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48"/>
  </p:notesMasterIdLst>
  <p:handoutMasterIdLst>
    <p:handoutMasterId r:id="rId49"/>
  </p:handoutMasterIdLst>
  <p:sldIdLst>
    <p:sldId id="256" r:id="rId3"/>
    <p:sldId id="259" r:id="rId4"/>
    <p:sldId id="260" r:id="rId5"/>
    <p:sldId id="261" r:id="rId6"/>
    <p:sldId id="262" r:id="rId7"/>
    <p:sldId id="263" r:id="rId8"/>
    <p:sldId id="264" r:id="rId9"/>
    <p:sldId id="265" r:id="rId10"/>
    <p:sldId id="301" r:id="rId11"/>
    <p:sldId id="330" r:id="rId12"/>
    <p:sldId id="331" r:id="rId13"/>
    <p:sldId id="332" r:id="rId14"/>
    <p:sldId id="333" r:id="rId15"/>
    <p:sldId id="334" r:id="rId16"/>
    <p:sldId id="337" r:id="rId17"/>
    <p:sldId id="335" r:id="rId18"/>
    <p:sldId id="336" r:id="rId19"/>
    <p:sldId id="302" r:id="rId20"/>
    <p:sldId id="303" r:id="rId21"/>
    <p:sldId id="271" r:id="rId22"/>
    <p:sldId id="304" r:id="rId23"/>
    <p:sldId id="274" r:id="rId24"/>
    <p:sldId id="275" r:id="rId25"/>
    <p:sldId id="276" r:id="rId26"/>
    <p:sldId id="284" r:id="rId27"/>
    <p:sldId id="278" r:id="rId28"/>
    <p:sldId id="322" r:id="rId29"/>
    <p:sldId id="305" r:id="rId30"/>
    <p:sldId id="306" r:id="rId31"/>
    <p:sldId id="307" r:id="rId32"/>
    <p:sldId id="320" r:id="rId33"/>
    <p:sldId id="308" r:id="rId34"/>
    <p:sldId id="309" r:id="rId35"/>
    <p:sldId id="310" r:id="rId36"/>
    <p:sldId id="311" r:id="rId37"/>
    <p:sldId id="312" r:id="rId38"/>
    <p:sldId id="313" r:id="rId39"/>
    <p:sldId id="327" r:id="rId40"/>
    <p:sldId id="328" r:id="rId41"/>
    <p:sldId id="329" r:id="rId42"/>
    <p:sldId id="326" r:id="rId43"/>
    <p:sldId id="317" r:id="rId44"/>
    <p:sldId id="318" r:id="rId45"/>
    <p:sldId id="319" r:id="rId46"/>
    <p:sldId id="282" r:id="rId47"/>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izabeth Godsey" initials="ESG" lastIdx="1" clrIdx="0"/>
  <p:cmAuthor id="1" name="K5ENGMSF" initials="K" lastIdx="2" clrIdx="1">
    <p:extLst>
      <p:ext uri="{19B8F6BF-5375-455C-9EA6-DF929625EA0E}">
        <p15:presenceInfo xmlns:p15="http://schemas.microsoft.com/office/powerpoint/2012/main" userId="K5ENGMSF"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smtClean="0"/>
            </a:lvl1pPr>
          </a:lstStyle>
          <a:p>
            <a:pPr>
              <a:defRPr/>
            </a:pPr>
            <a:fld id="{9B08509D-9F33-42DD-A9B2-5473A7A462E6}" type="datetimeFigureOut">
              <a:rPr lang="en-US"/>
              <a:pPr>
                <a:defRPr/>
              </a:pPr>
              <a:t>11/9/2016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smtClean="0"/>
            </a:lvl1pPr>
          </a:lstStyle>
          <a:p>
            <a:pPr>
              <a:defRPr/>
            </a:pPr>
            <a:fld id="{B0315E99-997D-4C64-B7E0-C4E1E598AF79}" type="slidenum">
              <a:rPr lang="en-US"/>
              <a:pPr>
                <a:defRPr/>
              </a:pPr>
              <a:t>‹#›</a:t>
            </a:fld>
            <a:endParaRPr lang="en-US"/>
          </a:p>
        </p:txBody>
      </p:sp>
    </p:spTree>
    <p:extLst>
      <p:ext uri="{BB962C8B-B14F-4D97-AF65-F5344CB8AC3E}">
        <p14:creationId xmlns:p14="http://schemas.microsoft.com/office/powerpoint/2010/main" val="2781341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41DADA2-6109-431E-BA4C-666503F4CE3A}" type="datetimeFigureOut">
              <a:rPr lang="en-US" smtClean="0"/>
              <a:pPr/>
              <a:t>11/9/2016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9C60FDC-1686-4BF5-8AC5-64658B52993C}" type="slidenum">
              <a:rPr lang="en-US" smtClean="0"/>
              <a:pPr/>
              <a:t>‹#›</a:t>
            </a:fld>
            <a:endParaRPr lang="en-US"/>
          </a:p>
        </p:txBody>
      </p:sp>
    </p:spTree>
    <p:extLst>
      <p:ext uri="{BB962C8B-B14F-4D97-AF65-F5344CB8AC3E}">
        <p14:creationId xmlns:p14="http://schemas.microsoft.com/office/powerpoint/2010/main" val="1365743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eaLnBrk="1" hangingPunct="1"/>
            <a:r>
              <a:rPr lang="en-US" dirty="0" smtClean="0"/>
              <a:t>Public Law 109-148 (Third Emergency Supplemental to the DOD Appropriations Act, 2006) directed the USACE  to perform a comprehensive study.  Specifically the language states “</a:t>
            </a:r>
            <a:r>
              <a:rPr lang="en-US" i="1" dirty="0" smtClean="0"/>
              <a:t>conduct an analysis and design for comprehensive improvements or modifications to existing improvements in the coastal area of Mississippi in the interest of hurricane and storm damage reduction, prevention of saltwater intrusion, preservation of fish and wildlife, prevention of erosion, and other related water resource purposes at full Federal expense; Provided further, that the Secretary shall recommend a cost-effective project, but shall not perform an incremental benefit-cost analysis to identify the recommended project, and shall not make project recommendations based upon maximizing net national economic development benefits; Provided further, that interim recommendations for near term improvements shall be provided within 6 months of enactment of this act with final recommendations within 24 months of this enactment</a:t>
            </a:r>
            <a:r>
              <a:rPr lang="en-US" dirty="0" smtClean="0"/>
              <a:t>”</a:t>
            </a:r>
          </a:p>
          <a:p>
            <a:pPr eaLnBrk="1" hangingPunct="1"/>
            <a:endParaRPr lang="en-US" dirty="0" smtClean="0"/>
          </a:p>
          <a:p>
            <a:pPr eaLnBrk="1" hangingPunct="1"/>
            <a:r>
              <a:rPr lang="en-US" dirty="0" smtClean="0"/>
              <a:t>In addition, the comprehensive planning was to be consistent  to the maximum extent possible with the State Coastal Restoration Plan.</a:t>
            </a:r>
          </a:p>
        </p:txBody>
      </p:sp>
    </p:spTree>
    <p:extLst>
      <p:ext uri="{BB962C8B-B14F-4D97-AF65-F5344CB8AC3E}">
        <p14:creationId xmlns:p14="http://schemas.microsoft.com/office/powerpoint/2010/main" val="311366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C60FDC-1686-4BF5-8AC5-64658B52993C}"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564483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C60FDC-1686-4BF5-8AC5-64658B52993C}" type="slidenum">
              <a:rPr lang="en-US" smtClean="0"/>
              <a:pPr/>
              <a:t>32</a:t>
            </a:fld>
            <a:endParaRPr lang="en-US"/>
          </a:p>
        </p:txBody>
      </p:sp>
    </p:spTree>
    <p:extLst>
      <p:ext uri="{BB962C8B-B14F-4D97-AF65-F5344CB8AC3E}">
        <p14:creationId xmlns:p14="http://schemas.microsoft.com/office/powerpoint/2010/main" val="4279344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1219200"/>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685800" y="1524000"/>
            <a:ext cx="5029200" cy="11430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BCB4CB02-2208-4F1F-93BB-4C3A74FE32D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6E49179-637B-4BC9-BF05-762F2C4D1FA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1.jpeg"/><Relationship Id="rId5" Type="http://schemas.openxmlformats.org/officeDocument/2006/relationships/slideLayout" Target="../slideLayouts/slideLayout6.xml"/><Relationship Id="rId10" Type="http://schemas.openxmlformats.org/officeDocument/2006/relationships/image" Target="../media/image10.png"/><Relationship Id="rId4" Type="http://schemas.openxmlformats.org/officeDocument/2006/relationships/slideLayout" Target="../slideLayouts/slideLayout5.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2" descr="Man sitting on beach"/>
          <p:cNvPicPr>
            <a:picLocks noChangeAspect="1" noChangeArrowheads="1"/>
          </p:cNvPicPr>
          <p:nvPr userDrawn="1"/>
        </p:nvPicPr>
        <p:blipFill>
          <a:blip r:embed="rId3" cstate="print"/>
          <a:stretch>
            <a:fillRect/>
          </a:stretch>
        </p:blipFill>
        <p:spPr bwMode="auto">
          <a:xfrm>
            <a:off x="4038600" y="3962400"/>
            <a:ext cx="5029200" cy="2772611"/>
          </a:xfrm>
          <a:prstGeom prst="rect">
            <a:avLst/>
          </a:prstGeom>
          <a:noFill/>
          <a:ln w="28575">
            <a:noFill/>
            <a:miter lim="800000"/>
            <a:headEnd/>
            <a:tailEnd/>
          </a:ln>
        </p:spPr>
      </p:pic>
      <p:pic>
        <p:nvPicPr>
          <p:cNvPr id="15" name="Picture 3" descr="050917_katrina_debris_hlrg"/>
          <p:cNvPicPr>
            <a:picLocks noChangeAspect="1" noChangeArrowheads="1"/>
          </p:cNvPicPr>
          <p:nvPr userDrawn="1"/>
        </p:nvPicPr>
        <p:blipFill>
          <a:blip r:embed="rId4" cstate="print"/>
          <a:stretch>
            <a:fillRect/>
          </a:stretch>
        </p:blipFill>
        <p:spPr bwMode="auto">
          <a:xfrm>
            <a:off x="4876800" y="1524000"/>
            <a:ext cx="4191001" cy="2333265"/>
          </a:xfrm>
          <a:prstGeom prst="rect">
            <a:avLst/>
          </a:prstGeom>
          <a:noFill/>
          <a:ln w="15875">
            <a:noFill/>
            <a:miter lim="800000"/>
            <a:headEnd/>
            <a:tailEnd/>
          </a:ln>
        </p:spPr>
      </p:pic>
      <p:grpSp>
        <p:nvGrpSpPr>
          <p:cNvPr id="1028" name="Group 28"/>
          <p:cNvGrpSpPr>
            <a:grpSpLocks/>
          </p:cNvGrpSpPr>
          <p:nvPr userDrawn="1"/>
        </p:nvGrpSpPr>
        <p:grpSpPr bwMode="auto">
          <a:xfrm>
            <a:off x="0" y="-3175"/>
            <a:ext cx="9144000" cy="6861175"/>
            <a:chOff x="0" y="-2"/>
            <a:chExt cx="5760" cy="4322"/>
          </a:xfrm>
        </p:grpSpPr>
        <p:grpSp>
          <p:nvGrpSpPr>
            <p:cNvPr id="2" name="Group 27"/>
            <p:cNvGrpSpPr>
              <a:grpSpLocks/>
            </p:cNvGrpSpPr>
            <p:nvPr userDrawn="1"/>
          </p:nvGrpSpPr>
          <p:grpSpPr bwMode="auto">
            <a:xfrm>
              <a:off x="0" y="-2"/>
              <a:ext cx="5760" cy="4322"/>
              <a:chOff x="0" y="-2"/>
              <a:chExt cx="5760" cy="4322"/>
            </a:xfrm>
          </p:grpSpPr>
          <p:pic>
            <p:nvPicPr>
              <p:cNvPr id="1035" name="Picture 23" descr="ppt_camo_bkgrnd-03"/>
              <p:cNvPicPr>
                <a:picLocks noChangeAspect="1" noChangeArrowheads="1"/>
              </p:cNvPicPr>
              <p:nvPr userDrawn="1"/>
            </p:nvPicPr>
            <p:blipFill>
              <a:blip r:embed="rId5" cstate="print"/>
              <a:srcRect/>
              <a:stretch>
                <a:fillRect/>
              </a:stretch>
            </p:blipFill>
            <p:spPr bwMode="auto">
              <a:xfrm>
                <a:off x="0" y="-2"/>
                <a:ext cx="5760" cy="4322"/>
              </a:xfrm>
              <a:prstGeom prst="rect">
                <a:avLst/>
              </a:prstGeom>
              <a:noFill/>
              <a:ln w="9525">
                <a:noFill/>
                <a:miter lim="800000"/>
                <a:headEnd/>
                <a:tailEnd/>
              </a:ln>
            </p:spPr>
          </p:pic>
          <p:pic>
            <p:nvPicPr>
              <p:cNvPr id="1036" name="Picture 21" descr="white_curve"/>
              <p:cNvPicPr>
                <a:picLocks noChangeAspect="1" noChangeArrowheads="1"/>
              </p:cNvPicPr>
              <p:nvPr userDrawn="1"/>
            </p:nvPicPr>
            <p:blipFill>
              <a:blip r:embed="rId6" cstate="print"/>
              <a:srcRect/>
              <a:stretch>
                <a:fillRect/>
              </a:stretch>
            </p:blipFill>
            <p:spPr bwMode="auto">
              <a:xfrm>
                <a:off x="2502" y="990"/>
                <a:ext cx="3258" cy="3330"/>
              </a:xfrm>
              <a:prstGeom prst="rect">
                <a:avLst/>
              </a:prstGeom>
              <a:noFill/>
              <a:ln w="9525">
                <a:noFill/>
                <a:miter lim="800000"/>
                <a:headEnd/>
                <a:tailEnd/>
              </a:ln>
            </p:spPr>
          </p:pic>
        </p:grpSp>
        <p:pic>
          <p:nvPicPr>
            <p:cNvPr id="1034" name="Picture 8" descr="USACE_logo"/>
            <p:cNvPicPr>
              <a:picLocks noChangeAspect="1" noChangeArrowheads="1"/>
            </p:cNvPicPr>
            <p:nvPr userDrawn="1"/>
          </p:nvPicPr>
          <p:blipFill>
            <a:blip r:embed="rId7" cstate="print"/>
            <a:srcRect/>
            <a:stretch>
              <a:fillRect/>
            </a:stretch>
          </p:blipFill>
          <p:spPr bwMode="auto">
            <a:xfrm>
              <a:off x="1008" y="3282"/>
              <a:ext cx="816" cy="558"/>
            </a:xfrm>
            <a:prstGeom prst="rect">
              <a:avLst/>
            </a:prstGeom>
            <a:noFill/>
            <a:ln w="9525">
              <a:noFill/>
              <a:miter lim="800000"/>
              <a:headEnd/>
              <a:tailEnd/>
            </a:ln>
          </p:spPr>
        </p:pic>
      </p:grpSp>
      <p:sp>
        <p:nvSpPr>
          <p:cNvPr id="1043" name="Line 19"/>
          <p:cNvSpPr>
            <a:spLocks noChangeShapeType="1"/>
          </p:cNvSpPr>
          <p:nvPr userDrawn="1"/>
        </p:nvSpPr>
        <p:spPr bwMode="auto">
          <a:xfrm>
            <a:off x="5334000" y="3886200"/>
            <a:ext cx="3810000" cy="0"/>
          </a:xfrm>
          <a:prstGeom prst="line">
            <a:avLst/>
          </a:prstGeom>
          <a:noFill/>
          <a:ln w="63500">
            <a:solidFill>
              <a:schemeClr val="bg1"/>
            </a:solidFill>
            <a:round/>
            <a:headEnd/>
            <a:tailEnd/>
          </a:ln>
          <a:effectLst/>
        </p:spPr>
        <p:txBody>
          <a:bodyPr/>
          <a:lstStyle/>
          <a:p>
            <a:pPr>
              <a:defRPr/>
            </a:pPr>
            <a:endParaRPr lang="en-US"/>
          </a:p>
        </p:txBody>
      </p:sp>
      <p:sp>
        <p:nvSpPr>
          <p:cNvPr id="1030" name="Rectangle 2"/>
          <p:cNvSpPr>
            <a:spLocks noGrp="1" noChangeArrowheads="1"/>
          </p:cNvSpPr>
          <p:nvPr>
            <p:ph type="title"/>
          </p:nvPr>
        </p:nvSpPr>
        <p:spPr bwMode="auto">
          <a:xfrm>
            <a:off x="76200" y="152400"/>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PRESENTATION TITLE</a:t>
            </a:r>
          </a:p>
        </p:txBody>
      </p:sp>
      <p:sp>
        <p:nvSpPr>
          <p:cNvPr id="1033" name="Text Box 9"/>
          <p:cNvSpPr txBox="1">
            <a:spLocks noChangeArrowheads="1"/>
          </p:cNvSpPr>
          <p:nvPr userDrawn="1"/>
        </p:nvSpPr>
        <p:spPr bwMode="auto">
          <a:xfrm>
            <a:off x="1508125" y="6121400"/>
            <a:ext cx="3597275" cy="508000"/>
          </a:xfrm>
          <a:prstGeom prst="rect">
            <a:avLst/>
          </a:prstGeom>
          <a:noFill/>
          <a:ln w="9525">
            <a:noFill/>
            <a:miter lim="800000"/>
            <a:headEnd/>
            <a:tailEnd/>
          </a:ln>
          <a:effectLst/>
        </p:spPr>
        <p:txBody>
          <a:bodyPr>
            <a:spAutoFit/>
          </a:bodyPr>
          <a:lstStyle/>
          <a:p>
            <a:pPr>
              <a:defRPr/>
            </a:pPr>
            <a:r>
              <a:rPr lang="en-US" sz="1100" b="1" dirty="0"/>
              <a:t>US Army Corps of Engineers</a:t>
            </a:r>
          </a:p>
          <a:p>
            <a:pPr>
              <a:defRPr/>
            </a:pPr>
            <a:r>
              <a:rPr lang="en-US" sz="1600" b="1" dirty="0"/>
              <a:t>BUILDING STRONG</a:t>
            </a:r>
            <a:r>
              <a:rPr lang="en-US" sz="1400" b="1" baseline="-25000" dirty="0"/>
              <a:t>®</a:t>
            </a:r>
          </a:p>
        </p:txBody>
      </p:sp>
      <p:pic>
        <p:nvPicPr>
          <p:cNvPr id="1032" name="Picture 2" descr="X:\IM\VI\Logos\Branding\USARMY_3D_RGB_MD_PS.png"/>
          <p:cNvPicPr>
            <a:picLocks noChangeAspect="1" noChangeArrowheads="1"/>
          </p:cNvPicPr>
          <p:nvPr userDrawn="1"/>
        </p:nvPicPr>
        <p:blipFill>
          <a:blip r:embed="rId8" cstate="print"/>
          <a:srcRect/>
          <a:stretch>
            <a:fillRect/>
          </a:stretch>
        </p:blipFill>
        <p:spPr bwMode="auto">
          <a:xfrm>
            <a:off x="304800" y="5181600"/>
            <a:ext cx="1066800" cy="1377950"/>
          </a:xfrm>
          <a:prstGeom prst="rect">
            <a:avLst/>
          </a:prstGeom>
          <a:noFill/>
          <a:ln w="9525">
            <a:noFill/>
            <a:miter lim="800000"/>
            <a:headEnd/>
            <a:tailEnd/>
          </a:ln>
        </p:spPr>
      </p:pic>
      <p:pic>
        <p:nvPicPr>
          <p:cNvPr id="17" name="Picture 16" descr="MISS LOGO#2 copy.jpg"/>
          <p:cNvPicPr>
            <a:picLocks noChangeAspect="1"/>
          </p:cNvPicPr>
          <p:nvPr userDrawn="1"/>
        </p:nvPicPr>
        <p:blipFill>
          <a:blip r:embed="rId9" cstate="print"/>
          <a:stretch>
            <a:fillRect/>
          </a:stretch>
        </p:blipFill>
        <p:spPr>
          <a:xfrm rot="18877389">
            <a:off x="8112881" y="302097"/>
            <a:ext cx="726477" cy="731520"/>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Lst>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fld id="{663ADC13-E942-4890-BF17-786051DAB9B2}" type="slidenum">
              <a:rPr lang="en-US"/>
              <a:pPr>
                <a:defRPr/>
              </a:pPr>
              <a:t>‹#›</a:t>
            </a:fld>
            <a:endParaRPr lang="en-US"/>
          </a:p>
        </p:txBody>
      </p:sp>
      <p:pic>
        <p:nvPicPr>
          <p:cNvPr id="2053" name="Picture 8" descr="USACE_logo"/>
          <p:cNvPicPr>
            <a:picLocks noChangeAspect="1" noChangeArrowheads="1"/>
          </p:cNvPicPr>
          <p:nvPr userDrawn="1"/>
        </p:nvPicPr>
        <p:blipFill>
          <a:blip r:embed="rId9" cstate="print"/>
          <a:srcRect/>
          <a:stretch>
            <a:fillRect/>
          </a:stretch>
        </p:blipFill>
        <p:spPr bwMode="auto">
          <a:xfrm>
            <a:off x="8004175" y="5715000"/>
            <a:ext cx="758825" cy="519113"/>
          </a:xfrm>
          <a:prstGeom prst="rect">
            <a:avLst/>
          </a:prstGeom>
          <a:noFill/>
          <a:ln w="9525">
            <a:noFill/>
            <a:miter lim="800000"/>
            <a:headEnd/>
            <a:tailEnd/>
          </a:ln>
        </p:spPr>
      </p:pic>
      <p:sp>
        <p:nvSpPr>
          <p:cNvPr id="3081" name="Text Box 9"/>
          <p:cNvSpPr txBox="1">
            <a:spLocks noChangeArrowheads="1"/>
          </p:cNvSpPr>
          <p:nvPr userDrawn="1"/>
        </p:nvSpPr>
        <p:spPr bwMode="auto">
          <a:xfrm>
            <a:off x="6223000" y="6416675"/>
            <a:ext cx="2606675" cy="212725"/>
          </a:xfrm>
          <a:prstGeom prst="rect">
            <a:avLst/>
          </a:prstGeom>
          <a:noFill/>
          <a:ln w="9525">
            <a:noFill/>
            <a:miter lim="800000"/>
            <a:headEnd/>
            <a:tailEnd/>
          </a:ln>
          <a:effectLst/>
        </p:spPr>
        <p:txBody>
          <a:bodyPr lIns="0" tIns="0" rIns="0" bIns="0">
            <a:spAutoFit/>
          </a:bodyPr>
          <a:lstStyle/>
          <a:p>
            <a:pPr algn="r">
              <a:defRPr/>
            </a:pPr>
            <a:r>
              <a:rPr lang="en-US" sz="1400" b="1"/>
              <a:t>BUILDING STRONG</a:t>
            </a:r>
            <a:r>
              <a:rPr lang="en-US" sz="1400" b="1" baseline="-25000"/>
              <a:t>®</a:t>
            </a:r>
          </a:p>
        </p:txBody>
      </p:sp>
      <p:sp>
        <p:nvSpPr>
          <p:cNvPr id="3082" name="Line 10"/>
          <p:cNvSpPr>
            <a:spLocks noChangeShapeType="1"/>
          </p:cNvSpPr>
          <p:nvPr userDrawn="1"/>
        </p:nvSpPr>
        <p:spPr bwMode="auto">
          <a:xfrm flipH="1">
            <a:off x="1219200" y="6324600"/>
            <a:ext cx="7467600" cy="0"/>
          </a:xfrm>
          <a:prstGeom prst="line">
            <a:avLst/>
          </a:prstGeom>
          <a:noFill/>
          <a:ln w="9525">
            <a:solidFill>
              <a:schemeClr val="tx1"/>
            </a:solidFill>
            <a:round/>
            <a:headEnd/>
            <a:tailEnd/>
          </a:ln>
          <a:effectLst/>
        </p:spPr>
        <p:txBody>
          <a:bodyPr/>
          <a:lstStyle/>
          <a:p>
            <a:pPr>
              <a:defRPr/>
            </a:pPr>
            <a:endParaRPr lang="en-US"/>
          </a:p>
        </p:txBody>
      </p:sp>
      <p:pic>
        <p:nvPicPr>
          <p:cNvPr id="2056" name="Picture 2" descr="X:\IM\VI\Logos\Branding\USARMY_3D_RGB_MD_PS.png"/>
          <p:cNvPicPr>
            <a:picLocks noChangeAspect="1" noChangeArrowheads="1"/>
          </p:cNvPicPr>
          <p:nvPr userDrawn="1"/>
        </p:nvPicPr>
        <p:blipFill>
          <a:blip r:embed="rId10" cstate="print"/>
          <a:srcRect/>
          <a:stretch>
            <a:fillRect/>
          </a:stretch>
        </p:blipFill>
        <p:spPr bwMode="auto">
          <a:xfrm>
            <a:off x="457200" y="5715000"/>
            <a:ext cx="685800" cy="885825"/>
          </a:xfrm>
          <a:prstGeom prst="rect">
            <a:avLst/>
          </a:prstGeom>
          <a:noFill/>
          <a:ln w="9525">
            <a:noFill/>
            <a:miter lim="800000"/>
            <a:headEnd/>
            <a:tailEnd/>
          </a:ln>
        </p:spPr>
      </p:pic>
      <p:pic>
        <p:nvPicPr>
          <p:cNvPr id="9" name="Picture 8" descr="MISS LOGO#2 copy.jpg"/>
          <p:cNvPicPr>
            <a:picLocks noChangeAspect="1"/>
          </p:cNvPicPr>
          <p:nvPr userDrawn="1"/>
        </p:nvPicPr>
        <p:blipFill>
          <a:blip r:embed="rId11" cstate="print"/>
          <a:stretch>
            <a:fillRect/>
          </a:stretch>
        </p:blipFill>
        <p:spPr>
          <a:xfrm rot="18931535">
            <a:off x="8518624" y="169771"/>
            <a:ext cx="454048" cy="457200"/>
          </a:xfrm>
          <a:prstGeom prst="rect">
            <a:avLst/>
          </a:prstGeom>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3.emf"/></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jpeg"/><Relationship Id="rId2" Type="http://schemas.openxmlformats.org/officeDocument/2006/relationships/image" Target="../media/image56.png"/><Relationship Id="rId16" Type="http://schemas.openxmlformats.org/officeDocument/2006/relationships/image" Target="../media/image70.jpeg"/><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152400"/>
            <a:ext cx="8001000" cy="914399"/>
          </a:xfrm>
        </p:spPr>
        <p:txBody>
          <a:bodyPr/>
          <a:lstStyle/>
          <a:p>
            <a:pPr algn="ctr" eaLnBrk="1" hangingPunct="1"/>
            <a:r>
              <a:rPr lang="en-US" sz="2400" u="sng" dirty="0" smtClean="0"/>
              <a:t>Mississippi Coastal Improvements Program (MsCIP)</a:t>
            </a:r>
            <a:r>
              <a:rPr lang="en-US" sz="2400" dirty="0" smtClean="0"/>
              <a:t/>
            </a:r>
            <a:br>
              <a:rPr lang="en-US" sz="2400" dirty="0" smtClean="0"/>
            </a:br>
            <a:r>
              <a:rPr lang="en-US" sz="2400" i="1" dirty="0" smtClean="0"/>
              <a:t>Comprehensive Barrier Island Restoration Plan </a:t>
            </a:r>
            <a:br>
              <a:rPr lang="en-US" sz="2400" i="1" dirty="0" smtClean="0"/>
            </a:br>
            <a:r>
              <a:rPr lang="en-US" sz="2400" i="1" dirty="0" smtClean="0"/>
              <a:t>Ship Island Design &amp; Construction</a:t>
            </a:r>
            <a:endParaRPr lang="en-US" sz="2400" dirty="0" smtClean="0"/>
          </a:p>
        </p:txBody>
      </p:sp>
      <p:sp>
        <p:nvSpPr>
          <p:cNvPr id="3075" name="Text Box 4"/>
          <p:cNvSpPr txBox="1">
            <a:spLocks noChangeArrowheads="1"/>
          </p:cNvSpPr>
          <p:nvPr/>
        </p:nvSpPr>
        <p:spPr bwMode="auto">
          <a:xfrm>
            <a:off x="228600" y="2209800"/>
            <a:ext cx="4724400" cy="2031325"/>
          </a:xfrm>
          <a:prstGeom prst="rect">
            <a:avLst/>
          </a:prstGeom>
          <a:noFill/>
          <a:ln w="9525">
            <a:noFill/>
            <a:miter lim="800000"/>
            <a:headEnd/>
            <a:tailEnd/>
          </a:ln>
        </p:spPr>
        <p:txBody>
          <a:bodyPr wrap="square">
            <a:spAutoFit/>
          </a:bodyPr>
          <a:lstStyle/>
          <a:p>
            <a:pPr algn="ctr">
              <a:spcBef>
                <a:spcPct val="50000"/>
              </a:spcBef>
            </a:pPr>
            <a:r>
              <a:rPr lang="en-US" sz="2400" b="1" dirty="0" smtClean="0"/>
              <a:t>2016 STGEC Conference</a:t>
            </a:r>
          </a:p>
          <a:p>
            <a:pPr algn="ctr">
              <a:spcBef>
                <a:spcPct val="50000"/>
              </a:spcBef>
            </a:pPr>
            <a:r>
              <a:rPr lang="en-US" sz="2400" b="1" dirty="0" smtClean="0"/>
              <a:t>November 10, 2016</a:t>
            </a:r>
          </a:p>
          <a:p>
            <a:pPr algn="ctr">
              <a:spcBef>
                <a:spcPct val="50000"/>
              </a:spcBef>
            </a:pPr>
            <a:r>
              <a:rPr lang="en-US" sz="2400" b="1" dirty="0" smtClean="0"/>
              <a:t>Justin McDonald, P.E.</a:t>
            </a:r>
          </a:p>
          <a:p>
            <a:pPr algn="ctr">
              <a:spcBef>
                <a:spcPct val="50000"/>
              </a:spcBef>
            </a:pPr>
            <a:endParaRPr lang="en-US" sz="20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1143000"/>
          </a:xfrm>
        </p:spPr>
        <p:txBody>
          <a:bodyPr/>
          <a:lstStyle/>
          <a:p>
            <a:pPr algn="ctr"/>
            <a:r>
              <a:rPr lang="en-US" sz="2800" b="1" u="sng" dirty="0" smtClean="0">
                <a:solidFill>
                  <a:schemeClr val="tx1"/>
                </a:solidFill>
              </a:rPr>
              <a:t>Criteria for Selection of a Borrow Source</a:t>
            </a:r>
            <a:endParaRPr lang="en-US" sz="2800" b="1" u="sng" dirty="0">
              <a:solidFill>
                <a:schemeClr val="tx1"/>
              </a:solidFill>
            </a:endParaRPr>
          </a:p>
        </p:txBody>
      </p:sp>
      <p:sp>
        <p:nvSpPr>
          <p:cNvPr id="7" name="Text Placeholder 6"/>
          <p:cNvSpPr>
            <a:spLocks noGrp="1"/>
          </p:cNvSpPr>
          <p:nvPr>
            <p:ph type="body" sz="half" idx="1"/>
          </p:nvPr>
        </p:nvSpPr>
        <p:spPr>
          <a:xfrm>
            <a:off x="457200" y="990600"/>
            <a:ext cx="8229600" cy="4343400"/>
          </a:xfrm>
        </p:spPr>
        <p:txBody>
          <a:bodyPr/>
          <a:lstStyle/>
          <a:p>
            <a:r>
              <a:rPr lang="en-US" sz="2400" dirty="0" smtClean="0"/>
              <a:t>Sand compatibility</a:t>
            </a:r>
          </a:p>
          <a:p>
            <a:pPr lvl="1"/>
            <a:r>
              <a:rPr lang="en-US" sz="2000" dirty="0" smtClean="0"/>
              <a:t>Gradation (</a:t>
            </a:r>
            <a:r>
              <a:rPr lang="en-US" sz="2000" dirty="0" err="1" smtClean="0"/>
              <a:t>Avg</a:t>
            </a:r>
            <a:r>
              <a:rPr lang="en-US" sz="2000" dirty="0" smtClean="0"/>
              <a:t> D</a:t>
            </a:r>
            <a:r>
              <a:rPr lang="en-US" sz="2000" baseline="-25000" dirty="0" smtClean="0"/>
              <a:t>50</a:t>
            </a:r>
            <a:r>
              <a:rPr lang="en-US" sz="2000" dirty="0" smtClean="0"/>
              <a:t> of sand on Ship Island = 0.30 mm)</a:t>
            </a:r>
          </a:p>
          <a:p>
            <a:pPr lvl="1"/>
            <a:r>
              <a:rPr lang="en-US" sz="2000" dirty="0" smtClean="0"/>
              <a:t>Color </a:t>
            </a:r>
          </a:p>
          <a:p>
            <a:pPr lvl="1"/>
            <a:r>
              <a:rPr lang="en-US" sz="2000" dirty="0" smtClean="0"/>
              <a:t>Fine sediment content (≤ 15%)</a:t>
            </a:r>
          </a:p>
          <a:p>
            <a:pPr lvl="1"/>
            <a:r>
              <a:rPr lang="en-US" sz="2000" dirty="0" smtClean="0"/>
              <a:t>Particle </a:t>
            </a:r>
            <a:r>
              <a:rPr lang="en-US" sz="2000" dirty="0"/>
              <a:t>shape (roundness</a:t>
            </a:r>
            <a:r>
              <a:rPr lang="en-US" sz="2000" dirty="0" smtClean="0"/>
              <a:t>)</a:t>
            </a:r>
          </a:p>
          <a:p>
            <a:r>
              <a:rPr lang="en-US" sz="2400" dirty="0" smtClean="0"/>
              <a:t>Overburden ≤ 2 feet thick</a:t>
            </a:r>
          </a:p>
          <a:p>
            <a:r>
              <a:rPr lang="en-US" sz="2400" dirty="0" smtClean="0"/>
              <a:t>Out of active littoral transport system</a:t>
            </a:r>
          </a:p>
          <a:p>
            <a:r>
              <a:rPr lang="en-US" sz="2400" dirty="0" smtClean="0"/>
              <a:t>Minimal wave focusing</a:t>
            </a:r>
          </a:p>
          <a:p>
            <a:r>
              <a:rPr lang="en-US" sz="2400" dirty="0" smtClean="0"/>
              <a:t>Outside of National Park Service boundaries</a:t>
            </a:r>
          </a:p>
          <a:p>
            <a:r>
              <a:rPr lang="en-US" sz="2400" dirty="0"/>
              <a:t>Cost</a:t>
            </a:r>
          </a:p>
          <a:p>
            <a:endParaRPr lang="en-US" sz="2400" dirty="0" smtClean="0"/>
          </a:p>
          <a:p>
            <a:pPr>
              <a:buNone/>
            </a:pPr>
            <a:endParaRPr lang="en-US" sz="2400" dirty="0"/>
          </a:p>
        </p:txBody>
      </p:sp>
    </p:spTree>
    <p:extLst>
      <p:ext uri="{BB962C8B-B14F-4D97-AF65-F5344CB8AC3E}">
        <p14:creationId xmlns:p14="http://schemas.microsoft.com/office/powerpoint/2010/main" val="28317623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lstStyle/>
          <a:p>
            <a:r>
              <a:rPr lang="en-US" sz="2800" b="1" u="sng" dirty="0" smtClean="0"/>
              <a:t>Fill Color</a:t>
            </a:r>
            <a:endParaRPr lang="en-US" sz="2800" b="1" u="sng" dirty="0"/>
          </a:p>
        </p:txBody>
      </p:sp>
      <p:sp>
        <p:nvSpPr>
          <p:cNvPr id="3" name="Text Placeholder 2"/>
          <p:cNvSpPr>
            <a:spLocks noGrp="1"/>
          </p:cNvSpPr>
          <p:nvPr>
            <p:ph type="body" sz="half" idx="1"/>
          </p:nvPr>
        </p:nvSpPr>
        <p:spPr>
          <a:xfrm>
            <a:off x="-13855" y="744321"/>
            <a:ext cx="4900410" cy="6037479"/>
          </a:xfrm>
          <a:solidFill>
            <a:schemeClr val="bg1">
              <a:lumMod val="95000"/>
            </a:schemeClr>
          </a:solidFill>
        </p:spPr>
        <p:txBody>
          <a:bodyPr/>
          <a:lstStyle/>
          <a:p>
            <a:r>
              <a:rPr lang="en-US" sz="1600" dirty="0" smtClean="0"/>
              <a:t>MS barrier island beaches are composed primarily of sand-sized quartz originating from the Appalachian Mountains.</a:t>
            </a:r>
          </a:p>
          <a:p>
            <a:r>
              <a:rPr lang="en-US" sz="1600" dirty="0" smtClean="0"/>
              <a:t>Quartz content gives beaches a light gray to white color. </a:t>
            </a:r>
          </a:p>
          <a:p>
            <a:r>
              <a:rPr lang="en-US" sz="1600" dirty="0" smtClean="0"/>
              <a:t>Dark </a:t>
            </a:r>
            <a:r>
              <a:rPr lang="en-US" sz="1600" dirty="0"/>
              <a:t>minerals </a:t>
            </a:r>
            <a:r>
              <a:rPr lang="en-US" sz="1600" dirty="0" smtClean="0"/>
              <a:t>(mostly zircon, ilmenite, rutile, and monazite) are mixed </a:t>
            </a:r>
            <a:r>
              <a:rPr lang="en-US" sz="1600" dirty="0"/>
              <a:t>with the quartz sand in certain </a:t>
            </a:r>
            <a:r>
              <a:rPr lang="en-US" sz="1600" dirty="0" smtClean="0"/>
              <a:t>areas of the beach, giving it an overall darker appearance.</a:t>
            </a:r>
          </a:p>
          <a:p>
            <a:r>
              <a:rPr lang="en-US" sz="1600" dirty="0" smtClean="0"/>
              <a:t>Munsell Color classification (ASTM 1535) was used to categorize beach and borrow area samples.</a:t>
            </a:r>
          </a:p>
          <a:p>
            <a:r>
              <a:rPr lang="en-US" sz="1600" dirty="0" smtClean="0"/>
              <a:t>Munsell “value” is the metric used for evaluating compatibility of borrow areas with native beaches.  It quantifies the lightness of a sample on a scale of 0 (black) to 10 (white).</a:t>
            </a:r>
          </a:p>
          <a:p>
            <a:r>
              <a:rPr lang="en-US" sz="1600" dirty="0" smtClean="0"/>
              <a:t>Native beaches are approximately Munsell value of 7.  </a:t>
            </a:r>
          </a:p>
          <a:p>
            <a:r>
              <a:rPr lang="en-US" sz="1600" dirty="0" smtClean="0"/>
              <a:t>Munsell value of 6 is considered acceptable for borrow areas because loss of fines during dredging and handling, combined with abrasive coastal processes after placement, will lighten the fill.</a:t>
            </a:r>
          </a:p>
        </p:txBody>
      </p:sp>
      <p:sp>
        <p:nvSpPr>
          <p:cNvPr id="6" name="TextBox 5"/>
          <p:cNvSpPr txBox="1"/>
          <p:nvPr/>
        </p:nvSpPr>
        <p:spPr>
          <a:xfrm>
            <a:off x="5769248" y="4038600"/>
            <a:ext cx="2910369" cy="646331"/>
          </a:xfrm>
          <a:prstGeom prst="rect">
            <a:avLst/>
          </a:prstGeom>
          <a:noFill/>
        </p:spPr>
        <p:txBody>
          <a:bodyPr wrap="square" rtlCol="0">
            <a:spAutoFit/>
          </a:bodyPr>
          <a:lstStyle/>
          <a:p>
            <a:r>
              <a:rPr lang="en-US" dirty="0" smtClean="0">
                <a:solidFill>
                  <a:srgbClr val="000000"/>
                </a:solidFill>
              </a:rPr>
              <a:t>Example Munsell Notation:  </a:t>
            </a:r>
          </a:p>
          <a:p>
            <a:r>
              <a:rPr lang="en-US" dirty="0" smtClean="0">
                <a:solidFill>
                  <a:srgbClr val="000000"/>
                </a:solidFill>
              </a:rPr>
              <a:t>2.5y  6  / 1   Gray </a:t>
            </a:r>
            <a:endParaRPr lang="en-US" dirty="0">
              <a:solidFill>
                <a:srgbClr val="000000"/>
              </a:solidFill>
            </a:endParaRPr>
          </a:p>
        </p:txBody>
      </p:sp>
      <p:sp>
        <p:nvSpPr>
          <p:cNvPr id="7" name="Rectangle 6"/>
          <p:cNvSpPr/>
          <p:nvPr/>
        </p:nvSpPr>
        <p:spPr>
          <a:xfrm>
            <a:off x="5848345" y="4372339"/>
            <a:ext cx="48081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6364929" y="4361765"/>
            <a:ext cx="228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6774090" y="4380131"/>
            <a:ext cx="228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Box 9"/>
          <p:cNvSpPr txBox="1"/>
          <p:nvPr/>
        </p:nvSpPr>
        <p:spPr>
          <a:xfrm>
            <a:off x="5458449" y="5112026"/>
            <a:ext cx="566181" cy="369332"/>
          </a:xfrm>
          <a:prstGeom prst="rect">
            <a:avLst/>
          </a:prstGeom>
          <a:noFill/>
        </p:spPr>
        <p:txBody>
          <a:bodyPr wrap="none" rtlCol="0">
            <a:spAutoFit/>
          </a:bodyPr>
          <a:lstStyle/>
          <a:p>
            <a:r>
              <a:rPr lang="en-US" dirty="0" smtClean="0">
                <a:solidFill>
                  <a:srgbClr val="000000"/>
                </a:solidFill>
              </a:rPr>
              <a:t>Hue</a:t>
            </a:r>
            <a:endParaRPr lang="en-US" dirty="0">
              <a:solidFill>
                <a:srgbClr val="000000"/>
              </a:solidFill>
            </a:endParaRPr>
          </a:p>
        </p:txBody>
      </p:sp>
      <p:sp>
        <p:nvSpPr>
          <p:cNvPr id="11" name="TextBox 10"/>
          <p:cNvSpPr txBox="1"/>
          <p:nvPr/>
        </p:nvSpPr>
        <p:spPr>
          <a:xfrm>
            <a:off x="6217402" y="5100542"/>
            <a:ext cx="704039" cy="369332"/>
          </a:xfrm>
          <a:prstGeom prst="rect">
            <a:avLst/>
          </a:prstGeom>
          <a:noFill/>
        </p:spPr>
        <p:txBody>
          <a:bodyPr wrap="none" rtlCol="0">
            <a:spAutoFit/>
          </a:bodyPr>
          <a:lstStyle/>
          <a:p>
            <a:r>
              <a:rPr lang="en-US" dirty="0" smtClean="0">
                <a:solidFill>
                  <a:srgbClr val="000000"/>
                </a:solidFill>
              </a:rPr>
              <a:t>Value</a:t>
            </a:r>
            <a:endParaRPr lang="en-US" dirty="0">
              <a:solidFill>
                <a:srgbClr val="000000"/>
              </a:solidFill>
            </a:endParaRPr>
          </a:p>
        </p:txBody>
      </p:sp>
      <p:sp>
        <p:nvSpPr>
          <p:cNvPr id="12" name="TextBox 11"/>
          <p:cNvSpPr txBox="1"/>
          <p:nvPr/>
        </p:nvSpPr>
        <p:spPr>
          <a:xfrm>
            <a:off x="7159145" y="5069428"/>
            <a:ext cx="923138" cy="369332"/>
          </a:xfrm>
          <a:prstGeom prst="rect">
            <a:avLst/>
          </a:prstGeom>
          <a:noFill/>
        </p:spPr>
        <p:txBody>
          <a:bodyPr wrap="none" rtlCol="0">
            <a:spAutoFit/>
          </a:bodyPr>
          <a:lstStyle/>
          <a:p>
            <a:r>
              <a:rPr lang="en-US" dirty="0" err="1" smtClean="0">
                <a:solidFill>
                  <a:srgbClr val="000000"/>
                </a:solidFill>
              </a:rPr>
              <a:t>Chroma</a:t>
            </a:r>
            <a:endParaRPr lang="en-US" dirty="0">
              <a:solidFill>
                <a:srgbClr val="000000"/>
              </a:solidFill>
            </a:endParaRPr>
          </a:p>
        </p:txBody>
      </p:sp>
      <p:cxnSp>
        <p:nvCxnSpPr>
          <p:cNvPr id="13" name="Straight Arrow Connector 12"/>
          <p:cNvCxnSpPr>
            <a:stCxn id="10" idx="3"/>
            <a:endCxn id="7" idx="2"/>
          </p:cNvCxnSpPr>
          <p:nvPr/>
        </p:nvCxnSpPr>
        <p:spPr>
          <a:xfrm flipV="1">
            <a:off x="6024630" y="4677139"/>
            <a:ext cx="64120" cy="6195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1" idx="0"/>
            <a:endCxn id="8" idx="2"/>
          </p:cNvCxnSpPr>
          <p:nvPr/>
        </p:nvCxnSpPr>
        <p:spPr>
          <a:xfrm flipH="1" flipV="1">
            <a:off x="6479229" y="4666565"/>
            <a:ext cx="90193" cy="4339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2" idx="1"/>
            <a:endCxn id="9" idx="2"/>
          </p:cNvCxnSpPr>
          <p:nvPr/>
        </p:nvCxnSpPr>
        <p:spPr>
          <a:xfrm flipH="1" flipV="1">
            <a:off x="6888390" y="4684931"/>
            <a:ext cx="270755" cy="569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2"/>
          <a:stretch>
            <a:fillRect/>
          </a:stretch>
        </p:blipFill>
        <p:spPr>
          <a:xfrm>
            <a:off x="4886555" y="1464558"/>
            <a:ext cx="4222254" cy="2030373"/>
          </a:xfrm>
          <a:prstGeom prst="rect">
            <a:avLst/>
          </a:prstGeom>
        </p:spPr>
      </p:pic>
      <p:sp>
        <p:nvSpPr>
          <p:cNvPr id="29" name="TextBox 28"/>
          <p:cNvSpPr txBox="1"/>
          <p:nvPr/>
        </p:nvSpPr>
        <p:spPr>
          <a:xfrm>
            <a:off x="5465376" y="3514898"/>
            <a:ext cx="3231566" cy="276999"/>
          </a:xfrm>
          <a:prstGeom prst="rect">
            <a:avLst/>
          </a:prstGeom>
          <a:noFill/>
        </p:spPr>
        <p:txBody>
          <a:bodyPr wrap="square" rtlCol="0">
            <a:spAutoFit/>
          </a:bodyPr>
          <a:lstStyle/>
          <a:p>
            <a:r>
              <a:rPr lang="en-US" sz="1200" dirty="0" smtClean="0">
                <a:solidFill>
                  <a:srgbClr val="000000"/>
                </a:solidFill>
              </a:rPr>
              <a:t>Vibracore taken during 2012 sampling event</a:t>
            </a:r>
            <a:endParaRPr lang="en-US" sz="1200" dirty="0">
              <a:solidFill>
                <a:srgbClr val="000000"/>
              </a:solidFill>
            </a:endParaRPr>
          </a:p>
        </p:txBody>
      </p:sp>
    </p:spTree>
    <p:extLst>
      <p:ext uri="{BB962C8B-B14F-4D97-AF65-F5344CB8AC3E}">
        <p14:creationId xmlns:p14="http://schemas.microsoft.com/office/powerpoint/2010/main" val="2817872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762000"/>
          </a:xfrm>
        </p:spPr>
        <p:txBody>
          <a:bodyPr/>
          <a:lstStyle/>
          <a:p>
            <a:pPr lvl="0" algn="ctr" eaLnBrk="1" hangingPunct="1"/>
            <a:r>
              <a:rPr lang="en-US" sz="2400" b="1" u="sng" dirty="0" smtClean="0">
                <a:solidFill>
                  <a:schemeClr val="tx1"/>
                </a:solidFill>
              </a:rPr>
              <a:t>Geophysical and Geotechnical Investigations</a:t>
            </a:r>
            <a:br>
              <a:rPr lang="en-US" sz="2400" b="1" u="sng" dirty="0" smtClean="0">
                <a:solidFill>
                  <a:schemeClr val="tx1"/>
                </a:solidFill>
              </a:rPr>
            </a:br>
            <a:r>
              <a:rPr lang="en-US" sz="2400" b="1" u="sng" dirty="0" smtClean="0">
                <a:solidFill>
                  <a:schemeClr val="tx1"/>
                </a:solidFill>
              </a:rPr>
              <a:t>USGS &amp; USACE</a:t>
            </a:r>
          </a:p>
        </p:txBody>
      </p:sp>
      <p:pic>
        <p:nvPicPr>
          <p:cNvPr id="5" name="Picture 2"/>
          <p:cNvPicPr>
            <a:picLocks noGrp="1" noChangeAspect="1" noChangeArrowheads="1"/>
          </p:cNvPicPr>
          <p:nvPr>
            <p:ph idx="1"/>
          </p:nvPr>
        </p:nvPicPr>
        <p:blipFill>
          <a:blip r:embed="rId2" cstate="print"/>
          <a:srcRect/>
          <a:stretch>
            <a:fillRect/>
          </a:stretch>
        </p:blipFill>
        <p:spPr bwMode="auto">
          <a:xfrm>
            <a:off x="174959" y="838200"/>
            <a:ext cx="8794082" cy="4572000"/>
          </a:xfrm>
          <a:prstGeom prst="rect">
            <a:avLst/>
          </a:prstGeom>
          <a:noFill/>
          <a:ln w="9525">
            <a:noFill/>
            <a:miter lim="800000"/>
            <a:headEnd/>
            <a:tailEnd/>
          </a:ln>
        </p:spPr>
      </p:pic>
      <p:graphicFrame>
        <p:nvGraphicFramePr>
          <p:cNvPr id="4" name="Table 3"/>
          <p:cNvGraphicFramePr>
            <a:graphicFrameLocks noGrp="1"/>
          </p:cNvGraphicFramePr>
          <p:nvPr>
            <p:extLst>
              <p:ext uri="{D42A27DB-BD31-4B8C-83A1-F6EECF244321}">
                <p14:modId xmlns:p14="http://schemas.microsoft.com/office/powerpoint/2010/main" val="3639189175"/>
              </p:ext>
            </p:extLst>
          </p:nvPr>
        </p:nvGraphicFramePr>
        <p:xfrm>
          <a:off x="2743200" y="5105400"/>
          <a:ext cx="4114799" cy="1722120"/>
        </p:xfrm>
        <a:graphic>
          <a:graphicData uri="http://schemas.openxmlformats.org/drawingml/2006/table">
            <a:tbl>
              <a:tblPr firstRow="1" bandRow="1">
                <a:tableStyleId>{93296810-A885-4BE3-A3E7-6D5BEEA58F35}</a:tableStyleId>
              </a:tblPr>
              <a:tblGrid>
                <a:gridCol w="898814"/>
                <a:gridCol w="1555627"/>
                <a:gridCol w="1660358"/>
              </a:tblGrid>
              <a:tr h="172694">
                <a:tc>
                  <a:txBody>
                    <a:bodyPr/>
                    <a:lstStyle/>
                    <a:p>
                      <a:pPr algn="ctr"/>
                      <a:r>
                        <a:rPr lang="en-US" sz="1100" b="1" dirty="0" smtClean="0"/>
                        <a:t>Sampling Event</a:t>
                      </a:r>
                      <a:endParaRPr lang="en-US" sz="1100" b="1" dirty="0">
                        <a:solidFill>
                          <a:schemeClr val="tx1"/>
                        </a:solidFill>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b="1" dirty="0" smtClean="0"/>
                        <a:t>No. of</a:t>
                      </a:r>
                      <a:r>
                        <a:rPr lang="en-US" sz="1100" b="1" baseline="0" dirty="0" smtClean="0"/>
                        <a:t> Vibracore </a:t>
                      </a:r>
                      <a:r>
                        <a:rPr lang="en-US" sz="1100" b="1" dirty="0" smtClean="0"/>
                        <a:t>Borings</a:t>
                      </a:r>
                      <a:endParaRPr lang="en-US" sz="1100" b="1" dirty="0">
                        <a:solidFill>
                          <a:schemeClr val="tx1"/>
                        </a:solidFill>
                      </a:endParaRPr>
                    </a:p>
                  </a:txBody>
                  <a:tcPr anchor="ctr">
                    <a:lnT w="12700" cap="flat" cmpd="sng" algn="ctr">
                      <a:solidFill>
                        <a:schemeClr val="tx1"/>
                      </a:solidFill>
                      <a:prstDash val="solid"/>
                      <a:round/>
                      <a:headEnd type="none" w="med" len="med"/>
                      <a:tailEnd type="none" w="med" len="med"/>
                    </a:lnT>
                  </a:tcPr>
                </a:tc>
                <a:tc>
                  <a:txBody>
                    <a:bodyPr/>
                    <a:lstStyle/>
                    <a:p>
                      <a:pPr algn="ctr"/>
                      <a:r>
                        <a:rPr lang="en-US" sz="1100" b="1" dirty="0" smtClean="0"/>
                        <a:t>No. of</a:t>
                      </a:r>
                      <a:r>
                        <a:rPr lang="en-US" sz="1100" b="1" baseline="0" dirty="0" smtClean="0"/>
                        <a:t> Lab Samples</a:t>
                      </a:r>
                      <a:endParaRPr lang="en-US" sz="1100" b="1" dirty="0">
                        <a:solidFill>
                          <a:schemeClr val="tx1"/>
                        </a:solidFill>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166671">
                <a:tc>
                  <a:txBody>
                    <a:bodyPr/>
                    <a:lstStyle/>
                    <a:p>
                      <a:pPr algn="ctr"/>
                      <a:r>
                        <a:rPr lang="en-US" sz="1100" b="1" dirty="0" smtClean="0"/>
                        <a:t>2010</a:t>
                      </a:r>
                      <a:endParaRPr lang="en-US" sz="1100" b="1" dirty="0">
                        <a:solidFill>
                          <a:schemeClr val="tx1"/>
                        </a:solidFill>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100" b="1" dirty="0" smtClean="0"/>
                        <a:t>369</a:t>
                      </a:r>
                      <a:endParaRPr lang="en-US" sz="1100" b="1" dirty="0">
                        <a:solidFill>
                          <a:schemeClr val="tx1"/>
                        </a:solidFill>
                      </a:endParaRPr>
                    </a:p>
                  </a:txBody>
                  <a:tcPr anchor="ctr"/>
                </a:tc>
                <a:tc>
                  <a:txBody>
                    <a:bodyPr/>
                    <a:lstStyle/>
                    <a:p>
                      <a:pPr algn="ctr"/>
                      <a:r>
                        <a:rPr lang="en-US" sz="1100" b="1" dirty="0" smtClean="0"/>
                        <a:t>649</a:t>
                      </a:r>
                      <a:endParaRPr lang="en-US" sz="1100" b="1" dirty="0">
                        <a:solidFill>
                          <a:schemeClr val="tx1"/>
                        </a:solidFill>
                      </a:endParaRPr>
                    </a:p>
                  </a:txBody>
                  <a:tcPr anchor="ctr">
                    <a:lnR w="12700" cap="flat" cmpd="sng" algn="ctr">
                      <a:solidFill>
                        <a:schemeClr val="tx1"/>
                      </a:solidFill>
                      <a:prstDash val="solid"/>
                      <a:round/>
                      <a:headEnd type="none" w="med" len="med"/>
                      <a:tailEnd type="none" w="med" len="med"/>
                    </a:lnR>
                  </a:tcPr>
                </a:tc>
              </a:tr>
              <a:tr h="166671">
                <a:tc>
                  <a:txBody>
                    <a:bodyPr/>
                    <a:lstStyle/>
                    <a:p>
                      <a:pPr algn="ctr"/>
                      <a:r>
                        <a:rPr lang="en-US" sz="1100" b="1" dirty="0" smtClean="0"/>
                        <a:t>2011</a:t>
                      </a:r>
                      <a:endParaRPr lang="en-US" sz="1100" b="1" dirty="0">
                        <a:solidFill>
                          <a:schemeClr val="tx1"/>
                        </a:solidFill>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100" b="1" dirty="0" smtClean="0"/>
                        <a:t>89</a:t>
                      </a:r>
                      <a:endParaRPr lang="en-US" sz="1100" b="1" dirty="0">
                        <a:solidFill>
                          <a:schemeClr val="tx1"/>
                        </a:solidFill>
                      </a:endParaRPr>
                    </a:p>
                  </a:txBody>
                  <a:tcPr anchor="ctr"/>
                </a:tc>
                <a:tc>
                  <a:txBody>
                    <a:bodyPr/>
                    <a:lstStyle/>
                    <a:p>
                      <a:pPr algn="ctr"/>
                      <a:r>
                        <a:rPr lang="en-US" sz="1100" b="1" dirty="0" smtClean="0"/>
                        <a:t>176</a:t>
                      </a:r>
                      <a:endParaRPr lang="en-US" sz="1100" b="1" dirty="0">
                        <a:solidFill>
                          <a:schemeClr val="tx1"/>
                        </a:solidFill>
                      </a:endParaRPr>
                    </a:p>
                  </a:txBody>
                  <a:tcPr anchor="ctr">
                    <a:lnR w="12700" cap="flat" cmpd="sng" algn="ctr">
                      <a:solidFill>
                        <a:schemeClr val="tx1"/>
                      </a:solidFill>
                      <a:prstDash val="solid"/>
                      <a:round/>
                      <a:headEnd type="none" w="med" len="med"/>
                      <a:tailEnd type="none" w="med" len="med"/>
                    </a:lnR>
                  </a:tcPr>
                </a:tc>
              </a:tr>
              <a:tr h="166671">
                <a:tc>
                  <a:txBody>
                    <a:bodyPr/>
                    <a:lstStyle/>
                    <a:p>
                      <a:pPr algn="ctr"/>
                      <a:r>
                        <a:rPr lang="en-US" sz="1100" b="1" dirty="0" smtClean="0"/>
                        <a:t>2012</a:t>
                      </a:r>
                      <a:endParaRPr lang="en-US" sz="1100" b="1" dirty="0">
                        <a:solidFill>
                          <a:schemeClr val="tx1"/>
                        </a:solidFill>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100" b="1" dirty="0" smtClean="0"/>
                        <a:t>230</a:t>
                      </a:r>
                      <a:endParaRPr lang="en-US" sz="1100" b="1" dirty="0">
                        <a:solidFill>
                          <a:schemeClr val="tx1"/>
                        </a:solidFill>
                      </a:endParaRPr>
                    </a:p>
                  </a:txBody>
                  <a:tcPr anchor="ctr"/>
                </a:tc>
                <a:tc>
                  <a:txBody>
                    <a:bodyPr/>
                    <a:lstStyle/>
                    <a:p>
                      <a:pPr algn="ctr"/>
                      <a:r>
                        <a:rPr lang="en-US" sz="1100" b="1" dirty="0" smtClean="0"/>
                        <a:t>488</a:t>
                      </a:r>
                      <a:endParaRPr lang="en-US" sz="1100" b="1" dirty="0">
                        <a:solidFill>
                          <a:schemeClr val="tx1"/>
                        </a:solidFill>
                      </a:endParaRPr>
                    </a:p>
                  </a:txBody>
                  <a:tcPr anchor="ctr">
                    <a:lnR w="12700" cap="flat" cmpd="sng" algn="ctr">
                      <a:solidFill>
                        <a:schemeClr val="tx1"/>
                      </a:solidFill>
                      <a:prstDash val="solid"/>
                      <a:round/>
                      <a:headEnd type="none" w="med" len="med"/>
                      <a:tailEnd type="none" w="med" len="med"/>
                    </a:lnR>
                  </a:tcPr>
                </a:tc>
              </a:tr>
              <a:tr h="166671">
                <a:tc>
                  <a:txBody>
                    <a:bodyPr/>
                    <a:lstStyle/>
                    <a:p>
                      <a:pPr algn="ctr"/>
                      <a:r>
                        <a:rPr lang="en-US" sz="1100" b="1" dirty="0" smtClean="0"/>
                        <a:t>2013</a:t>
                      </a:r>
                      <a:endParaRPr lang="en-US" sz="1100" b="1" dirty="0">
                        <a:solidFill>
                          <a:schemeClr val="tx1"/>
                        </a:solidFill>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100" b="1" dirty="0" smtClean="0"/>
                        <a:t>206</a:t>
                      </a:r>
                      <a:endParaRPr lang="en-US" sz="1100" b="1" dirty="0">
                        <a:solidFill>
                          <a:schemeClr val="tx1"/>
                        </a:solidFill>
                      </a:endParaRPr>
                    </a:p>
                  </a:txBody>
                  <a:tcPr anchor="ctr"/>
                </a:tc>
                <a:tc>
                  <a:txBody>
                    <a:bodyPr/>
                    <a:lstStyle/>
                    <a:p>
                      <a:pPr algn="ctr"/>
                      <a:r>
                        <a:rPr lang="en-US" sz="1100" b="1" dirty="0" smtClean="0"/>
                        <a:t>455</a:t>
                      </a:r>
                      <a:endParaRPr lang="en-US" sz="1100" b="1" dirty="0">
                        <a:solidFill>
                          <a:schemeClr val="tx1"/>
                        </a:solidFill>
                      </a:endParaRPr>
                    </a:p>
                  </a:txBody>
                  <a:tcPr anchor="ctr">
                    <a:lnR w="12700" cap="flat" cmpd="sng" algn="ctr">
                      <a:solidFill>
                        <a:schemeClr val="tx1"/>
                      </a:solidFill>
                      <a:prstDash val="solid"/>
                      <a:round/>
                      <a:headEnd type="none" w="med" len="med"/>
                      <a:tailEnd type="none" w="med" len="med"/>
                    </a:lnR>
                  </a:tcPr>
                </a:tc>
              </a:tr>
              <a:tr h="166671">
                <a:tc>
                  <a:txBody>
                    <a:bodyPr/>
                    <a:lstStyle/>
                    <a:p>
                      <a:pPr algn="ctr"/>
                      <a:r>
                        <a:rPr lang="en-US" sz="1100" b="1" dirty="0" smtClean="0"/>
                        <a:t>Total</a:t>
                      </a:r>
                      <a:endParaRPr lang="en-US" sz="1100" b="1" dirty="0">
                        <a:solidFill>
                          <a:schemeClr val="tx1"/>
                        </a:solidFill>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100" b="1" dirty="0" smtClean="0"/>
                        <a:t>894</a:t>
                      </a:r>
                      <a:endParaRPr lang="en-US" sz="1100" b="1" dirty="0">
                        <a:solidFill>
                          <a:schemeClr val="tx1"/>
                        </a:solidFill>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100" b="1" dirty="0" smtClean="0"/>
                        <a:t>1,768</a:t>
                      </a:r>
                      <a:endParaRPr lang="en-US" sz="1100" b="1" dirty="0">
                        <a:solidFill>
                          <a:schemeClr val="tx1"/>
                        </a:solidFill>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2" name="Rectangle 1"/>
          <p:cNvSpPr/>
          <p:nvPr/>
        </p:nvSpPr>
        <p:spPr>
          <a:xfrm>
            <a:off x="3074806" y="4800600"/>
            <a:ext cx="3451586" cy="307777"/>
          </a:xfrm>
          <a:prstGeom prst="rect">
            <a:avLst/>
          </a:prstGeom>
        </p:spPr>
        <p:txBody>
          <a:bodyPr wrap="none">
            <a:spAutoFit/>
          </a:bodyPr>
          <a:lstStyle/>
          <a:p>
            <a:r>
              <a:rPr lang="en-US" sz="1400" b="1" kern="0" dirty="0">
                <a:ln>
                  <a:solidFill>
                    <a:srgbClr val="FFFFFF">
                      <a:lumMod val="65000"/>
                    </a:srgbClr>
                  </a:solidFill>
                </a:ln>
                <a:solidFill>
                  <a:srgbClr val="000000"/>
                </a:solidFill>
              </a:rPr>
              <a:t>USACE </a:t>
            </a:r>
            <a:r>
              <a:rPr lang="en-US" sz="1400" b="1" kern="0" dirty="0" smtClean="0">
                <a:ln>
                  <a:solidFill>
                    <a:srgbClr val="FFFFFF">
                      <a:lumMod val="65000"/>
                    </a:srgbClr>
                  </a:solidFill>
                </a:ln>
                <a:solidFill>
                  <a:srgbClr val="000000"/>
                </a:solidFill>
              </a:rPr>
              <a:t>Vibracore Sampling 2010-2013</a:t>
            </a:r>
            <a:endParaRPr lang="en-US" sz="1400" b="1" dirty="0">
              <a:ln>
                <a:solidFill>
                  <a:srgbClr val="FFFFFF">
                    <a:lumMod val="65000"/>
                  </a:srgbClr>
                </a:solidFill>
              </a:ln>
              <a:solidFill>
                <a:srgbClr val="000000"/>
              </a:solidFill>
            </a:endParaRPr>
          </a:p>
        </p:txBody>
      </p:sp>
    </p:spTree>
    <p:extLst>
      <p:ext uri="{BB962C8B-B14F-4D97-AF65-F5344CB8AC3E}">
        <p14:creationId xmlns:p14="http://schemas.microsoft.com/office/powerpoint/2010/main" val="339668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974" y="-152400"/>
            <a:ext cx="9388974" cy="1143000"/>
          </a:xfrm>
        </p:spPr>
        <p:txBody>
          <a:bodyPr/>
          <a:lstStyle/>
          <a:p>
            <a:r>
              <a:rPr lang="en-US" sz="2800" b="1" u="sng" dirty="0" smtClean="0">
                <a:solidFill>
                  <a:schemeClr val="tx1"/>
                </a:solidFill>
              </a:rPr>
              <a:t>Offshore Geology</a:t>
            </a:r>
            <a:endParaRPr lang="en-US" sz="2800" dirty="0"/>
          </a:p>
        </p:txBody>
      </p:sp>
      <p:pic>
        <p:nvPicPr>
          <p:cNvPr id="4" name="Content Placeholder 3"/>
          <p:cNvPicPr>
            <a:picLocks noGrp="1" noChangeAspect="1"/>
          </p:cNvPicPr>
          <p:nvPr>
            <p:ph idx="1"/>
          </p:nvPr>
        </p:nvPicPr>
        <p:blipFill rotWithShape="1">
          <a:blip r:embed="rId3"/>
          <a:srcRect b="5170"/>
          <a:stretch/>
        </p:blipFill>
        <p:spPr>
          <a:xfrm>
            <a:off x="0" y="762000"/>
            <a:ext cx="7271446" cy="3685309"/>
          </a:xfrm>
          <a:prstGeom prst="rect">
            <a:avLst/>
          </a:prstGeom>
        </p:spPr>
      </p:pic>
      <p:sp>
        <p:nvSpPr>
          <p:cNvPr id="7" name="Rectangle 6"/>
          <p:cNvSpPr/>
          <p:nvPr/>
        </p:nvSpPr>
        <p:spPr>
          <a:xfrm>
            <a:off x="4098426" y="3114058"/>
            <a:ext cx="1447800" cy="8844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TextBox 26"/>
          <p:cNvSpPr txBox="1"/>
          <p:nvPr/>
        </p:nvSpPr>
        <p:spPr>
          <a:xfrm>
            <a:off x="67440" y="4598075"/>
            <a:ext cx="5626778" cy="2031325"/>
          </a:xfrm>
          <a:prstGeom prst="rect">
            <a:avLst/>
          </a:prstGeom>
          <a:solidFill>
            <a:schemeClr val="bg1"/>
          </a:solidFill>
        </p:spPr>
        <p:txBody>
          <a:bodyPr wrap="square" rtlCol="0">
            <a:spAutoFit/>
          </a:bodyPr>
          <a:lstStyle/>
          <a:p>
            <a:r>
              <a:rPr lang="en-US" dirty="0" smtClean="0">
                <a:solidFill>
                  <a:srgbClr val="000000"/>
                </a:solidFill>
              </a:rPr>
              <a:t>USGS used their geophysical surveys and USACE vibracores to develop a better understanding of the geologic history and shallow stratigraphic succession of the project area while also mapping the major depositional features which might serve as potential sand sources for the project.  </a:t>
            </a:r>
          </a:p>
          <a:p>
            <a:r>
              <a:rPr lang="en-US" dirty="0" smtClean="0">
                <a:solidFill>
                  <a:srgbClr val="000000"/>
                </a:solidFill>
              </a:rPr>
              <a:t> </a:t>
            </a:r>
            <a:endParaRPr lang="en-US" dirty="0">
              <a:solidFill>
                <a:srgbClr val="000000"/>
              </a:solidFill>
            </a:endParaRPr>
          </a:p>
        </p:txBody>
      </p:sp>
      <p:cxnSp>
        <p:nvCxnSpPr>
          <p:cNvPr id="13" name="Straight Arrow Connector 12"/>
          <p:cNvCxnSpPr>
            <a:endCxn id="7" idx="2"/>
          </p:cNvCxnSpPr>
          <p:nvPr/>
        </p:nvCxnSpPr>
        <p:spPr>
          <a:xfrm flipH="1" flipV="1">
            <a:off x="4822326" y="3998545"/>
            <a:ext cx="864963" cy="11165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4"/>
          <a:srcRect l="1920" t="2722" r="1635"/>
          <a:stretch/>
        </p:blipFill>
        <p:spPr>
          <a:xfrm>
            <a:off x="5687289" y="4057973"/>
            <a:ext cx="3429000" cy="2266627"/>
          </a:xfrm>
          <a:prstGeom prst="rect">
            <a:avLst/>
          </a:prstGeom>
          <a:ln w="19050">
            <a:solidFill>
              <a:srgbClr val="FF0000"/>
            </a:solidFill>
          </a:ln>
        </p:spPr>
      </p:pic>
      <p:sp>
        <p:nvSpPr>
          <p:cNvPr id="29" name="Rectangle 28"/>
          <p:cNvSpPr/>
          <p:nvPr/>
        </p:nvSpPr>
        <p:spPr>
          <a:xfrm>
            <a:off x="0" y="6572417"/>
            <a:ext cx="5937932" cy="415498"/>
          </a:xfrm>
          <a:prstGeom prst="rect">
            <a:avLst/>
          </a:prstGeom>
        </p:spPr>
        <p:txBody>
          <a:bodyPr wrap="square">
            <a:spAutoFit/>
          </a:bodyPr>
          <a:lstStyle/>
          <a:p>
            <a:r>
              <a:rPr lang="en-US" sz="700" dirty="0" smtClean="0">
                <a:solidFill>
                  <a:srgbClr val="000000"/>
                </a:solidFill>
              </a:rPr>
              <a:t>**Top Figure from:  Open-File </a:t>
            </a:r>
            <a:r>
              <a:rPr lang="en-US" sz="700" dirty="0">
                <a:solidFill>
                  <a:srgbClr val="000000"/>
                </a:solidFill>
              </a:rPr>
              <a:t>Report </a:t>
            </a:r>
            <a:r>
              <a:rPr lang="en-US" sz="700" dirty="0" smtClean="0">
                <a:solidFill>
                  <a:srgbClr val="000000"/>
                </a:solidFill>
              </a:rPr>
              <a:t>2011-1173, </a:t>
            </a:r>
            <a:r>
              <a:rPr lang="en-US" sz="700" dirty="0">
                <a:solidFill>
                  <a:srgbClr val="000000"/>
                </a:solidFill>
              </a:rPr>
              <a:t>“The Shallow Stratigraphy and Sand Resources Offshore </a:t>
            </a:r>
            <a:r>
              <a:rPr lang="en-US" sz="700" dirty="0" smtClean="0">
                <a:solidFill>
                  <a:srgbClr val="000000"/>
                </a:solidFill>
              </a:rPr>
              <a:t>of the Mississippi Barrier Islands”</a:t>
            </a:r>
          </a:p>
          <a:p>
            <a:r>
              <a:rPr lang="en-US" sz="700" dirty="0" smtClean="0">
                <a:solidFill>
                  <a:srgbClr val="000000"/>
                </a:solidFill>
              </a:rPr>
              <a:t>Bottom Figure from:  </a:t>
            </a:r>
            <a:r>
              <a:rPr lang="en-US" sz="700" dirty="0">
                <a:solidFill>
                  <a:srgbClr val="000000"/>
                </a:solidFill>
              </a:rPr>
              <a:t>Open-File Report </a:t>
            </a:r>
            <a:r>
              <a:rPr lang="en-US" sz="700" dirty="0" smtClean="0">
                <a:solidFill>
                  <a:srgbClr val="000000"/>
                </a:solidFill>
              </a:rPr>
              <a:t>2015-1014, “Near-surface </a:t>
            </a:r>
            <a:r>
              <a:rPr lang="en-US" sz="700" dirty="0">
                <a:solidFill>
                  <a:srgbClr val="000000"/>
                </a:solidFill>
              </a:rPr>
              <a:t>stratigraphy and morphology, Mississippi Inner Shelf, northern Gulf of </a:t>
            </a:r>
            <a:r>
              <a:rPr lang="en-US" sz="700" dirty="0" smtClean="0">
                <a:solidFill>
                  <a:srgbClr val="000000"/>
                </a:solidFill>
              </a:rPr>
              <a:t>Mexico”</a:t>
            </a:r>
            <a:endParaRPr lang="en-US" sz="700" dirty="0">
              <a:solidFill>
                <a:srgbClr val="000000"/>
              </a:solidFill>
            </a:endParaRPr>
          </a:p>
          <a:p>
            <a:endParaRPr lang="en-US" sz="700" dirty="0">
              <a:solidFill>
                <a:srgbClr val="000000"/>
              </a:solidFill>
            </a:endParaRPr>
          </a:p>
        </p:txBody>
      </p:sp>
    </p:spTree>
    <p:extLst>
      <p:ext uri="{BB962C8B-B14F-4D97-AF65-F5344CB8AC3E}">
        <p14:creationId xmlns:p14="http://schemas.microsoft.com/office/powerpoint/2010/main" val="16862182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sz="2800" b="1" u="sng" dirty="0">
                <a:solidFill>
                  <a:schemeClr val="tx1"/>
                </a:solidFill>
              </a:rPr>
              <a:t>Offshore </a:t>
            </a:r>
            <a:r>
              <a:rPr lang="en-US" sz="2800" b="1" u="sng" dirty="0" smtClean="0">
                <a:solidFill>
                  <a:schemeClr val="tx1"/>
                </a:solidFill>
              </a:rPr>
              <a:t>Geology, cont’d</a:t>
            </a:r>
            <a:endParaRPr lang="en-US" sz="2800" dirty="0"/>
          </a:p>
        </p:txBody>
      </p:sp>
      <p:sp>
        <p:nvSpPr>
          <p:cNvPr id="3" name="Content Placeholder 2"/>
          <p:cNvSpPr>
            <a:spLocks noGrp="1"/>
          </p:cNvSpPr>
          <p:nvPr>
            <p:ph idx="1"/>
          </p:nvPr>
        </p:nvSpPr>
        <p:spPr>
          <a:xfrm>
            <a:off x="457200" y="1066800"/>
            <a:ext cx="8229600" cy="4419600"/>
          </a:xfrm>
        </p:spPr>
        <p:txBody>
          <a:bodyPr/>
          <a:lstStyle/>
          <a:p>
            <a:r>
              <a:rPr lang="en-US" sz="2000" dirty="0" smtClean="0"/>
              <a:t>Seafloor </a:t>
            </a:r>
            <a:r>
              <a:rPr lang="en-US" sz="2000" dirty="0"/>
              <a:t>surface features in this area include shoals, tidal deposits, and material deposited from dredging activities.  </a:t>
            </a:r>
            <a:endParaRPr lang="en-US" sz="2000" dirty="0" smtClean="0"/>
          </a:p>
          <a:p>
            <a:endParaRPr lang="en-US" sz="2000" dirty="0" smtClean="0"/>
          </a:p>
          <a:p>
            <a:r>
              <a:rPr lang="en-US" sz="2000" dirty="0"/>
              <a:t>Fine grain sands, silts, and clays are the dominant surface sediments.  </a:t>
            </a:r>
            <a:endParaRPr lang="en-US" sz="2000" dirty="0" smtClean="0"/>
          </a:p>
          <a:p>
            <a:endParaRPr lang="en-US" sz="2000" dirty="0"/>
          </a:p>
          <a:p>
            <a:r>
              <a:rPr lang="en-US" sz="2000" dirty="0" smtClean="0"/>
              <a:t>Subsurface </a:t>
            </a:r>
            <a:r>
              <a:rPr lang="en-US" sz="2000" dirty="0"/>
              <a:t>features in the USACE Barrier Island study area include sediments deposited in ancient river channels during the last sea-level </a:t>
            </a:r>
            <a:r>
              <a:rPr lang="en-US" sz="2000" dirty="0" err="1"/>
              <a:t>lowstand</a:t>
            </a:r>
            <a:r>
              <a:rPr lang="en-US" sz="2000" dirty="0"/>
              <a:t>, and deposits formed during the subsequent sea-level rise.  </a:t>
            </a:r>
            <a:endParaRPr lang="en-US" sz="2000" dirty="0" smtClean="0"/>
          </a:p>
        </p:txBody>
      </p:sp>
    </p:spTree>
    <p:extLst>
      <p:ext uri="{BB962C8B-B14F-4D97-AF65-F5344CB8AC3E}">
        <p14:creationId xmlns:p14="http://schemas.microsoft.com/office/powerpoint/2010/main" val="2869914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sz="2800" b="1" u="sng" dirty="0">
                <a:solidFill>
                  <a:schemeClr val="tx1"/>
                </a:solidFill>
              </a:rPr>
              <a:t>Offshore </a:t>
            </a:r>
            <a:r>
              <a:rPr lang="en-US" sz="2800" b="1" u="sng" dirty="0" smtClean="0">
                <a:solidFill>
                  <a:schemeClr val="tx1"/>
                </a:solidFill>
              </a:rPr>
              <a:t>Geology, cont’d</a:t>
            </a:r>
            <a:endParaRPr lang="en-US" sz="2800" dirty="0"/>
          </a:p>
        </p:txBody>
      </p:sp>
      <p:sp>
        <p:nvSpPr>
          <p:cNvPr id="3" name="Content Placeholder 2"/>
          <p:cNvSpPr>
            <a:spLocks noGrp="1"/>
          </p:cNvSpPr>
          <p:nvPr>
            <p:ph idx="1"/>
          </p:nvPr>
        </p:nvSpPr>
        <p:spPr>
          <a:xfrm>
            <a:off x="457200" y="1066800"/>
            <a:ext cx="8229600" cy="4419600"/>
          </a:xfrm>
        </p:spPr>
        <p:txBody>
          <a:bodyPr/>
          <a:lstStyle/>
          <a:p>
            <a:r>
              <a:rPr lang="en-US" sz="2000" dirty="0"/>
              <a:t>The barrier islands, minus Cat Island, are slowly migrating from east to west as a result of natural erosion, transport, and deposition of the islands by the active transport zone within the littoral system. </a:t>
            </a:r>
          </a:p>
          <a:p>
            <a:r>
              <a:rPr lang="en-US" sz="2000" dirty="0"/>
              <a:t>The prevailing wave climate is southeast to northwest as indicated by major shoals in the area.  </a:t>
            </a:r>
          </a:p>
          <a:p>
            <a:r>
              <a:rPr lang="en-US" sz="2000" dirty="0" smtClean="0"/>
              <a:t>Seafloor </a:t>
            </a:r>
            <a:r>
              <a:rPr lang="en-US" sz="2000" dirty="0"/>
              <a:t>surface features in this area include shoals, tidal deposits, and material deposited from dredging activities.  </a:t>
            </a:r>
            <a:endParaRPr lang="en-US" sz="2000" dirty="0" smtClean="0"/>
          </a:p>
          <a:p>
            <a:r>
              <a:rPr lang="en-US" sz="2000" dirty="0"/>
              <a:t>Fine grain sands, silts, and clays are the dominant surface sediments.  </a:t>
            </a:r>
          </a:p>
          <a:p>
            <a:r>
              <a:rPr lang="en-US" sz="2000" dirty="0" smtClean="0"/>
              <a:t>Subsurface </a:t>
            </a:r>
            <a:r>
              <a:rPr lang="en-US" sz="2000" dirty="0"/>
              <a:t>features in the USACE Barrier Island study area include sediments deposited in ancient river channels during the last sea-level </a:t>
            </a:r>
            <a:r>
              <a:rPr lang="en-US" sz="2000" dirty="0" err="1"/>
              <a:t>lowstand</a:t>
            </a:r>
            <a:r>
              <a:rPr lang="en-US" sz="2000" dirty="0"/>
              <a:t>, and deposits formed during the subsequent sea-level rise.  </a:t>
            </a:r>
            <a:endParaRPr lang="en-US" sz="2000" dirty="0" smtClean="0"/>
          </a:p>
        </p:txBody>
      </p:sp>
    </p:spTree>
    <p:extLst>
      <p:ext uri="{BB962C8B-B14F-4D97-AF65-F5344CB8AC3E}">
        <p14:creationId xmlns:p14="http://schemas.microsoft.com/office/powerpoint/2010/main" val="2641190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18" y="-226461"/>
            <a:ext cx="8229600" cy="1143000"/>
          </a:xfrm>
        </p:spPr>
        <p:txBody>
          <a:bodyPr/>
          <a:lstStyle/>
          <a:p>
            <a:r>
              <a:rPr lang="en-US" sz="2800" b="1" u="sng" dirty="0" smtClean="0"/>
              <a:t>USGS Cat Island Morphology Study</a:t>
            </a:r>
            <a:endParaRPr lang="en-US" sz="2800" b="1" u="sng" dirty="0"/>
          </a:p>
        </p:txBody>
      </p:sp>
      <p:sp>
        <p:nvSpPr>
          <p:cNvPr id="6" name="Content Placeholder 5"/>
          <p:cNvSpPr>
            <a:spLocks noGrp="1"/>
          </p:cNvSpPr>
          <p:nvPr>
            <p:ph sz="quarter" idx="2"/>
          </p:nvPr>
        </p:nvSpPr>
        <p:spPr>
          <a:xfrm>
            <a:off x="17261" y="710535"/>
            <a:ext cx="5697739" cy="2718431"/>
          </a:xfrm>
        </p:spPr>
        <p:txBody>
          <a:bodyPr/>
          <a:lstStyle/>
          <a:p>
            <a:r>
              <a:rPr lang="en-US" sz="1800" dirty="0" smtClean="0"/>
              <a:t>Surveyed 487 line kilometers of high-resolution geophysical data around Cat Island</a:t>
            </a:r>
          </a:p>
          <a:p>
            <a:r>
              <a:rPr lang="en-US" sz="1800" dirty="0" smtClean="0"/>
              <a:t>Collected 40 vibracores generating 350 samples for grain size analysis</a:t>
            </a:r>
          </a:p>
          <a:p>
            <a:r>
              <a:rPr lang="en-US" sz="1800" dirty="0" smtClean="0"/>
              <a:t>Identified five (5) potential subaqueous sand resources</a:t>
            </a:r>
          </a:p>
          <a:p>
            <a:r>
              <a:rPr lang="en-US" sz="1800" dirty="0" smtClean="0"/>
              <a:t>USACE’s Cat Island borrow area located within eastern Antecedent Island Platform (AIP) sandy unit (green outline) identified by USGS</a:t>
            </a:r>
          </a:p>
          <a:p>
            <a:endParaRPr lang="en-US" sz="1800" dirty="0" smtClean="0"/>
          </a:p>
        </p:txBody>
      </p:sp>
      <p:sp>
        <p:nvSpPr>
          <p:cNvPr id="7" name="Rectangle 6"/>
          <p:cNvSpPr/>
          <p:nvPr/>
        </p:nvSpPr>
        <p:spPr>
          <a:xfrm>
            <a:off x="150978" y="6690085"/>
            <a:ext cx="5410200" cy="200055"/>
          </a:xfrm>
          <a:prstGeom prst="rect">
            <a:avLst/>
          </a:prstGeom>
        </p:spPr>
        <p:txBody>
          <a:bodyPr wrap="square">
            <a:spAutoFit/>
          </a:bodyPr>
          <a:lstStyle/>
          <a:p>
            <a:r>
              <a:rPr lang="en-US" sz="700" dirty="0" smtClean="0">
                <a:solidFill>
                  <a:srgbClr val="000000"/>
                </a:solidFill>
              </a:rPr>
              <a:t>**Figures from:  Open-File </a:t>
            </a:r>
            <a:r>
              <a:rPr lang="en-US" sz="700" dirty="0">
                <a:solidFill>
                  <a:srgbClr val="000000"/>
                </a:solidFill>
              </a:rPr>
              <a:t>Report 2014-1070, “The Shallow Stratigraphy and Sand Resources Offshore from Cat Island, Mississippi</a:t>
            </a:r>
            <a:r>
              <a:rPr lang="en-US" sz="700" dirty="0" smtClean="0">
                <a:solidFill>
                  <a:srgbClr val="000000"/>
                </a:solidFill>
              </a:rPr>
              <a:t>”</a:t>
            </a:r>
            <a:endParaRPr lang="en-US" sz="700" dirty="0">
              <a:solidFill>
                <a:srgbClr val="000000"/>
              </a:solidFill>
            </a:endParaRPr>
          </a:p>
        </p:txBody>
      </p:sp>
      <p:pic>
        <p:nvPicPr>
          <p:cNvPr id="10" name="Picture 9"/>
          <p:cNvPicPr>
            <a:picLocks noChangeAspect="1"/>
          </p:cNvPicPr>
          <p:nvPr/>
        </p:nvPicPr>
        <p:blipFill rotWithShape="1">
          <a:blip r:embed="rId2"/>
          <a:srcRect b="-745"/>
          <a:stretch/>
        </p:blipFill>
        <p:spPr>
          <a:xfrm>
            <a:off x="5621195" y="788424"/>
            <a:ext cx="3522175" cy="3250176"/>
          </a:xfrm>
          <a:prstGeom prst="rect">
            <a:avLst/>
          </a:prstGeom>
          <a:ln>
            <a:solidFill>
              <a:schemeClr val="tx1"/>
            </a:solidFill>
          </a:ln>
        </p:spPr>
      </p:pic>
      <p:pic>
        <p:nvPicPr>
          <p:cNvPr id="11" name="Picture 10"/>
          <p:cNvPicPr>
            <a:picLocks noChangeAspect="1"/>
          </p:cNvPicPr>
          <p:nvPr/>
        </p:nvPicPr>
        <p:blipFill>
          <a:blip r:embed="rId3"/>
          <a:stretch>
            <a:fillRect/>
          </a:stretch>
        </p:blipFill>
        <p:spPr>
          <a:xfrm>
            <a:off x="5621195" y="4015970"/>
            <a:ext cx="3522175" cy="2803305"/>
          </a:xfrm>
          <a:prstGeom prst="rect">
            <a:avLst/>
          </a:prstGeom>
          <a:ln>
            <a:solidFill>
              <a:schemeClr val="tx1"/>
            </a:solidFill>
          </a:ln>
        </p:spPr>
      </p:pic>
      <p:pic>
        <p:nvPicPr>
          <p:cNvPr id="12" name="Picture 11"/>
          <p:cNvPicPr>
            <a:picLocks noChangeAspect="1"/>
          </p:cNvPicPr>
          <p:nvPr/>
        </p:nvPicPr>
        <p:blipFill>
          <a:blip r:embed="rId4"/>
          <a:stretch>
            <a:fillRect/>
          </a:stretch>
        </p:blipFill>
        <p:spPr>
          <a:xfrm>
            <a:off x="228600" y="3428966"/>
            <a:ext cx="4609785" cy="3261119"/>
          </a:xfrm>
          <a:prstGeom prst="rect">
            <a:avLst/>
          </a:prstGeom>
          <a:ln>
            <a:solidFill>
              <a:schemeClr val="tx1"/>
            </a:solidFill>
          </a:ln>
        </p:spPr>
      </p:pic>
    </p:spTree>
    <p:extLst>
      <p:ext uri="{BB962C8B-B14F-4D97-AF65-F5344CB8AC3E}">
        <p14:creationId xmlns:p14="http://schemas.microsoft.com/office/powerpoint/2010/main" val="1082844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lstStyle/>
          <a:p>
            <a:r>
              <a:rPr lang="en-US" sz="2800" b="1" u="sng" dirty="0" smtClean="0"/>
              <a:t>Fill Color</a:t>
            </a:r>
            <a:endParaRPr lang="en-US" sz="2800" b="1" u="sng" dirty="0"/>
          </a:p>
        </p:txBody>
      </p:sp>
      <p:sp>
        <p:nvSpPr>
          <p:cNvPr id="3" name="Text Placeholder 2"/>
          <p:cNvSpPr>
            <a:spLocks noGrp="1"/>
          </p:cNvSpPr>
          <p:nvPr>
            <p:ph type="body" sz="half" idx="1"/>
          </p:nvPr>
        </p:nvSpPr>
        <p:spPr>
          <a:xfrm>
            <a:off x="-13855" y="972921"/>
            <a:ext cx="4900410" cy="6037479"/>
          </a:xfrm>
          <a:solidFill>
            <a:schemeClr val="bg1">
              <a:lumMod val="95000"/>
            </a:schemeClr>
          </a:solidFill>
        </p:spPr>
        <p:txBody>
          <a:bodyPr/>
          <a:lstStyle/>
          <a:p>
            <a:r>
              <a:rPr lang="en-US" sz="1600" dirty="0" err="1" smtClean="0"/>
              <a:t>Munsell</a:t>
            </a:r>
            <a:r>
              <a:rPr lang="en-US" sz="1600" dirty="0" smtClean="0"/>
              <a:t> Color classification (ASTM 1535) was used to categorize beach and borrow area samples.</a:t>
            </a:r>
          </a:p>
          <a:p>
            <a:pPr marL="0" indent="0">
              <a:buNone/>
            </a:pPr>
            <a:endParaRPr lang="en-US" sz="1600" dirty="0" smtClean="0"/>
          </a:p>
          <a:p>
            <a:r>
              <a:rPr lang="en-US" sz="1600" dirty="0" smtClean="0"/>
              <a:t>Munsell “value” is the metric used for evaluating compatibility of borrow areas with native beaches.  It quantifies the lightness of a sample on a scale of 0 (black) to 10 (white).</a:t>
            </a:r>
          </a:p>
          <a:p>
            <a:pPr marL="0" indent="0">
              <a:buNone/>
            </a:pPr>
            <a:endParaRPr lang="en-US" sz="1600" dirty="0" smtClean="0"/>
          </a:p>
          <a:p>
            <a:r>
              <a:rPr lang="en-US" sz="1600" dirty="0" smtClean="0"/>
              <a:t>Native beaches are approximately Munsell value of 7.  </a:t>
            </a:r>
          </a:p>
          <a:p>
            <a:endParaRPr lang="en-US" sz="1600" dirty="0" smtClean="0"/>
          </a:p>
          <a:p>
            <a:r>
              <a:rPr lang="en-US" sz="1600" dirty="0" smtClean="0"/>
              <a:t>Munsell value of 6 is considered acceptable for borrow areas because loss of fines during dredging and handling, combined with abrasive coastal processes after placement, will lighten the fill.</a:t>
            </a:r>
          </a:p>
        </p:txBody>
      </p:sp>
      <p:sp>
        <p:nvSpPr>
          <p:cNvPr id="6" name="TextBox 5"/>
          <p:cNvSpPr txBox="1"/>
          <p:nvPr/>
        </p:nvSpPr>
        <p:spPr>
          <a:xfrm>
            <a:off x="5769248" y="4038600"/>
            <a:ext cx="2910369" cy="646331"/>
          </a:xfrm>
          <a:prstGeom prst="rect">
            <a:avLst/>
          </a:prstGeom>
          <a:noFill/>
        </p:spPr>
        <p:txBody>
          <a:bodyPr wrap="square" rtlCol="0">
            <a:spAutoFit/>
          </a:bodyPr>
          <a:lstStyle/>
          <a:p>
            <a:r>
              <a:rPr lang="en-US" dirty="0" smtClean="0">
                <a:solidFill>
                  <a:srgbClr val="000000"/>
                </a:solidFill>
              </a:rPr>
              <a:t>Example Munsell Notation:  </a:t>
            </a:r>
          </a:p>
          <a:p>
            <a:r>
              <a:rPr lang="en-US" dirty="0" smtClean="0">
                <a:solidFill>
                  <a:srgbClr val="000000"/>
                </a:solidFill>
              </a:rPr>
              <a:t>2.5y  6  / 1   Gray </a:t>
            </a:r>
            <a:endParaRPr lang="en-US" dirty="0">
              <a:solidFill>
                <a:srgbClr val="000000"/>
              </a:solidFill>
            </a:endParaRPr>
          </a:p>
        </p:txBody>
      </p:sp>
      <p:sp>
        <p:nvSpPr>
          <p:cNvPr id="7" name="Rectangle 6"/>
          <p:cNvSpPr/>
          <p:nvPr/>
        </p:nvSpPr>
        <p:spPr>
          <a:xfrm>
            <a:off x="5848345" y="4372339"/>
            <a:ext cx="48081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6364929" y="4361765"/>
            <a:ext cx="228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p:cNvSpPr/>
          <p:nvPr/>
        </p:nvSpPr>
        <p:spPr>
          <a:xfrm>
            <a:off x="6774090" y="4380131"/>
            <a:ext cx="2286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TextBox 9"/>
          <p:cNvSpPr txBox="1"/>
          <p:nvPr/>
        </p:nvSpPr>
        <p:spPr>
          <a:xfrm>
            <a:off x="5458449" y="5112026"/>
            <a:ext cx="566181" cy="369332"/>
          </a:xfrm>
          <a:prstGeom prst="rect">
            <a:avLst/>
          </a:prstGeom>
          <a:noFill/>
        </p:spPr>
        <p:txBody>
          <a:bodyPr wrap="none" rtlCol="0">
            <a:spAutoFit/>
          </a:bodyPr>
          <a:lstStyle/>
          <a:p>
            <a:r>
              <a:rPr lang="en-US" dirty="0" smtClean="0">
                <a:solidFill>
                  <a:srgbClr val="000000"/>
                </a:solidFill>
              </a:rPr>
              <a:t>Hue</a:t>
            </a:r>
            <a:endParaRPr lang="en-US" dirty="0">
              <a:solidFill>
                <a:srgbClr val="000000"/>
              </a:solidFill>
            </a:endParaRPr>
          </a:p>
        </p:txBody>
      </p:sp>
      <p:sp>
        <p:nvSpPr>
          <p:cNvPr id="11" name="TextBox 10"/>
          <p:cNvSpPr txBox="1"/>
          <p:nvPr/>
        </p:nvSpPr>
        <p:spPr>
          <a:xfrm>
            <a:off x="6217402" y="5100542"/>
            <a:ext cx="704039" cy="369332"/>
          </a:xfrm>
          <a:prstGeom prst="rect">
            <a:avLst/>
          </a:prstGeom>
          <a:noFill/>
        </p:spPr>
        <p:txBody>
          <a:bodyPr wrap="none" rtlCol="0">
            <a:spAutoFit/>
          </a:bodyPr>
          <a:lstStyle/>
          <a:p>
            <a:r>
              <a:rPr lang="en-US" dirty="0" smtClean="0">
                <a:solidFill>
                  <a:srgbClr val="000000"/>
                </a:solidFill>
              </a:rPr>
              <a:t>Value</a:t>
            </a:r>
            <a:endParaRPr lang="en-US" dirty="0">
              <a:solidFill>
                <a:srgbClr val="000000"/>
              </a:solidFill>
            </a:endParaRPr>
          </a:p>
        </p:txBody>
      </p:sp>
      <p:sp>
        <p:nvSpPr>
          <p:cNvPr id="12" name="TextBox 11"/>
          <p:cNvSpPr txBox="1"/>
          <p:nvPr/>
        </p:nvSpPr>
        <p:spPr>
          <a:xfrm>
            <a:off x="7159145" y="5069428"/>
            <a:ext cx="923138" cy="369332"/>
          </a:xfrm>
          <a:prstGeom prst="rect">
            <a:avLst/>
          </a:prstGeom>
          <a:noFill/>
        </p:spPr>
        <p:txBody>
          <a:bodyPr wrap="none" rtlCol="0">
            <a:spAutoFit/>
          </a:bodyPr>
          <a:lstStyle/>
          <a:p>
            <a:r>
              <a:rPr lang="en-US" dirty="0" err="1" smtClean="0">
                <a:solidFill>
                  <a:srgbClr val="000000"/>
                </a:solidFill>
              </a:rPr>
              <a:t>Chroma</a:t>
            </a:r>
            <a:endParaRPr lang="en-US" dirty="0">
              <a:solidFill>
                <a:srgbClr val="000000"/>
              </a:solidFill>
            </a:endParaRPr>
          </a:p>
        </p:txBody>
      </p:sp>
      <p:cxnSp>
        <p:nvCxnSpPr>
          <p:cNvPr id="13" name="Straight Arrow Connector 12"/>
          <p:cNvCxnSpPr>
            <a:stCxn id="10" idx="3"/>
            <a:endCxn id="7" idx="2"/>
          </p:cNvCxnSpPr>
          <p:nvPr/>
        </p:nvCxnSpPr>
        <p:spPr>
          <a:xfrm flipV="1">
            <a:off x="6024630" y="4677139"/>
            <a:ext cx="64120" cy="6195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1" idx="0"/>
            <a:endCxn id="8" idx="2"/>
          </p:cNvCxnSpPr>
          <p:nvPr/>
        </p:nvCxnSpPr>
        <p:spPr>
          <a:xfrm flipH="1" flipV="1">
            <a:off x="6479229" y="4666565"/>
            <a:ext cx="90193" cy="43397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2" idx="1"/>
            <a:endCxn id="9" idx="2"/>
          </p:cNvCxnSpPr>
          <p:nvPr/>
        </p:nvCxnSpPr>
        <p:spPr>
          <a:xfrm flipH="1" flipV="1">
            <a:off x="6888390" y="4684931"/>
            <a:ext cx="270755" cy="569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2"/>
          <a:stretch>
            <a:fillRect/>
          </a:stretch>
        </p:blipFill>
        <p:spPr>
          <a:xfrm>
            <a:off x="4886555" y="1066800"/>
            <a:ext cx="4222254" cy="2232318"/>
          </a:xfrm>
          <a:prstGeom prst="rect">
            <a:avLst/>
          </a:prstGeom>
        </p:spPr>
      </p:pic>
      <p:sp>
        <p:nvSpPr>
          <p:cNvPr id="29" name="TextBox 28"/>
          <p:cNvSpPr txBox="1"/>
          <p:nvPr/>
        </p:nvSpPr>
        <p:spPr>
          <a:xfrm>
            <a:off x="5465376" y="3514898"/>
            <a:ext cx="3231566" cy="276999"/>
          </a:xfrm>
          <a:prstGeom prst="rect">
            <a:avLst/>
          </a:prstGeom>
          <a:noFill/>
        </p:spPr>
        <p:txBody>
          <a:bodyPr wrap="square" rtlCol="0">
            <a:spAutoFit/>
          </a:bodyPr>
          <a:lstStyle/>
          <a:p>
            <a:r>
              <a:rPr lang="en-US" sz="1200" dirty="0" smtClean="0">
                <a:solidFill>
                  <a:srgbClr val="000000"/>
                </a:solidFill>
              </a:rPr>
              <a:t>Vibracore taken during 2012 sampling event</a:t>
            </a:r>
            <a:endParaRPr lang="en-US" sz="1200" dirty="0">
              <a:solidFill>
                <a:srgbClr val="000000"/>
              </a:solidFill>
            </a:endParaRPr>
          </a:p>
        </p:txBody>
      </p:sp>
    </p:spTree>
    <p:extLst>
      <p:ext uri="{BB962C8B-B14F-4D97-AF65-F5344CB8AC3E}">
        <p14:creationId xmlns:p14="http://schemas.microsoft.com/office/powerpoint/2010/main" val="16716678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762000"/>
          </a:xfrm>
        </p:spPr>
        <p:txBody>
          <a:bodyPr/>
          <a:lstStyle/>
          <a:p>
            <a:pPr lvl="0" algn="ctr" eaLnBrk="1" hangingPunct="1"/>
            <a:r>
              <a:rPr lang="en-US" sz="2400" b="1" u="sng" dirty="0" smtClean="0">
                <a:solidFill>
                  <a:schemeClr val="tx1"/>
                </a:solidFill>
              </a:rPr>
              <a:t>Geotechnical Investigations &amp; Identified Borrow Sources</a:t>
            </a:r>
          </a:p>
        </p:txBody>
      </p:sp>
      <p:pic>
        <p:nvPicPr>
          <p:cNvPr id="6" name="Content Placeholder 5" descr="2010-2014 Sampling Map w borrow areas.jpg"/>
          <p:cNvPicPr>
            <a:picLocks noGrp="1" noChangeAspect="1"/>
          </p:cNvPicPr>
          <p:nvPr>
            <p:ph idx="1"/>
          </p:nvPr>
        </p:nvPicPr>
        <p:blipFill>
          <a:blip r:embed="rId2" cstate="print"/>
          <a:stretch>
            <a:fillRect/>
          </a:stretch>
        </p:blipFill>
        <p:spPr>
          <a:xfrm>
            <a:off x="457200" y="685800"/>
            <a:ext cx="8153400" cy="4963391"/>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lstStyle/>
          <a:p>
            <a:pPr algn="ctr"/>
            <a:r>
              <a:rPr lang="en-US" sz="2400" b="1" u="sng" dirty="0" smtClean="0">
                <a:solidFill>
                  <a:schemeClr val="tx1"/>
                </a:solidFill>
              </a:rPr>
              <a:t>Borrow Area Quantities</a:t>
            </a:r>
            <a:endParaRPr lang="en-US" sz="2400" b="1" u="sng"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79321249"/>
              </p:ext>
            </p:extLst>
          </p:nvPr>
        </p:nvGraphicFramePr>
        <p:xfrm>
          <a:off x="228600" y="762001"/>
          <a:ext cx="8382001" cy="4889047"/>
        </p:xfrm>
        <a:graphic>
          <a:graphicData uri="http://schemas.openxmlformats.org/drawingml/2006/table">
            <a:tbl>
              <a:tblPr firstRow="1" bandRow="1">
                <a:tableStyleId>{93296810-A885-4BE3-A3E7-6D5BEEA58F35}</a:tableStyleId>
              </a:tblPr>
              <a:tblGrid>
                <a:gridCol w="2319614"/>
                <a:gridCol w="807998"/>
                <a:gridCol w="1501254"/>
                <a:gridCol w="1501254"/>
                <a:gridCol w="2251881"/>
              </a:tblGrid>
              <a:tr h="1014884">
                <a:tc>
                  <a:txBody>
                    <a:bodyPr/>
                    <a:lstStyle/>
                    <a:p>
                      <a:pPr algn="ctr"/>
                      <a:endParaRPr lang="en-US" sz="1600" dirty="0" smtClean="0"/>
                    </a:p>
                    <a:p>
                      <a:pPr algn="ctr"/>
                      <a:r>
                        <a:rPr lang="en-US" sz="1600" dirty="0" smtClean="0"/>
                        <a:t>Borrow Site</a:t>
                      </a:r>
                      <a:endParaRPr lang="en-US" sz="1600" dirty="0"/>
                    </a:p>
                  </a:txBody>
                  <a:tcPr/>
                </a:tc>
                <a:tc>
                  <a:txBody>
                    <a:bodyPr/>
                    <a:lstStyle/>
                    <a:p>
                      <a:pPr algn="ctr"/>
                      <a:endParaRPr lang="en-US" sz="1600" dirty="0" smtClean="0"/>
                    </a:p>
                    <a:p>
                      <a:pPr algn="ctr"/>
                      <a:r>
                        <a:rPr lang="en-US" sz="1600" dirty="0" smtClean="0"/>
                        <a:t>D50</a:t>
                      </a:r>
                    </a:p>
                    <a:p>
                      <a:pPr algn="ctr"/>
                      <a:r>
                        <a:rPr lang="en-US" sz="1600" dirty="0" smtClean="0"/>
                        <a:t> (mm)</a:t>
                      </a:r>
                      <a:endParaRPr lang="en-US" sz="1600" dirty="0"/>
                    </a:p>
                  </a:txBody>
                  <a:tcPr/>
                </a:tc>
                <a:tc>
                  <a:txBody>
                    <a:bodyPr/>
                    <a:lstStyle/>
                    <a:p>
                      <a:pPr algn="ctr"/>
                      <a:r>
                        <a:rPr lang="en-US" sz="1600" dirty="0" smtClean="0"/>
                        <a:t>Required</a:t>
                      </a:r>
                      <a:r>
                        <a:rPr lang="en-US" sz="1600" baseline="0" dirty="0" smtClean="0"/>
                        <a:t> Dredge</a:t>
                      </a:r>
                      <a:endParaRPr lang="en-US" sz="1600" dirty="0" smtClean="0"/>
                    </a:p>
                    <a:p>
                      <a:pPr algn="ctr"/>
                      <a:r>
                        <a:rPr lang="en-US" sz="1600" dirty="0" smtClean="0"/>
                        <a:t>Volume</a:t>
                      </a:r>
                    </a:p>
                    <a:p>
                      <a:pPr algn="ctr"/>
                      <a:r>
                        <a:rPr lang="en-US" sz="1600" dirty="0" smtClean="0"/>
                        <a:t> (</a:t>
                      </a:r>
                      <a:r>
                        <a:rPr lang="en-US" sz="1600" dirty="0" err="1" smtClean="0"/>
                        <a:t>mcy</a:t>
                      </a:r>
                      <a:r>
                        <a:rPr lang="en-US" sz="1600" dirty="0" smtClean="0"/>
                        <a:t>)</a:t>
                      </a:r>
                      <a:endParaRPr lang="en-US" sz="1600" dirty="0"/>
                    </a:p>
                  </a:txBody>
                  <a:tcPr/>
                </a:tc>
                <a:tc>
                  <a:txBody>
                    <a:bodyPr/>
                    <a:lstStyle/>
                    <a:p>
                      <a:pPr algn="ctr"/>
                      <a:r>
                        <a:rPr lang="en-US" sz="1600" dirty="0" smtClean="0"/>
                        <a:t>Allowable Dredge Volume</a:t>
                      </a:r>
                      <a:r>
                        <a:rPr lang="en-US" sz="1600" baseline="0" dirty="0" smtClean="0"/>
                        <a:t> (</a:t>
                      </a:r>
                      <a:r>
                        <a:rPr lang="en-US" sz="1600" baseline="0" dirty="0" err="1" smtClean="0"/>
                        <a:t>mcy</a:t>
                      </a:r>
                      <a:r>
                        <a:rPr lang="en-US" sz="1600" baseline="0" dirty="0" smtClean="0"/>
                        <a:t>)</a:t>
                      </a:r>
                      <a:endParaRPr lang="en-US" sz="1600" dirty="0"/>
                    </a:p>
                  </a:txBody>
                  <a:tcPr/>
                </a:tc>
                <a:tc>
                  <a:txBody>
                    <a:bodyPr/>
                    <a:lstStyle/>
                    <a:p>
                      <a:pPr algn="ctr"/>
                      <a:r>
                        <a:rPr lang="en-US" sz="1600" dirty="0" smtClean="0"/>
                        <a:t>Haul Distance to Ship Island</a:t>
                      </a:r>
                    </a:p>
                    <a:p>
                      <a:pPr algn="ctr"/>
                      <a:r>
                        <a:rPr lang="en-US" sz="1600" dirty="0" smtClean="0"/>
                        <a:t>(miles)</a:t>
                      </a:r>
                      <a:endParaRPr lang="en-US" sz="1600" dirty="0"/>
                    </a:p>
                  </a:txBody>
                  <a:tcPr/>
                </a:tc>
              </a:tr>
              <a:tr h="550937">
                <a:tc>
                  <a:txBody>
                    <a:bodyPr/>
                    <a:lstStyle/>
                    <a:p>
                      <a:pPr algn="ctr"/>
                      <a:r>
                        <a:rPr lang="en-US" sz="1600" dirty="0" smtClean="0"/>
                        <a:t>Petit Bois Pass- AL</a:t>
                      </a:r>
                      <a:r>
                        <a:rPr lang="en-US" sz="1600" baseline="0" dirty="0" smtClean="0"/>
                        <a:t> </a:t>
                      </a:r>
                      <a:r>
                        <a:rPr lang="en-US" sz="1600" dirty="0" smtClean="0"/>
                        <a:t>East</a:t>
                      </a:r>
                      <a:endParaRPr lang="en-US" sz="1600" dirty="0"/>
                    </a:p>
                  </a:txBody>
                  <a:tcPr/>
                </a:tc>
                <a:tc>
                  <a:txBody>
                    <a:bodyPr/>
                    <a:lstStyle/>
                    <a:p>
                      <a:pPr algn="ctr"/>
                      <a:r>
                        <a:rPr lang="en-US" sz="1600" dirty="0" smtClean="0"/>
                        <a:t>0.33</a:t>
                      </a:r>
                      <a:endParaRPr lang="en-US" sz="1600" dirty="0"/>
                    </a:p>
                  </a:txBody>
                  <a:tcPr/>
                </a:tc>
                <a:tc>
                  <a:txBody>
                    <a:bodyPr/>
                    <a:lstStyle/>
                    <a:p>
                      <a:pPr algn="ctr"/>
                      <a:r>
                        <a:rPr lang="en-US" sz="1600" dirty="0" smtClean="0"/>
                        <a:t>12.0</a:t>
                      </a:r>
                    </a:p>
                  </a:txBody>
                  <a:tcPr/>
                </a:tc>
                <a:tc>
                  <a:txBody>
                    <a:bodyPr/>
                    <a:lstStyle/>
                    <a:p>
                      <a:pPr algn="ctr"/>
                      <a:r>
                        <a:rPr lang="en-US" sz="1600" dirty="0" smtClean="0"/>
                        <a:t>2.7</a:t>
                      </a:r>
                    </a:p>
                  </a:txBody>
                  <a:tcPr/>
                </a:tc>
                <a:tc>
                  <a:txBody>
                    <a:bodyPr/>
                    <a:lstStyle/>
                    <a:p>
                      <a:pPr algn="ctr"/>
                      <a:r>
                        <a:rPr lang="en-US" sz="1600" dirty="0" smtClean="0"/>
                        <a:t>37</a:t>
                      </a:r>
                      <a:endParaRPr lang="en-US" sz="1600" dirty="0"/>
                    </a:p>
                  </a:txBody>
                  <a:tcPr anchor="ctr"/>
                </a:tc>
              </a:tr>
              <a:tr h="550937">
                <a:tc>
                  <a:txBody>
                    <a:bodyPr/>
                    <a:lstStyle/>
                    <a:p>
                      <a:pPr algn="ctr"/>
                      <a:r>
                        <a:rPr lang="en-US" sz="1600" dirty="0" smtClean="0"/>
                        <a:t>Petit</a:t>
                      </a:r>
                      <a:r>
                        <a:rPr lang="en-US" sz="1600" baseline="0" dirty="0" smtClean="0"/>
                        <a:t> Bois Pass- AL West</a:t>
                      </a:r>
                      <a:endParaRPr lang="en-US" sz="1600" dirty="0"/>
                    </a:p>
                  </a:txBody>
                  <a:tcPr/>
                </a:tc>
                <a:tc>
                  <a:txBody>
                    <a:bodyPr/>
                    <a:lstStyle/>
                    <a:p>
                      <a:pPr algn="ctr"/>
                      <a:r>
                        <a:rPr lang="en-US" sz="1600" dirty="0" smtClean="0"/>
                        <a:t>0.31</a:t>
                      </a:r>
                      <a:endParaRPr lang="en-US" sz="1600" dirty="0"/>
                    </a:p>
                  </a:txBody>
                  <a:tcPr/>
                </a:tc>
                <a:tc>
                  <a:txBody>
                    <a:bodyPr/>
                    <a:lstStyle/>
                    <a:p>
                      <a:pPr algn="ctr"/>
                      <a:r>
                        <a:rPr lang="en-US" sz="1600" dirty="0" smtClean="0"/>
                        <a:t>3.9</a:t>
                      </a:r>
                      <a:endParaRPr lang="en-US" sz="1600" dirty="0"/>
                    </a:p>
                  </a:txBody>
                  <a:tcPr/>
                </a:tc>
                <a:tc>
                  <a:txBody>
                    <a:bodyPr/>
                    <a:lstStyle/>
                    <a:p>
                      <a:pPr algn="ctr"/>
                      <a:r>
                        <a:rPr lang="en-US" sz="1600" dirty="0" smtClean="0"/>
                        <a:t>1.2</a:t>
                      </a:r>
                      <a:endParaRPr lang="en-US" sz="1600" dirty="0"/>
                    </a:p>
                  </a:txBody>
                  <a:tcPr/>
                </a:tc>
                <a:tc>
                  <a:txBody>
                    <a:bodyPr/>
                    <a:lstStyle/>
                    <a:p>
                      <a:pPr algn="ctr"/>
                      <a:r>
                        <a:rPr lang="en-US" sz="1600" dirty="0" smtClean="0"/>
                        <a:t>34</a:t>
                      </a:r>
                      <a:endParaRPr lang="en-US" sz="1600" dirty="0"/>
                    </a:p>
                  </a:txBody>
                  <a:tcPr anchor="ctr"/>
                </a:tc>
              </a:tr>
              <a:tr h="366622">
                <a:tc>
                  <a:txBody>
                    <a:bodyPr/>
                    <a:lstStyle/>
                    <a:p>
                      <a:pPr algn="ctr"/>
                      <a:r>
                        <a:rPr lang="en-US" sz="1600" dirty="0" smtClean="0"/>
                        <a:t>Petit Bois Pass-</a:t>
                      </a:r>
                      <a:r>
                        <a:rPr lang="en-US" sz="1600" baseline="0" dirty="0" smtClean="0"/>
                        <a:t> MS</a:t>
                      </a:r>
                      <a:endParaRPr lang="en-US" sz="1600" dirty="0"/>
                    </a:p>
                  </a:txBody>
                  <a:tcPr/>
                </a:tc>
                <a:tc>
                  <a:txBody>
                    <a:bodyPr/>
                    <a:lstStyle/>
                    <a:p>
                      <a:pPr algn="ctr"/>
                      <a:r>
                        <a:rPr lang="en-US" sz="1600" dirty="0" smtClean="0"/>
                        <a:t>0.31</a:t>
                      </a:r>
                      <a:endParaRPr lang="en-US" sz="1600" dirty="0"/>
                    </a:p>
                  </a:txBody>
                  <a:tcPr/>
                </a:tc>
                <a:tc>
                  <a:txBody>
                    <a:bodyPr/>
                    <a:lstStyle/>
                    <a:p>
                      <a:pPr algn="ctr"/>
                      <a:r>
                        <a:rPr lang="en-US" sz="1600" dirty="0" smtClean="0"/>
                        <a:t>1.6</a:t>
                      </a:r>
                      <a:endParaRPr lang="en-US" sz="1600" dirty="0"/>
                    </a:p>
                  </a:txBody>
                  <a:tcPr/>
                </a:tc>
                <a:tc>
                  <a:txBody>
                    <a:bodyPr/>
                    <a:lstStyle/>
                    <a:p>
                      <a:pPr algn="ctr"/>
                      <a:r>
                        <a:rPr lang="en-US" sz="1600" dirty="0" smtClean="0"/>
                        <a:t>0.4</a:t>
                      </a:r>
                      <a:endParaRPr lang="en-US" sz="1600" dirty="0"/>
                    </a:p>
                  </a:txBody>
                  <a:tcPr/>
                </a:tc>
                <a:tc>
                  <a:txBody>
                    <a:bodyPr/>
                    <a:lstStyle/>
                    <a:p>
                      <a:pPr algn="ctr"/>
                      <a:r>
                        <a:rPr lang="en-US" sz="1600" dirty="0" smtClean="0"/>
                        <a:t>32</a:t>
                      </a:r>
                      <a:endParaRPr lang="en-US" sz="1600" dirty="0"/>
                    </a:p>
                  </a:txBody>
                  <a:tcPr anchor="ctr"/>
                </a:tc>
              </a:tr>
              <a:tr h="550937">
                <a:tc>
                  <a:txBody>
                    <a:bodyPr/>
                    <a:lstStyle/>
                    <a:p>
                      <a:pPr algn="ctr"/>
                      <a:r>
                        <a:rPr lang="en-US" sz="1600" dirty="0" smtClean="0"/>
                        <a:t>Petit</a:t>
                      </a:r>
                      <a:r>
                        <a:rPr lang="en-US" sz="1600" baseline="0" dirty="0" smtClean="0"/>
                        <a:t> Bois Pass- OCS East</a:t>
                      </a:r>
                      <a:endParaRPr lang="en-US" sz="1600" dirty="0"/>
                    </a:p>
                  </a:txBody>
                  <a:tcPr/>
                </a:tc>
                <a:tc>
                  <a:txBody>
                    <a:bodyPr/>
                    <a:lstStyle/>
                    <a:p>
                      <a:pPr algn="ctr"/>
                      <a:r>
                        <a:rPr lang="en-US" sz="1600" dirty="0" smtClean="0"/>
                        <a:t>0.29</a:t>
                      </a:r>
                      <a:endParaRPr lang="en-US" sz="1600" dirty="0"/>
                    </a:p>
                  </a:txBody>
                  <a:tcPr/>
                </a:tc>
                <a:tc>
                  <a:txBody>
                    <a:bodyPr/>
                    <a:lstStyle/>
                    <a:p>
                      <a:pPr algn="ctr"/>
                      <a:r>
                        <a:rPr lang="en-US" sz="1600" dirty="0" smtClean="0"/>
                        <a:t>3.0</a:t>
                      </a:r>
                      <a:endParaRPr lang="en-US" sz="1600" dirty="0"/>
                    </a:p>
                  </a:txBody>
                  <a:tcPr/>
                </a:tc>
                <a:tc>
                  <a:txBody>
                    <a:bodyPr/>
                    <a:lstStyle/>
                    <a:p>
                      <a:pPr algn="ctr"/>
                      <a:r>
                        <a:rPr lang="en-US" sz="1600" dirty="0" smtClean="0"/>
                        <a:t>1.2</a:t>
                      </a:r>
                      <a:endParaRPr lang="en-US" sz="1600" dirty="0"/>
                    </a:p>
                  </a:txBody>
                  <a:tcPr/>
                </a:tc>
                <a:tc>
                  <a:txBody>
                    <a:bodyPr/>
                    <a:lstStyle/>
                    <a:p>
                      <a:pPr algn="ctr"/>
                      <a:r>
                        <a:rPr lang="en-US" sz="1600" dirty="0" smtClean="0"/>
                        <a:t>35</a:t>
                      </a:r>
                      <a:endParaRPr lang="en-US" sz="1600" dirty="0"/>
                    </a:p>
                  </a:txBody>
                  <a:tcPr anchor="ctr"/>
                </a:tc>
              </a:tr>
              <a:tr h="550937">
                <a:tc>
                  <a:txBody>
                    <a:bodyPr/>
                    <a:lstStyle/>
                    <a:p>
                      <a:pPr algn="ctr"/>
                      <a:r>
                        <a:rPr lang="en-US" sz="1600" dirty="0" smtClean="0"/>
                        <a:t>Petit</a:t>
                      </a:r>
                      <a:r>
                        <a:rPr lang="en-US" sz="1600" baseline="0" dirty="0" smtClean="0"/>
                        <a:t> Bois Pass- OCS West</a:t>
                      </a:r>
                      <a:endParaRPr lang="en-US" sz="1600" dirty="0"/>
                    </a:p>
                  </a:txBody>
                  <a:tcPr/>
                </a:tc>
                <a:tc>
                  <a:txBody>
                    <a:bodyPr/>
                    <a:lstStyle/>
                    <a:p>
                      <a:pPr algn="ctr"/>
                      <a:r>
                        <a:rPr lang="en-US" sz="1600" dirty="0" smtClean="0"/>
                        <a:t>0.27</a:t>
                      </a:r>
                      <a:endParaRPr lang="en-US" sz="1600" dirty="0"/>
                    </a:p>
                  </a:txBody>
                  <a:tcPr/>
                </a:tc>
                <a:tc>
                  <a:txBody>
                    <a:bodyPr/>
                    <a:lstStyle/>
                    <a:p>
                      <a:pPr algn="ctr"/>
                      <a:r>
                        <a:rPr lang="en-US" sz="1600" dirty="0" smtClean="0"/>
                        <a:t>10.4</a:t>
                      </a:r>
                      <a:endParaRPr lang="en-US" sz="1600" dirty="0"/>
                    </a:p>
                  </a:txBody>
                  <a:tcPr/>
                </a:tc>
                <a:tc>
                  <a:txBody>
                    <a:bodyPr/>
                    <a:lstStyle/>
                    <a:p>
                      <a:pPr algn="ctr"/>
                      <a:r>
                        <a:rPr lang="en-US" sz="1600" dirty="0" smtClean="0"/>
                        <a:t>5.3</a:t>
                      </a:r>
                      <a:endParaRPr lang="en-US" sz="1600" dirty="0"/>
                    </a:p>
                  </a:txBody>
                  <a:tcPr/>
                </a:tc>
                <a:tc>
                  <a:txBody>
                    <a:bodyPr/>
                    <a:lstStyle/>
                    <a:p>
                      <a:pPr algn="ctr"/>
                      <a:r>
                        <a:rPr lang="en-US" sz="1600" dirty="0" smtClean="0"/>
                        <a:t>31</a:t>
                      </a:r>
                      <a:endParaRPr lang="en-US" sz="1600" dirty="0"/>
                    </a:p>
                  </a:txBody>
                  <a:tcPr anchor="ctr"/>
                </a:tc>
              </a:tr>
              <a:tr h="379715">
                <a:tc>
                  <a:txBody>
                    <a:bodyPr/>
                    <a:lstStyle/>
                    <a:p>
                      <a:pPr algn="ctr"/>
                      <a:r>
                        <a:rPr lang="en-US" sz="1600" dirty="0" smtClean="0"/>
                        <a:t>Horn</a:t>
                      </a:r>
                      <a:r>
                        <a:rPr lang="en-US" sz="1600" baseline="0" dirty="0" smtClean="0"/>
                        <a:t> Island Pass</a:t>
                      </a:r>
                      <a:endParaRPr lang="en-US" sz="1600" dirty="0"/>
                    </a:p>
                  </a:txBody>
                  <a:tcPr/>
                </a:tc>
                <a:tc>
                  <a:txBody>
                    <a:bodyPr/>
                    <a:lstStyle/>
                    <a:p>
                      <a:pPr algn="ctr"/>
                      <a:r>
                        <a:rPr lang="en-US" sz="1600" dirty="0" smtClean="0"/>
                        <a:t>0.29</a:t>
                      </a:r>
                      <a:endParaRPr lang="en-US" sz="1600" dirty="0"/>
                    </a:p>
                  </a:txBody>
                  <a:tcPr/>
                </a:tc>
                <a:tc>
                  <a:txBody>
                    <a:bodyPr/>
                    <a:lstStyle/>
                    <a:p>
                      <a:pPr algn="ctr"/>
                      <a:r>
                        <a:rPr lang="en-US" sz="1600" dirty="0" smtClean="0"/>
                        <a:t>2.8</a:t>
                      </a:r>
                      <a:endParaRPr lang="en-US" sz="1600" dirty="0"/>
                    </a:p>
                  </a:txBody>
                  <a:tcPr/>
                </a:tc>
                <a:tc>
                  <a:txBody>
                    <a:bodyPr/>
                    <a:lstStyle/>
                    <a:p>
                      <a:pPr algn="ctr"/>
                      <a:r>
                        <a:rPr lang="en-US" sz="1600" dirty="0" smtClean="0"/>
                        <a:t>2.1</a:t>
                      </a:r>
                      <a:endParaRPr lang="en-US" sz="1600" dirty="0"/>
                    </a:p>
                  </a:txBody>
                  <a:tcPr/>
                </a:tc>
                <a:tc>
                  <a:txBody>
                    <a:bodyPr/>
                    <a:lstStyle/>
                    <a:p>
                      <a:pPr algn="ctr"/>
                      <a:r>
                        <a:rPr lang="en-US" sz="1600" dirty="0" smtClean="0"/>
                        <a:t>23</a:t>
                      </a:r>
                      <a:endParaRPr lang="en-US" sz="1600" dirty="0"/>
                    </a:p>
                  </a:txBody>
                  <a:tcPr anchor="ctr"/>
                </a:tc>
              </a:tr>
              <a:tr h="379715">
                <a:tc>
                  <a:txBody>
                    <a:bodyPr/>
                    <a:lstStyle/>
                    <a:p>
                      <a:pPr algn="ctr"/>
                      <a:r>
                        <a:rPr lang="en-US" sz="1600" dirty="0" smtClean="0"/>
                        <a:t>Ship Island</a:t>
                      </a:r>
                      <a:endParaRPr lang="en-US" sz="1600" dirty="0"/>
                    </a:p>
                  </a:txBody>
                  <a:tcPr/>
                </a:tc>
                <a:tc>
                  <a:txBody>
                    <a:bodyPr/>
                    <a:lstStyle/>
                    <a:p>
                      <a:pPr algn="ctr"/>
                      <a:r>
                        <a:rPr lang="en-US" sz="1600" dirty="0" smtClean="0"/>
                        <a:t>0.21</a:t>
                      </a:r>
                      <a:endParaRPr lang="en-US" sz="1600" dirty="0"/>
                    </a:p>
                  </a:txBody>
                  <a:tcPr/>
                </a:tc>
                <a:tc>
                  <a:txBody>
                    <a:bodyPr/>
                    <a:lstStyle/>
                    <a:p>
                      <a:pPr algn="ctr"/>
                      <a:r>
                        <a:rPr lang="en-US" sz="1600" dirty="0" smtClean="0"/>
                        <a:t>2.1</a:t>
                      </a:r>
                      <a:endParaRPr lang="en-US" sz="1600" dirty="0"/>
                    </a:p>
                  </a:txBody>
                  <a:tcPr/>
                </a:tc>
                <a:tc>
                  <a:txBody>
                    <a:bodyPr/>
                    <a:lstStyle/>
                    <a:p>
                      <a:pPr algn="ctr"/>
                      <a:r>
                        <a:rPr lang="en-US" sz="1600" dirty="0" smtClean="0"/>
                        <a:t>0.6</a:t>
                      </a:r>
                      <a:endParaRPr lang="en-US" sz="1600" dirty="0"/>
                    </a:p>
                  </a:txBody>
                  <a:tcPr/>
                </a:tc>
                <a:tc>
                  <a:txBody>
                    <a:bodyPr/>
                    <a:lstStyle/>
                    <a:p>
                      <a:pPr algn="ctr"/>
                      <a:r>
                        <a:rPr lang="en-US" sz="1600" dirty="0" smtClean="0"/>
                        <a:t>3</a:t>
                      </a:r>
                      <a:endParaRPr lang="en-US" sz="1600" dirty="0"/>
                    </a:p>
                  </a:txBody>
                  <a:tcPr anchor="ctr"/>
                </a:tc>
              </a:tr>
              <a:tr h="379715">
                <a:tc>
                  <a:txBody>
                    <a:bodyPr/>
                    <a:lstStyle/>
                    <a:p>
                      <a:pPr algn="ctr"/>
                      <a:r>
                        <a:rPr lang="en-US" sz="1600" dirty="0" smtClean="0"/>
                        <a:t>Cat Island</a:t>
                      </a:r>
                      <a:endParaRPr lang="en-US" sz="1600" dirty="0"/>
                    </a:p>
                  </a:txBody>
                  <a:tcPr/>
                </a:tc>
                <a:tc>
                  <a:txBody>
                    <a:bodyPr/>
                    <a:lstStyle/>
                    <a:p>
                      <a:pPr algn="ctr"/>
                      <a:r>
                        <a:rPr lang="en-US" sz="1600" dirty="0" smtClean="0"/>
                        <a:t>0.20</a:t>
                      </a:r>
                      <a:endParaRPr lang="en-US" sz="1600" dirty="0"/>
                    </a:p>
                  </a:txBody>
                  <a:tcPr/>
                </a:tc>
                <a:tc>
                  <a:txBody>
                    <a:bodyPr/>
                    <a:lstStyle/>
                    <a:p>
                      <a:pPr algn="ctr"/>
                      <a:r>
                        <a:rPr lang="en-US" sz="1600" dirty="0" smtClean="0"/>
                        <a:t>2.9</a:t>
                      </a:r>
                      <a:endParaRPr lang="en-US" sz="1600" dirty="0"/>
                    </a:p>
                  </a:txBody>
                  <a:tcPr/>
                </a:tc>
                <a:tc>
                  <a:txBody>
                    <a:bodyPr/>
                    <a:lstStyle/>
                    <a:p>
                      <a:pPr algn="ctr"/>
                      <a:r>
                        <a:rPr lang="en-US" sz="1600" dirty="0" smtClean="0"/>
                        <a:t>1.4</a:t>
                      </a:r>
                      <a:endParaRPr lang="en-US" sz="1600" dirty="0"/>
                    </a:p>
                  </a:txBody>
                  <a:tcPr/>
                </a:tc>
                <a:tc>
                  <a:txBody>
                    <a:bodyPr/>
                    <a:lstStyle/>
                    <a:p>
                      <a:pPr algn="ctr"/>
                      <a:r>
                        <a:rPr lang="en-US" sz="1600" dirty="0" smtClean="0"/>
                        <a:t>1.5</a:t>
                      </a:r>
                      <a:endParaRPr lang="en-US" sz="1600" dirty="0"/>
                    </a:p>
                  </a:txBody>
                  <a:tcPr anchor="ct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152400"/>
            <a:ext cx="8229600" cy="762000"/>
          </a:xfrm>
        </p:spPr>
        <p:txBody>
          <a:bodyPr/>
          <a:lstStyle/>
          <a:p>
            <a:pPr algn="ctr"/>
            <a:r>
              <a:rPr lang="en-US" sz="2800" b="1" u="sng" dirty="0" smtClean="0">
                <a:solidFill>
                  <a:schemeClr val="tx1"/>
                </a:solidFill>
              </a:rPr>
              <a:t>Presentation Outline</a:t>
            </a:r>
            <a:endParaRPr lang="en-US" sz="2800" b="1" u="sng" dirty="0">
              <a:solidFill>
                <a:schemeClr val="tx1"/>
              </a:solidFill>
            </a:endParaRPr>
          </a:p>
        </p:txBody>
      </p:sp>
      <p:sp>
        <p:nvSpPr>
          <p:cNvPr id="7" name="Text Placeholder 6"/>
          <p:cNvSpPr>
            <a:spLocks noGrp="1"/>
          </p:cNvSpPr>
          <p:nvPr>
            <p:ph type="body" sz="half" idx="1"/>
          </p:nvPr>
        </p:nvSpPr>
        <p:spPr>
          <a:xfrm>
            <a:off x="533400" y="914400"/>
            <a:ext cx="8229600" cy="4495800"/>
          </a:xfrm>
        </p:spPr>
        <p:txBody>
          <a:bodyPr/>
          <a:lstStyle/>
          <a:p>
            <a:r>
              <a:rPr lang="en-US" sz="2400" dirty="0" smtClean="0"/>
              <a:t>History of the Mississippi Coastal Improvements Program (MsCIP)</a:t>
            </a:r>
          </a:p>
          <a:p>
            <a:endParaRPr lang="en-US" sz="1200" dirty="0" smtClean="0"/>
          </a:p>
          <a:p>
            <a:r>
              <a:rPr lang="en-US" sz="2400" dirty="0" smtClean="0"/>
              <a:t>Development of the Comprehensive Barrier Island Restoration Plan</a:t>
            </a:r>
          </a:p>
          <a:p>
            <a:endParaRPr lang="en-US" sz="1200" dirty="0" smtClean="0"/>
          </a:p>
          <a:p>
            <a:r>
              <a:rPr lang="en-US" sz="2400" dirty="0" smtClean="0"/>
              <a:t>Investigations, Analyses, &amp; Modeling Performed in Support of the Project</a:t>
            </a:r>
          </a:p>
          <a:p>
            <a:endParaRPr lang="en-US" sz="1200" dirty="0" smtClean="0"/>
          </a:p>
          <a:p>
            <a:r>
              <a:rPr lang="en-US" sz="2400" dirty="0" smtClean="0"/>
              <a:t>Description of Recommended Plan for Ship Island</a:t>
            </a:r>
          </a:p>
          <a:p>
            <a:endParaRPr lang="en-US" sz="1200" dirty="0" smtClean="0"/>
          </a:p>
          <a:p>
            <a:r>
              <a:rPr lang="en-US" sz="2400" dirty="0" smtClean="0"/>
              <a:t>Details of the Phase 1 Contract</a:t>
            </a:r>
          </a:p>
          <a:p>
            <a:pPr>
              <a:buNone/>
            </a:pPr>
            <a:endParaRPr lang="en-US" sz="2400" dirty="0" smtClean="0"/>
          </a:p>
          <a:p>
            <a:endParaRPr lang="en-US" sz="2400" dirty="0" smtClean="0"/>
          </a:p>
          <a:p>
            <a:endParaRPr lang="en-US"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838200" y="655320"/>
            <a:ext cx="7620000" cy="4722593"/>
          </a:xfrm>
          <a:prstGeom prst="rect">
            <a:avLst/>
          </a:prstGeom>
          <a:noFill/>
          <a:ln w="9525">
            <a:noFill/>
            <a:miter lim="800000"/>
            <a:headEnd/>
            <a:tailEnd/>
          </a:ln>
        </p:spPr>
      </p:pic>
      <p:sp>
        <p:nvSpPr>
          <p:cNvPr id="8194" name="Title 1"/>
          <p:cNvSpPr>
            <a:spLocks noGrp="1"/>
          </p:cNvSpPr>
          <p:nvPr>
            <p:ph type="title"/>
          </p:nvPr>
        </p:nvSpPr>
        <p:spPr>
          <a:xfrm>
            <a:off x="0" y="0"/>
            <a:ext cx="9144000" cy="838200"/>
          </a:xfrm>
        </p:spPr>
        <p:txBody>
          <a:bodyPr/>
          <a:lstStyle/>
          <a:p>
            <a:pPr algn="ctr" eaLnBrk="1" hangingPunct="1"/>
            <a:r>
              <a:rPr lang="en-US" sz="2400" b="1" u="sng" dirty="0" smtClean="0">
                <a:solidFill>
                  <a:schemeClr val="tx1"/>
                </a:solidFill>
              </a:rPr>
              <a:t>Recommended Plan for Ship Island Restoration</a:t>
            </a:r>
          </a:p>
        </p:txBody>
      </p:sp>
      <p:pic>
        <p:nvPicPr>
          <p:cNvPr id="7" name="Content Placeholder 8" descr="F3-19_Camille_AA_1.jpg"/>
          <p:cNvPicPr>
            <a:picLocks noGrp="1" noChangeAspect="1"/>
          </p:cNvPicPr>
          <p:nvPr>
            <p:ph sz="quarter" idx="4294967295"/>
          </p:nvPr>
        </p:nvPicPr>
        <p:blipFill>
          <a:blip r:embed="rId3" cstate="print"/>
          <a:stretch>
            <a:fillRect/>
          </a:stretch>
        </p:blipFill>
        <p:spPr>
          <a:xfrm>
            <a:off x="152400" y="3657600"/>
            <a:ext cx="2819400" cy="2011680"/>
          </a:xfrm>
          <a:prstGeom prst="rect">
            <a:avLst/>
          </a:prstGeom>
          <a:ln>
            <a:solidFill>
              <a:schemeClr val="tx1"/>
            </a:solidFill>
          </a:ln>
        </p:spPr>
      </p:pic>
      <p:pic>
        <p:nvPicPr>
          <p:cNvPr id="8" name="Content Placeholder 11" descr="F3-20_EShip_BB_1.jpg"/>
          <p:cNvPicPr>
            <a:picLocks noGrp="1" noChangeAspect="1"/>
          </p:cNvPicPr>
          <p:nvPr>
            <p:ph sz="quarter" idx="4294967295"/>
          </p:nvPr>
        </p:nvPicPr>
        <p:blipFill>
          <a:blip r:embed="rId4" cstate="print"/>
          <a:stretch>
            <a:fillRect/>
          </a:stretch>
        </p:blipFill>
        <p:spPr>
          <a:xfrm>
            <a:off x="3048000" y="3657600"/>
            <a:ext cx="2819400" cy="2011680"/>
          </a:xfrm>
          <a:prstGeom prst="rect">
            <a:avLst/>
          </a:prstGeom>
          <a:ln>
            <a:solidFill>
              <a:schemeClr val="tx1"/>
            </a:solidFill>
          </a:ln>
        </p:spPr>
      </p:pic>
      <p:pic>
        <p:nvPicPr>
          <p:cNvPr id="9" name="Picture 8" descr="F3-21_EShip_CC_1.jpg"/>
          <p:cNvPicPr>
            <a:picLocks noChangeAspect="1"/>
          </p:cNvPicPr>
          <p:nvPr/>
        </p:nvPicPr>
        <p:blipFill>
          <a:blip r:embed="rId5" cstate="print"/>
          <a:stretch>
            <a:fillRect/>
          </a:stretch>
        </p:blipFill>
        <p:spPr>
          <a:xfrm>
            <a:off x="5943600" y="3657600"/>
            <a:ext cx="2819400" cy="201168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F3-20_EShip_BB_1.jpg"/>
          <p:cNvPicPr>
            <a:picLocks noGrp="1" noChangeAspect="1"/>
          </p:cNvPicPr>
          <p:nvPr>
            <p:ph sz="quarter" idx="3"/>
          </p:nvPr>
        </p:nvPicPr>
        <p:blipFill>
          <a:blip r:embed="rId2" cstate="print"/>
          <a:stretch>
            <a:fillRect/>
          </a:stretch>
        </p:blipFill>
        <p:spPr>
          <a:xfrm>
            <a:off x="4724400" y="3276600"/>
            <a:ext cx="3815644" cy="2377440"/>
          </a:xfrm>
          <a:ln>
            <a:solidFill>
              <a:schemeClr val="tx1"/>
            </a:solidFill>
          </a:ln>
        </p:spPr>
      </p:pic>
      <p:sp>
        <p:nvSpPr>
          <p:cNvPr id="5" name="Title 4"/>
          <p:cNvSpPr>
            <a:spLocks noGrp="1"/>
          </p:cNvSpPr>
          <p:nvPr>
            <p:ph type="title"/>
          </p:nvPr>
        </p:nvSpPr>
        <p:spPr>
          <a:xfrm>
            <a:off x="457200" y="0"/>
            <a:ext cx="8229600" cy="990600"/>
          </a:xfrm>
        </p:spPr>
        <p:txBody>
          <a:bodyPr/>
          <a:lstStyle/>
          <a:p>
            <a:pPr algn="ctr"/>
            <a:r>
              <a:rPr lang="en-US" sz="2400" b="1" u="sng" dirty="0" smtClean="0">
                <a:solidFill>
                  <a:schemeClr val="tx1"/>
                </a:solidFill>
              </a:rPr>
              <a:t>Ship Island Phases of Construction</a:t>
            </a:r>
            <a:endParaRPr lang="en-US" sz="2400" b="1" u="sng" dirty="0">
              <a:solidFill>
                <a:schemeClr val="tx1"/>
              </a:solidFill>
            </a:endParaRPr>
          </a:p>
        </p:txBody>
      </p:sp>
      <p:sp>
        <p:nvSpPr>
          <p:cNvPr id="8" name="Text Placeholder 7"/>
          <p:cNvSpPr>
            <a:spLocks noGrp="1"/>
          </p:cNvSpPr>
          <p:nvPr>
            <p:ph type="body" sz="half" idx="1"/>
          </p:nvPr>
        </p:nvSpPr>
        <p:spPr>
          <a:xfrm>
            <a:off x="0" y="838200"/>
            <a:ext cx="4495800" cy="4525963"/>
          </a:xfrm>
        </p:spPr>
        <p:txBody>
          <a:bodyPr/>
          <a:lstStyle/>
          <a:p>
            <a:r>
              <a:rPr lang="en-US" sz="2000" dirty="0" smtClean="0"/>
              <a:t>Construction Phases</a:t>
            </a:r>
          </a:p>
          <a:p>
            <a:pPr lvl="1"/>
            <a:r>
              <a:rPr lang="en-US" sz="1600" dirty="0" smtClean="0"/>
              <a:t>Phase 1: (6.9 </a:t>
            </a:r>
            <a:r>
              <a:rPr lang="en-US" sz="1600" dirty="0" err="1" smtClean="0"/>
              <a:t>mcy</a:t>
            </a:r>
            <a:r>
              <a:rPr lang="en-US" sz="1600" dirty="0" smtClean="0"/>
              <a:t>)</a:t>
            </a:r>
          </a:p>
          <a:p>
            <a:pPr lvl="2"/>
            <a:r>
              <a:rPr lang="en-US" sz="1400" dirty="0" smtClean="0"/>
              <a:t>Initial closure of Camille Cut </a:t>
            </a:r>
          </a:p>
          <a:p>
            <a:pPr lvl="2"/>
            <a:r>
              <a:rPr lang="en-US" sz="1400" dirty="0" smtClean="0"/>
              <a:t>Top of Berm = EL. +5 ft NAVD88</a:t>
            </a:r>
          </a:p>
          <a:p>
            <a:pPr lvl="2"/>
            <a:r>
              <a:rPr lang="en-US" sz="1400" dirty="0" smtClean="0"/>
              <a:t>Crest Width = 500 ft</a:t>
            </a:r>
          </a:p>
          <a:p>
            <a:pPr lvl="2"/>
            <a:r>
              <a:rPr lang="en-US" sz="1400" dirty="0" smtClean="0"/>
              <a:t>Borrow Sites: PBP OCS East &amp; West, HI Pass, &amp; PBP MS</a:t>
            </a:r>
          </a:p>
          <a:p>
            <a:pPr lvl="1"/>
            <a:r>
              <a:rPr lang="en-US" sz="1600" dirty="0" smtClean="0"/>
              <a:t>Phase 2 (5.5 </a:t>
            </a:r>
            <a:r>
              <a:rPr lang="en-US" sz="1600" dirty="0" err="1" smtClean="0"/>
              <a:t>mcy</a:t>
            </a:r>
            <a:r>
              <a:rPr lang="en-US" sz="1600" dirty="0" smtClean="0"/>
              <a:t>)</a:t>
            </a:r>
          </a:p>
          <a:p>
            <a:pPr lvl="2"/>
            <a:r>
              <a:rPr lang="en-US" sz="1400" dirty="0" smtClean="0"/>
              <a:t>Widen and raise Camille Cut Fill</a:t>
            </a:r>
          </a:p>
          <a:p>
            <a:pPr lvl="2"/>
            <a:r>
              <a:rPr lang="en-US" sz="1400" dirty="0" smtClean="0"/>
              <a:t>Top of Berm = EL. +7 ft NAVD88</a:t>
            </a:r>
          </a:p>
          <a:p>
            <a:pPr lvl="2"/>
            <a:r>
              <a:rPr lang="en-US" sz="1400" dirty="0" smtClean="0"/>
              <a:t>Crest Width = 1,000 ft</a:t>
            </a:r>
          </a:p>
          <a:p>
            <a:pPr lvl="2"/>
            <a:r>
              <a:rPr lang="en-US" sz="1400" dirty="0" smtClean="0"/>
              <a:t>Borrow Site: PBP OCS West </a:t>
            </a:r>
          </a:p>
          <a:p>
            <a:pPr lvl="1"/>
            <a:r>
              <a:rPr lang="en-US" sz="1600" dirty="0" smtClean="0"/>
              <a:t>Phase 3 (5.5 </a:t>
            </a:r>
            <a:r>
              <a:rPr lang="en-US" sz="1600" dirty="0" err="1" smtClean="0"/>
              <a:t>mcy</a:t>
            </a:r>
            <a:r>
              <a:rPr lang="en-US" sz="1600" dirty="0" smtClean="0"/>
              <a:t>)</a:t>
            </a:r>
          </a:p>
          <a:p>
            <a:pPr lvl="2"/>
            <a:r>
              <a:rPr lang="en-US" sz="1400" dirty="0" smtClean="0"/>
              <a:t>East Ship Island</a:t>
            </a:r>
          </a:p>
          <a:p>
            <a:pPr lvl="2"/>
            <a:r>
              <a:rPr lang="en-US" sz="1400" dirty="0" smtClean="0"/>
              <a:t>Top of Berm = EL. +6 ft NAVD88</a:t>
            </a:r>
          </a:p>
          <a:p>
            <a:pPr lvl="2"/>
            <a:r>
              <a:rPr lang="en-US" sz="1400" dirty="0" smtClean="0"/>
              <a:t>Crest Width = 1,100 ft</a:t>
            </a:r>
          </a:p>
          <a:p>
            <a:pPr lvl="2"/>
            <a:r>
              <a:rPr lang="en-US" sz="1400" dirty="0" smtClean="0"/>
              <a:t>Borrow Sites: PBP OCS West &amp; PB AL</a:t>
            </a:r>
          </a:p>
          <a:p>
            <a:pPr lvl="1"/>
            <a:r>
              <a:rPr lang="en-US" sz="1600" dirty="0" smtClean="0"/>
              <a:t>Phase 4 (1.1 </a:t>
            </a:r>
            <a:r>
              <a:rPr lang="en-US" sz="1600" dirty="0" err="1" smtClean="0"/>
              <a:t>mcy</a:t>
            </a:r>
            <a:r>
              <a:rPr lang="en-US" sz="1600" dirty="0" smtClean="0"/>
              <a:t>)</a:t>
            </a:r>
          </a:p>
          <a:p>
            <a:pPr lvl="2"/>
            <a:r>
              <a:rPr lang="en-US" sz="1400" dirty="0" smtClean="0"/>
              <a:t>Cap Camille Cut Fill </a:t>
            </a:r>
          </a:p>
          <a:p>
            <a:pPr lvl="2"/>
            <a:r>
              <a:rPr lang="en-US" sz="1400" dirty="0" smtClean="0"/>
              <a:t>Borrow Site: Ship Island</a:t>
            </a:r>
          </a:p>
          <a:p>
            <a:pPr lvl="2"/>
            <a:endParaRPr lang="en-US" sz="1600" dirty="0"/>
          </a:p>
        </p:txBody>
      </p:sp>
      <p:pic>
        <p:nvPicPr>
          <p:cNvPr id="9" name="Content Placeholder 8" descr="F3-19_Camille_AA_1.jpg"/>
          <p:cNvPicPr>
            <a:picLocks noGrp="1" noChangeAspect="1"/>
          </p:cNvPicPr>
          <p:nvPr>
            <p:ph sz="quarter" idx="2"/>
          </p:nvPr>
        </p:nvPicPr>
        <p:blipFill>
          <a:blip r:embed="rId3" cstate="print"/>
          <a:stretch>
            <a:fillRect/>
          </a:stretch>
        </p:blipFill>
        <p:spPr>
          <a:xfrm>
            <a:off x="4724400" y="838200"/>
            <a:ext cx="3815644" cy="2377440"/>
          </a:xfrm>
          <a:ln>
            <a:solidFill>
              <a:schemeClr val="tx1"/>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t Island Proposed Restoration_Plan View 2011.jpg"/>
          <p:cNvPicPr>
            <a:picLocks noChangeAspect="1"/>
          </p:cNvPicPr>
          <p:nvPr/>
        </p:nvPicPr>
        <p:blipFill>
          <a:blip r:embed="rId2" cstate="print"/>
          <a:stretch>
            <a:fillRect/>
          </a:stretch>
        </p:blipFill>
        <p:spPr>
          <a:xfrm>
            <a:off x="0" y="749979"/>
            <a:ext cx="5334000" cy="4946073"/>
          </a:xfrm>
          <a:prstGeom prst="rect">
            <a:avLst/>
          </a:prstGeom>
        </p:spPr>
      </p:pic>
      <p:sp>
        <p:nvSpPr>
          <p:cNvPr id="8194" name="Title 1"/>
          <p:cNvSpPr>
            <a:spLocks noGrp="1"/>
          </p:cNvSpPr>
          <p:nvPr>
            <p:ph type="title"/>
          </p:nvPr>
        </p:nvSpPr>
        <p:spPr>
          <a:xfrm>
            <a:off x="228600" y="0"/>
            <a:ext cx="8610600" cy="838200"/>
          </a:xfrm>
        </p:spPr>
        <p:txBody>
          <a:bodyPr/>
          <a:lstStyle/>
          <a:p>
            <a:pPr algn="ctr" eaLnBrk="1" hangingPunct="1"/>
            <a:r>
              <a:rPr lang="en-US" sz="2400" b="1" u="sng" dirty="0" smtClean="0">
                <a:solidFill>
                  <a:schemeClr val="tx1"/>
                </a:solidFill>
              </a:rPr>
              <a:t>Tentatively Selected Plan for Cat Island  </a:t>
            </a:r>
          </a:p>
        </p:txBody>
      </p:sp>
      <p:pic>
        <p:nvPicPr>
          <p:cNvPr id="9" name="Picture 8" descr="Cat Island Borrow Fill Cross-Section A-A.jpg"/>
          <p:cNvPicPr>
            <a:picLocks noChangeAspect="1"/>
          </p:cNvPicPr>
          <p:nvPr/>
        </p:nvPicPr>
        <p:blipFill>
          <a:blip r:embed="rId3" cstate="print"/>
          <a:stretch>
            <a:fillRect/>
          </a:stretch>
        </p:blipFill>
        <p:spPr>
          <a:xfrm>
            <a:off x="5334000" y="749979"/>
            <a:ext cx="3657600" cy="2449150"/>
          </a:xfrm>
          <a:prstGeom prst="rect">
            <a:avLst/>
          </a:prstGeom>
          <a:ln>
            <a:solidFill>
              <a:schemeClr val="tx1"/>
            </a:solidFill>
          </a:ln>
        </p:spPr>
      </p:pic>
      <p:pic>
        <p:nvPicPr>
          <p:cNvPr id="10" name="Picture 9" descr="Cat Island Fill Typical Cross-Section B-B.jpg"/>
          <p:cNvPicPr>
            <a:picLocks noChangeAspect="1"/>
          </p:cNvPicPr>
          <p:nvPr/>
        </p:nvPicPr>
        <p:blipFill>
          <a:blip r:embed="rId4" cstate="print"/>
          <a:stretch>
            <a:fillRect/>
          </a:stretch>
        </p:blipFill>
        <p:spPr>
          <a:xfrm>
            <a:off x="5334000" y="3264579"/>
            <a:ext cx="3657600" cy="2450421"/>
          </a:xfrm>
          <a:prstGeom prst="rect">
            <a:avLst/>
          </a:prstGeom>
          <a:ln>
            <a:solidFill>
              <a:schemeClr val="tx1"/>
            </a:solidFill>
          </a:ln>
        </p:spPr>
      </p:pic>
      <p:sp>
        <p:nvSpPr>
          <p:cNvPr id="6" name="TextBox 5"/>
          <p:cNvSpPr txBox="1"/>
          <p:nvPr/>
        </p:nvSpPr>
        <p:spPr>
          <a:xfrm>
            <a:off x="304800" y="4800600"/>
            <a:ext cx="2438400" cy="307777"/>
          </a:xfrm>
          <a:prstGeom prst="rect">
            <a:avLst/>
          </a:prstGeom>
          <a:solidFill>
            <a:schemeClr val="bg1"/>
          </a:solidFill>
          <a:ln w="12700">
            <a:solidFill>
              <a:schemeClr val="tx1"/>
            </a:solidFill>
          </a:ln>
        </p:spPr>
        <p:txBody>
          <a:bodyPr wrap="square" rtlCol="0">
            <a:spAutoFit/>
          </a:bodyPr>
          <a:lstStyle/>
          <a:p>
            <a:pPr algn="l"/>
            <a:r>
              <a:rPr lang="en-US" sz="1400" dirty="0" smtClean="0"/>
              <a:t>Placement Quantity = 2 </a:t>
            </a:r>
            <a:r>
              <a:rPr lang="en-US" sz="1400" dirty="0" err="1" smtClean="0"/>
              <a:t>mcy</a:t>
            </a:r>
            <a:endParaRPr lang="en-US" sz="1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0"/>
            <a:ext cx="8534400" cy="609600"/>
          </a:xfrm>
        </p:spPr>
        <p:txBody>
          <a:bodyPr/>
          <a:lstStyle/>
          <a:p>
            <a:pPr algn="ctr"/>
            <a:r>
              <a:rPr lang="en-US" sz="2400" b="1" u="sng" dirty="0" smtClean="0">
                <a:solidFill>
                  <a:schemeClr val="tx1"/>
                </a:solidFill>
              </a:rPr>
              <a:t>Existing Dredge Material Disposal Areas for Pascagoula </a:t>
            </a:r>
            <a:endParaRPr lang="en-US" sz="2400" b="1" u="sng" dirty="0">
              <a:solidFill>
                <a:schemeClr val="tx1"/>
              </a:solidFill>
            </a:endParaRPr>
          </a:p>
        </p:txBody>
      </p:sp>
      <p:pic>
        <p:nvPicPr>
          <p:cNvPr id="9" name="Content Placeholder 8" descr="F3-15_ExistingDA-10LittoralZonePlace.jpg"/>
          <p:cNvPicPr>
            <a:picLocks noGrp="1" noChangeAspect="1"/>
          </p:cNvPicPr>
          <p:nvPr>
            <p:ph idx="1"/>
          </p:nvPr>
        </p:nvPicPr>
        <p:blipFill>
          <a:blip r:embed="rId2" cstate="print"/>
          <a:stretch>
            <a:fillRect/>
          </a:stretch>
        </p:blipFill>
        <p:spPr>
          <a:xfrm>
            <a:off x="533400" y="685800"/>
            <a:ext cx="8077200" cy="4972131"/>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0"/>
            <a:ext cx="8534400" cy="609600"/>
          </a:xfrm>
        </p:spPr>
        <p:txBody>
          <a:bodyPr/>
          <a:lstStyle/>
          <a:p>
            <a:pPr algn="ctr"/>
            <a:r>
              <a:rPr lang="en-US" sz="2400" b="1" u="sng" dirty="0" smtClean="0">
                <a:solidFill>
                  <a:schemeClr val="tx1"/>
                </a:solidFill>
              </a:rPr>
              <a:t>Proposed Modification to Dredge Material Disposal Plan</a:t>
            </a:r>
            <a:endParaRPr lang="en-US" sz="2400" b="1" u="sng" dirty="0">
              <a:solidFill>
                <a:schemeClr val="tx1"/>
              </a:solidFill>
            </a:endParaRPr>
          </a:p>
        </p:txBody>
      </p:sp>
      <p:pic>
        <p:nvPicPr>
          <p:cNvPr id="6" name="Content Placeholder 5" descr="F3-16_ProposedDA-10LittoralZonePlace.jpg"/>
          <p:cNvPicPr>
            <a:picLocks noGrp="1"/>
          </p:cNvPicPr>
          <p:nvPr>
            <p:ph idx="1"/>
          </p:nvPr>
        </p:nvPicPr>
        <p:blipFill>
          <a:blip r:embed="rId2" cstate="print"/>
          <a:stretch>
            <a:fillRect/>
          </a:stretch>
        </p:blipFill>
        <p:spPr>
          <a:xfrm>
            <a:off x="533400" y="685800"/>
            <a:ext cx="8005784" cy="4905146"/>
          </a:xfrm>
          <a:ln>
            <a:solidFill>
              <a:schemeClr val="tx1"/>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152400"/>
            <a:ext cx="8534400" cy="609600"/>
          </a:xfrm>
        </p:spPr>
        <p:txBody>
          <a:bodyPr/>
          <a:lstStyle/>
          <a:p>
            <a:pPr algn="ctr"/>
            <a:r>
              <a:rPr lang="en-US" sz="2800" b="1" u="sng" dirty="0" smtClean="0">
                <a:solidFill>
                  <a:schemeClr val="tx1"/>
                </a:solidFill>
              </a:rPr>
              <a:t>West Ship Island North Shore Restoration</a:t>
            </a:r>
            <a:endParaRPr lang="en-US" sz="2800" b="1" u="sng" dirty="0">
              <a:solidFill>
                <a:schemeClr val="tx1"/>
              </a:solidFill>
            </a:endParaRPr>
          </a:p>
        </p:txBody>
      </p:sp>
      <p:pic>
        <p:nvPicPr>
          <p:cNvPr id="7" name="Content Placeholder 6" descr="Figure 1.jpg"/>
          <p:cNvPicPr>
            <a:picLocks noGrp="1" noChangeAspect="1"/>
          </p:cNvPicPr>
          <p:nvPr>
            <p:ph idx="1"/>
          </p:nvPr>
        </p:nvPicPr>
        <p:blipFill>
          <a:blip r:embed="rId2" cstate="print"/>
          <a:stretch>
            <a:fillRect/>
          </a:stretch>
        </p:blipFill>
        <p:spPr>
          <a:xfrm>
            <a:off x="381000" y="685800"/>
            <a:ext cx="8305800" cy="4976446"/>
          </a:xfrm>
          <a:ln>
            <a:solidFill>
              <a:schemeClr val="tx1"/>
            </a:solidFill>
          </a:ln>
        </p:spPr>
      </p:pic>
      <p:sp>
        <p:nvSpPr>
          <p:cNvPr id="4" name="TextBox 3"/>
          <p:cNvSpPr txBox="1"/>
          <p:nvPr/>
        </p:nvSpPr>
        <p:spPr>
          <a:xfrm>
            <a:off x="381000" y="4976336"/>
            <a:ext cx="3581400" cy="738664"/>
          </a:xfrm>
          <a:prstGeom prst="rect">
            <a:avLst/>
          </a:prstGeom>
          <a:solidFill>
            <a:schemeClr val="bg1"/>
          </a:solidFill>
        </p:spPr>
        <p:txBody>
          <a:bodyPr wrap="square" rtlCol="0">
            <a:spAutoFit/>
          </a:bodyPr>
          <a:lstStyle/>
          <a:p>
            <a:pPr algn="l"/>
            <a:r>
              <a:rPr lang="en-US" sz="1400" dirty="0" smtClean="0"/>
              <a:t>Fill Volume: 565,000 cy</a:t>
            </a:r>
          </a:p>
          <a:p>
            <a:pPr algn="l"/>
            <a:r>
              <a:rPr lang="en-US" sz="1400" dirty="0" smtClean="0"/>
              <a:t>Berm Length: 9,700 ft</a:t>
            </a:r>
          </a:p>
          <a:p>
            <a:pPr algn="l"/>
            <a:r>
              <a:rPr lang="en-US" sz="1400" dirty="0" smtClean="0"/>
              <a:t>Project Cost: $7,219,501</a:t>
            </a:r>
            <a:endParaRPr lang="en-US" sz="1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14400"/>
          </a:xfrm>
        </p:spPr>
        <p:txBody>
          <a:bodyPr/>
          <a:lstStyle/>
          <a:p>
            <a:pPr algn="ctr"/>
            <a:r>
              <a:rPr lang="en-US" sz="2800" b="1" u="sng" dirty="0" smtClean="0">
                <a:solidFill>
                  <a:schemeClr val="tx1"/>
                </a:solidFill>
              </a:rPr>
              <a:t>West Ship Island North Shore Restoration</a:t>
            </a:r>
            <a:endParaRPr lang="en-US" sz="2800" b="1" u="sng" dirty="0">
              <a:solidFill>
                <a:schemeClr val="tx1"/>
              </a:solidFill>
            </a:endParaRPr>
          </a:p>
        </p:txBody>
      </p:sp>
      <p:sp>
        <p:nvSpPr>
          <p:cNvPr id="17" name="Text Placeholder 16"/>
          <p:cNvSpPr>
            <a:spLocks noGrp="1"/>
          </p:cNvSpPr>
          <p:nvPr>
            <p:ph type="body" sz="half" idx="1"/>
          </p:nvPr>
        </p:nvSpPr>
        <p:spPr>
          <a:xfrm>
            <a:off x="152400" y="808037"/>
            <a:ext cx="4572000" cy="4525963"/>
          </a:xfrm>
        </p:spPr>
        <p:txBody>
          <a:bodyPr/>
          <a:lstStyle/>
          <a:p>
            <a:r>
              <a:rPr lang="en-US" sz="2400" dirty="0" smtClean="0"/>
              <a:t>Planting Phase</a:t>
            </a:r>
          </a:p>
          <a:p>
            <a:pPr lvl="1"/>
            <a:r>
              <a:rPr lang="en-US" sz="2000" dirty="0" smtClean="0"/>
              <a:t>Total of 272,604 plants installed</a:t>
            </a:r>
          </a:p>
          <a:p>
            <a:pPr lvl="2"/>
            <a:r>
              <a:rPr lang="en-US" sz="1600" dirty="0" smtClean="0"/>
              <a:t>Sea Oats</a:t>
            </a:r>
          </a:p>
          <a:p>
            <a:pPr lvl="2"/>
            <a:r>
              <a:rPr lang="en-US" sz="1600" dirty="0" smtClean="0"/>
              <a:t>Beach Panic Grass</a:t>
            </a:r>
          </a:p>
          <a:p>
            <a:pPr lvl="2"/>
            <a:r>
              <a:rPr lang="en-US" sz="1600" dirty="0" smtClean="0"/>
              <a:t>Maritime Bluestem</a:t>
            </a:r>
          </a:p>
          <a:p>
            <a:pPr lvl="2"/>
            <a:r>
              <a:rPr lang="en-US" sz="1600" dirty="0" smtClean="0"/>
              <a:t>Beach Tea</a:t>
            </a:r>
          </a:p>
          <a:p>
            <a:pPr lvl="2"/>
            <a:r>
              <a:rPr lang="en-US" sz="1600" dirty="0" smtClean="0"/>
              <a:t>Sea </a:t>
            </a:r>
            <a:r>
              <a:rPr lang="en-US" sz="1600" dirty="0" err="1" smtClean="0"/>
              <a:t>Purslane</a:t>
            </a:r>
            <a:endParaRPr lang="en-US" sz="1600" dirty="0" smtClean="0"/>
          </a:p>
          <a:p>
            <a:pPr lvl="1"/>
            <a:r>
              <a:rPr lang="en-US" sz="2000" dirty="0" smtClean="0"/>
              <a:t>14,367 ft of sand fence</a:t>
            </a:r>
          </a:p>
          <a:p>
            <a:pPr lvl="1"/>
            <a:r>
              <a:rPr lang="en-US" sz="2000" dirty="0" smtClean="0"/>
              <a:t>Project Cost: $2,588,933</a:t>
            </a:r>
          </a:p>
          <a:p>
            <a:pPr lvl="1"/>
            <a:endParaRPr lang="en-US" sz="2000" dirty="0"/>
          </a:p>
        </p:txBody>
      </p:sp>
      <p:pic>
        <p:nvPicPr>
          <p:cNvPr id="11" name="Content Placeholder 10" descr="IMG_1887 WSI 1yrlater 7-3-2013 (42).JPG"/>
          <p:cNvPicPr>
            <a:picLocks noGrp="1" noChangeAspect="1"/>
          </p:cNvPicPr>
          <p:nvPr>
            <p:ph sz="half" idx="2"/>
          </p:nvPr>
        </p:nvPicPr>
        <p:blipFill>
          <a:blip r:embed="rId2" cstate="print"/>
          <a:stretch>
            <a:fillRect/>
          </a:stretch>
        </p:blipFill>
        <p:spPr>
          <a:xfrm>
            <a:off x="5029200" y="3248378"/>
            <a:ext cx="3429000" cy="2390422"/>
          </a:xfrm>
          <a:ln>
            <a:solidFill>
              <a:schemeClr val="tx1"/>
            </a:solidFill>
          </a:ln>
        </p:spPr>
      </p:pic>
      <p:pic>
        <p:nvPicPr>
          <p:cNvPr id="16" name="Content Placeholder 15" descr="IMG_1574 WSI 2-7-2013 JWilliams (7).JPG"/>
          <p:cNvPicPr>
            <a:picLocks noGrp="1" noChangeAspect="1"/>
          </p:cNvPicPr>
          <p:nvPr>
            <p:ph sz="quarter" idx="4294967295"/>
          </p:nvPr>
        </p:nvPicPr>
        <p:blipFill>
          <a:blip r:embed="rId3" cstate="print"/>
          <a:stretch>
            <a:fillRect/>
          </a:stretch>
        </p:blipFill>
        <p:spPr>
          <a:xfrm>
            <a:off x="5029200" y="809978"/>
            <a:ext cx="3429000" cy="2390775"/>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14400"/>
          </a:xfrm>
        </p:spPr>
        <p:txBody>
          <a:bodyPr/>
          <a:lstStyle/>
          <a:p>
            <a:pPr algn="ctr"/>
            <a:r>
              <a:rPr lang="en-US" sz="2400" b="1" u="sng" dirty="0" smtClean="0">
                <a:solidFill>
                  <a:schemeClr val="tx1"/>
                </a:solidFill>
              </a:rPr>
              <a:t>Protection of Submerged Aquatic Vegetation</a:t>
            </a:r>
            <a:endParaRPr lang="en-US" sz="2400" b="1" u="sng" dirty="0">
              <a:solidFill>
                <a:schemeClr val="tx1"/>
              </a:solidFill>
            </a:endParaRPr>
          </a:p>
        </p:txBody>
      </p:sp>
      <p:sp>
        <p:nvSpPr>
          <p:cNvPr id="8" name="Text Placeholder 15"/>
          <p:cNvSpPr txBox="1">
            <a:spLocks/>
          </p:cNvSpPr>
          <p:nvPr/>
        </p:nvSpPr>
        <p:spPr bwMode="auto">
          <a:xfrm>
            <a:off x="304800" y="761999"/>
            <a:ext cx="4267200" cy="251460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a:lstStyle>
          <a:p>
            <a:r>
              <a:rPr lang="en-US" sz="2000" kern="0" dirty="0" smtClean="0"/>
              <a:t>Barrier System Details </a:t>
            </a:r>
          </a:p>
          <a:p>
            <a:pPr lvl="1"/>
            <a:r>
              <a:rPr lang="en-US" sz="1600" kern="0" dirty="0" smtClean="0"/>
              <a:t>High strength woven fabric (same fabric used in geotubes)</a:t>
            </a:r>
          </a:p>
          <a:p>
            <a:pPr lvl="1"/>
            <a:r>
              <a:rPr lang="en-US" sz="1600" kern="0" dirty="0" smtClean="0"/>
              <a:t>No chains/anchors</a:t>
            </a:r>
          </a:p>
          <a:p>
            <a:pPr lvl="1"/>
            <a:r>
              <a:rPr lang="en-US" sz="1600" kern="0" dirty="0" smtClean="0"/>
              <a:t>Installed using small dive crew</a:t>
            </a:r>
          </a:p>
          <a:p>
            <a:r>
              <a:rPr lang="en-US" sz="2000" kern="0" dirty="0" smtClean="0"/>
              <a:t>Performance</a:t>
            </a:r>
          </a:p>
          <a:p>
            <a:pPr lvl="1"/>
            <a:r>
              <a:rPr lang="en-US" sz="1600" kern="0" dirty="0" smtClean="0"/>
              <a:t>In place for 9 months with no failures</a:t>
            </a:r>
          </a:p>
          <a:p>
            <a:pPr lvl="1"/>
            <a:r>
              <a:rPr lang="en-US" sz="1600" kern="0" dirty="0" smtClean="0"/>
              <a:t>Very effective protection measure</a:t>
            </a:r>
            <a:endParaRPr lang="en-US" sz="1600" kern="0" dirty="0"/>
          </a:p>
        </p:txBody>
      </p:sp>
      <p:pic>
        <p:nvPicPr>
          <p:cNvPr id="9" name="Content Placeholder 20" descr="Ship Island Jan 31 2012.jpg"/>
          <p:cNvPicPr>
            <a:picLocks noChangeAspect="1"/>
          </p:cNvPicPr>
          <p:nvPr/>
        </p:nvPicPr>
        <p:blipFill>
          <a:blip r:embed="rId2" cstate="print"/>
          <a:stretch>
            <a:fillRect/>
          </a:stretch>
        </p:blipFill>
        <p:spPr>
          <a:xfrm>
            <a:off x="4876801" y="3261360"/>
            <a:ext cx="3517308" cy="2377440"/>
          </a:xfrm>
          <a:prstGeom prst="rect">
            <a:avLst/>
          </a:prstGeom>
        </p:spPr>
      </p:pic>
      <p:pic>
        <p:nvPicPr>
          <p:cNvPr id="10" name="Content Placeholder 19" descr="Turbidity Barrier - 17Sep11.jpg"/>
          <p:cNvPicPr>
            <a:picLocks noChangeAspect="1"/>
          </p:cNvPicPr>
          <p:nvPr/>
        </p:nvPicPr>
        <p:blipFill>
          <a:blip r:embed="rId3" cstate="print"/>
          <a:stretch>
            <a:fillRect/>
          </a:stretch>
        </p:blipFill>
        <p:spPr bwMode="auto">
          <a:xfrm>
            <a:off x="4876801" y="746760"/>
            <a:ext cx="3517307" cy="2377440"/>
          </a:xfrm>
          <a:prstGeom prst="rect">
            <a:avLst/>
          </a:prstGeom>
          <a:noFill/>
          <a:ln w="9525">
            <a:noFill/>
            <a:miter lim="800000"/>
            <a:headEnd/>
            <a:tailEnd/>
          </a:ln>
        </p:spPr>
      </p:pic>
      <p:pic>
        <p:nvPicPr>
          <p:cNvPr id="12" name="Content Placeholder 25" descr="TitanBoom.gif"/>
          <p:cNvPicPr>
            <a:picLocks noChangeAspect="1"/>
          </p:cNvPicPr>
          <p:nvPr/>
        </p:nvPicPr>
        <p:blipFill>
          <a:blip r:embed="rId4" cstate="print"/>
          <a:stretch>
            <a:fillRect/>
          </a:stretch>
        </p:blipFill>
        <p:spPr bwMode="auto">
          <a:xfrm>
            <a:off x="685800" y="3261360"/>
            <a:ext cx="3530138" cy="2377440"/>
          </a:xfrm>
          <a:prstGeom prst="rect">
            <a:avLst/>
          </a:prstGeom>
          <a:noFill/>
          <a:ln w="9525">
            <a:noFill/>
            <a:miter lim="800000"/>
            <a:headEnd/>
            <a:tailEnd/>
          </a:ln>
        </p:spPr>
      </p:pic>
    </p:spTree>
    <p:extLst>
      <p:ext uri="{BB962C8B-B14F-4D97-AF65-F5344CB8AC3E}">
        <p14:creationId xmlns:p14="http://schemas.microsoft.com/office/powerpoint/2010/main" val="25997647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838200"/>
          </a:xfrm>
        </p:spPr>
        <p:txBody>
          <a:bodyPr/>
          <a:lstStyle/>
          <a:p>
            <a:pPr algn="ctr"/>
            <a:r>
              <a:rPr lang="en-US" sz="2800" b="1" u="sng" dirty="0" smtClean="0">
                <a:solidFill>
                  <a:schemeClr val="tx1"/>
                </a:solidFill>
              </a:rPr>
              <a:t>Summary of Overall Restoration Plan</a:t>
            </a:r>
            <a:endParaRPr lang="en-US" sz="2800" b="1" u="sng" dirty="0">
              <a:solidFill>
                <a:schemeClr val="tx1"/>
              </a:solidFill>
            </a:endParaRPr>
          </a:p>
        </p:txBody>
      </p:sp>
      <p:sp>
        <p:nvSpPr>
          <p:cNvPr id="7" name="Text Placeholder 6"/>
          <p:cNvSpPr>
            <a:spLocks noGrp="1"/>
          </p:cNvSpPr>
          <p:nvPr>
            <p:ph type="body" sz="half" idx="1"/>
          </p:nvPr>
        </p:nvSpPr>
        <p:spPr>
          <a:xfrm>
            <a:off x="381000" y="685800"/>
            <a:ext cx="8763000" cy="4800600"/>
          </a:xfrm>
        </p:spPr>
        <p:txBody>
          <a:bodyPr/>
          <a:lstStyle/>
          <a:p>
            <a:r>
              <a:rPr lang="en-US" sz="2000" dirty="0" smtClean="0"/>
              <a:t>MsCIP Comprehensive Barrier Island Restoration Plan was developed in response to Hurricane Katrina – 4 Components</a:t>
            </a:r>
          </a:p>
          <a:p>
            <a:pPr lvl="1"/>
            <a:r>
              <a:rPr lang="en-US" sz="1800" dirty="0" smtClean="0"/>
              <a:t>Objectives</a:t>
            </a:r>
          </a:p>
          <a:p>
            <a:pPr lvl="2"/>
            <a:r>
              <a:rPr lang="en-US" sz="1400" dirty="0" smtClean="0"/>
              <a:t>Restore the barrier islands structure to reduce storm damage impacts on the mainland coast of Mississippi.</a:t>
            </a:r>
          </a:p>
          <a:p>
            <a:pPr lvl="2"/>
            <a:r>
              <a:rPr lang="en-US" sz="1400" dirty="0" smtClean="0"/>
              <a:t>Enhance the long-term littoral drift system for the Mississippi barrier islands.</a:t>
            </a:r>
          </a:p>
          <a:p>
            <a:pPr lvl="2"/>
            <a:r>
              <a:rPr lang="en-US" sz="1400" dirty="0" smtClean="0"/>
              <a:t>Maintain the estuarine ecosystem and resources of the Mississippi Sound.</a:t>
            </a:r>
          </a:p>
          <a:p>
            <a:pPr lvl="2"/>
            <a:r>
              <a:rPr lang="en-US" sz="1400" dirty="0" smtClean="0"/>
              <a:t>Preserve the natural and cultural resources of the Mississippi barrier islands.</a:t>
            </a:r>
          </a:p>
          <a:p>
            <a:pPr lvl="1"/>
            <a:r>
              <a:rPr lang="en-US" sz="1800" dirty="0" smtClean="0"/>
              <a:t>Restore Sediment Budget</a:t>
            </a:r>
          </a:p>
          <a:p>
            <a:pPr lvl="2"/>
            <a:r>
              <a:rPr lang="en-US" sz="1400" dirty="0" smtClean="0"/>
              <a:t>Placement Locations – Camille Cut/East Ship Island</a:t>
            </a:r>
          </a:p>
          <a:p>
            <a:pPr lvl="2"/>
            <a:r>
              <a:rPr lang="en-US" sz="1400" dirty="0" smtClean="0"/>
              <a:t>Borrow Sources – Petit Bois Pass AL, Petit Bois Pass MS, Petit Bois Pass OCS East, Petit Bois Pass OCS West, Horn Island Pass, and Ship Island</a:t>
            </a:r>
          </a:p>
          <a:p>
            <a:pPr lvl="2"/>
            <a:r>
              <a:rPr lang="en-US" sz="1400" dirty="0" smtClean="0"/>
              <a:t>Recommended Plan – 13.5 </a:t>
            </a:r>
            <a:r>
              <a:rPr lang="en-US" sz="1400" dirty="0" err="1" smtClean="0"/>
              <a:t>mcy</a:t>
            </a:r>
            <a:r>
              <a:rPr lang="en-US" sz="1400" dirty="0" smtClean="0"/>
              <a:t> in Camille Cut &amp; 5.5 </a:t>
            </a:r>
            <a:r>
              <a:rPr lang="en-US" sz="1400" dirty="0" err="1" smtClean="0"/>
              <a:t>mcy</a:t>
            </a:r>
            <a:r>
              <a:rPr lang="en-US" sz="1400" dirty="0" smtClean="0"/>
              <a:t> at East Ship Island</a:t>
            </a:r>
          </a:p>
          <a:p>
            <a:pPr lvl="1"/>
            <a:r>
              <a:rPr lang="en-US" sz="1800" dirty="0" smtClean="0"/>
              <a:t>Restore Eastern Shoreline of Cat Island  </a:t>
            </a:r>
          </a:p>
          <a:p>
            <a:pPr lvl="2"/>
            <a:r>
              <a:rPr lang="en-US" sz="1400" dirty="0" smtClean="0"/>
              <a:t>Placement of 2 </a:t>
            </a:r>
            <a:r>
              <a:rPr lang="en-US" sz="1400" dirty="0" err="1" smtClean="0"/>
              <a:t>mcy</a:t>
            </a:r>
            <a:r>
              <a:rPr lang="en-US" sz="1400" dirty="0" smtClean="0"/>
              <a:t> along eastern shoreline</a:t>
            </a:r>
          </a:p>
          <a:p>
            <a:pPr lvl="2"/>
            <a:r>
              <a:rPr lang="en-US" sz="1400" dirty="0" smtClean="0"/>
              <a:t>Borrow Source – Cat Island</a:t>
            </a:r>
          </a:p>
          <a:p>
            <a:pPr lvl="1"/>
            <a:r>
              <a:rPr lang="en-US" sz="1800" dirty="0" smtClean="0"/>
              <a:t>Revise Dredge Material Disposal Plan for Pascagoula Navigation Channel</a:t>
            </a:r>
          </a:p>
          <a:p>
            <a:pPr lvl="1"/>
            <a:r>
              <a:rPr lang="en-US" sz="1800" dirty="0" smtClean="0"/>
              <a:t>Restore Northern Shoreline of West Ship Island (Complete)</a:t>
            </a:r>
          </a:p>
          <a:p>
            <a:pPr lvl="1">
              <a:buNone/>
            </a:pPr>
            <a:endParaRPr lang="en-US" sz="2000" dirty="0" smtClean="0"/>
          </a:p>
          <a:p>
            <a:pPr lvl="2"/>
            <a:endParaRPr lang="en-US" sz="1600" dirty="0" smtClean="0"/>
          </a:p>
          <a:p>
            <a:endParaRPr lang="en-US" sz="2000" dirty="0" smtClean="0"/>
          </a:p>
          <a:p>
            <a:pPr lvl="2">
              <a:buNone/>
            </a:pPr>
            <a:endParaRPr lang="en-US" sz="1600" dirty="0" smtClean="0"/>
          </a:p>
          <a:p>
            <a:pPr lvl="2"/>
            <a:endParaRPr lang="en-US" sz="1600" dirty="0" smtClean="0"/>
          </a:p>
          <a:p>
            <a:pPr>
              <a:buNone/>
            </a:pPr>
            <a:endParaRPr lang="en-US" sz="2400"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Borrow Areas.jpg"/>
          <p:cNvPicPr>
            <a:picLocks noGrp="1" noChangeAspect="1"/>
          </p:cNvPicPr>
          <p:nvPr>
            <p:ph idx="1"/>
          </p:nvPr>
        </p:nvPicPr>
        <p:blipFill>
          <a:blip r:embed="rId2" cstate="print"/>
          <a:stretch>
            <a:fillRect/>
          </a:stretch>
        </p:blipFill>
        <p:spPr>
          <a:xfrm>
            <a:off x="152400" y="609600"/>
            <a:ext cx="8839200" cy="5022850"/>
          </a:xfrm>
        </p:spPr>
      </p:pic>
      <p:sp>
        <p:nvSpPr>
          <p:cNvPr id="5" name="Title 4"/>
          <p:cNvSpPr>
            <a:spLocks noGrp="1"/>
          </p:cNvSpPr>
          <p:nvPr>
            <p:ph type="title"/>
          </p:nvPr>
        </p:nvSpPr>
        <p:spPr>
          <a:xfrm>
            <a:off x="304800" y="0"/>
            <a:ext cx="8534400" cy="609600"/>
          </a:xfrm>
        </p:spPr>
        <p:txBody>
          <a:bodyPr/>
          <a:lstStyle/>
          <a:p>
            <a:pPr algn="ctr"/>
            <a:r>
              <a:rPr lang="en-US" sz="2400" b="1" u="sng" dirty="0" smtClean="0">
                <a:solidFill>
                  <a:schemeClr val="tx1"/>
                </a:solidFill>
              </a:rPr>
              <a:t>Ship Island Restoration – Phase 1</a:t>
            </a:r>
            <a:endParaRPr lang="en-US" sz="2400" b="1" u="sng" dirty="0">
              <a:solidFill>
                <a:schemeClr val="tx1"/>
              </a:solidFill>
            </a:endParaRPr>
          </a:p>
        </p:txBody>
      </p:sp>
      <p:sp>
        <p:nvSpPr>
          <p:cNvPr id="12" name="TextBox 11"/>
          <p:cNvSpPr txBox="1"/>
          <p:nvPr/>
        </p:nvSpPr>
        <p:spPr>
          <a:xfrm>
            <a:off x="228600" y="1981200"/>
            <a:ext cx="1905000" cy="307777"/>
          </a:xfrm>
          <a:prstGeom prst="rect">
            <a:avLst/>
          </a:prstGeom>
          <a:noFill/>
        </p:spPr>
        <p:txBody>
          <a:bodyPr wrap="square" rtlCol="0">
            <a:spAutoFit/>
          </a:bodyPr>
          <a:lstStyle/>
          <a:p>
            <a:r>
              <a:rPr lang="en-US" sz="1400" b="1" dirty="0" smtClean="0"/>
              <a:t>Placement Site</a:t>
            </a:r>
            <a:endParaRPr lang="en-US" sz="1400" b="1" dirty="0"/>
          </a:p>
        </p:txBody>
      </p:sp>
      <p:sp>
        <p:nvSpPr>
          <p:cNvPr id="13" name="TextBox 12"/>
          <p:cNvSpPr txBox="1"/>
          <p:nvPr/>
        </p:nvSpPr>
        <p:spPr>
          <a:xfrm>
            <a:off x="5486400" y="4191000"/>
            <a:ext cx="1524000" cy="307777"/>
          </a:xfrm>
          <a:prstGeom prst="rect">
            <a:avLst/>
          </a:prstGeom>
          <a:noFill/>
        </p:spPr>
        <p:txBody>
          <a:bodyPr wrap="square" rtlCol="0">
            <a:spAutoFit/>
          </a:bodyPr>
          <a:lstStyle/>
          <a:p>
            <a:r>
              <a:rPr lang="en-US" sz="1400" b="1" dirty="0" smtClean="0"/>
              <a:t>Borrow Sites</a:t>
            </a:r>
            <a:endParaRPr lang="en-US" sz="1400" b="1" dirty="0"/>
          </a:p>
        </p:txBody>
      </p:sp>
      <p:cxnSp>
        <p:nvCxnSpPr>
          <p:cNvPr id="15" name="Straight Arrow Connector 14"/>
          <p:cNvCxnSpPr/>
          <p:nvPr/>
        </p:nvCxnSpPr>
        <p:spPr>
          <a:xfrm>
            <a:off x="914400" y="2286000"/>
            <a:ext cx="152400" cy="6858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5715000" y="3276600"/>
            <a:ext cx="381000" cy="8382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6096000" y="3124200"/>
            <a:ext cx="1447800" cy="9906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096000" y="3810000"/>
            <a:ext cx="1981200" cy="3048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105400" y="2895600"/>
            <a:ext cx="990600" cy="276999"/>
          </a:xfrm>
          <a:prstGeom prst="rect">
            <a:avLst/>
          </a:prstGeom>
          <a:noFill/>
        </p:spPr>
        <p:txBody>
          <a:bodyPr wrap="square" rtlCol="0">
            <a:spAutoFit/>
          </a:bodyPr>
          <a:lstStyle/>
          <a:p>
            <a:r>
              <a:rPr lang="en-US" sz="1200" b="1" dirty="0" smtClean="0"/>
              <a:t>HI Pass</a:t>
            </a:r>
            <a:endParaRPr lang="en-US" sz="1200" b="1" dirty="0"/>
          </a:p>
        </p:txBody>
      </p:sp>
      <p:sp>
        <p:nvSpPr>
          <p:cNvPr id="32" name="TextBox 31"/>
          <p:cNvSpPr txBox="1"/>
          <p:nvPr/>
        </p:nvSpPr>
        <p:spPr>
          <a:xfrm>
            <a:off x="7467600" y="2819400"/>
            <a:ext cx="990600" cy="276999"/>
          </a:xfrm>
          <a:prstGeom prst="rect">
            <a:avLst/>
          </a:prstGeom>
          <a:noFill/>
        </p:spPr>
        <p:txBody>
          <a:bodyPr wrap="square" rtlCol="0">
            <a:spAutoFit/>
          </a:bodyPr>
          <a:lstStyle/>
          <a:p>
            <a:r>
              <a:rPr lang="en-US" sz="1200" b="1" dirty="0" smtClean="0"/>
              <a:t>PBP MS</a:t>
            </a:r>
            <a:endParaRPr lang="en-US" sz="1200" b="1" dirty="0"/>
          </a:p>
        </p:txBody>
      </p:sp>
      <p:sp>
        <p:nvSpPr>
          <p:cNvPr id="33" name="TextBox 32"/>
          <p:cNvSpPr txBox="1"/>
          <p:nvPr/>
        </p:nvSpPr>
        <p:spPr>
          <a:xfrm>
            <a:off x="8001000" y="3276600"/>
            <a:ext cx="990600" cy="461665"/>
          </a:xfrm>
          <a:prstGeom prst="rect">
            <a:avLst/>
          </a:prstGeom>
          <a:noFill/>
        </p:spPr>
        <p:txBody>
          <a:bodyPr wrap="square" rtlCol="0">
            <a:spAutoFit/>
          </a:bodyPr>
          <a:lstStyle/>
          <a:p>
            <a:r>
              <a:rPr lang="en-US" sz="1200" b="1" dirty="0" smtClean="0"/>
              <a:t>PBP OCS East</a:t>
            </a:r>
            <a:endParaRPr lang="en-US" sz="1200" b="1" dirty="0"/>
          </a:p>
        </p:txBody>
      </p:sp>
      <p:sp>
        <p:nvSpPr>
          <p:cNvPr id="19" name="TextBox 18"/>
          <p:cNvSpPr txBox="1"/>
          <p:nvPr/>
        </p:nvSpPr>
        <p:spPr>
          <a:xfrm>
            <a:off x="7010400" y="3352800"/>
            <a:ext cx="990600" cy="461665"/>
          </a:xfrm>
          <a:prstGeom prst="rect">
            <a:avLst/>
          </a:prstGeom>
          <a:noFill/>
        </p:spPr>
        <p:txBody>
          <a:bodyPr wrap="square" rtlCol="0">
            <a:spAutoFit/>
          </a:bodyPr>
          <a:lstStyle/>
          <a:p>
            <a:r>
              <a:rPr lang="en-US" sz="1200" b="1" dirty="0" smtClean="0"/>
              <a:t>PBP OCS West 4</a:t>
            </a:r>
            <a:endParaRPr lang="en-US" sz="1200" b="1" dirty="0"/>
          </a:p>
        </p:txBody>
      </p:sp>
      <p:cxnSp>
        <p:nvCxnSpPr>
          <p:cNvPr id="25" name="Straight Arrow Connector 24"/>
          <p:cNvCxnSpPr/>
          <p:nvPr/>
        </p:nvCxnSpPr>
        <p:spPr>
          <a:xfrm flipV="1">
            <a:off x="6096000" y="3733800"/>
            <a:ext cx="990600" cy="381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228600" y="2895600"/>
            <a:ext cx="3962400" cy="2738438"/>
          </a:xfrm>
          <a:prstGeom prst="rect">
            <a:avLst/>
          </a:prstGeom>
          <a:noFill/>
          <a:ln w="22225">
            <a:solidFill>
              <a:srgbClr val="FF0000"/>
            </a:solidFill>
            <a:miter lim="800000"/>
            <a:headEnd/>
            <a:tailEnd/>
          </a:ln>
        </p:spPr>
      </p:pic>
      <p:sp>
        <p:nvSpPr>
          <p:cNvPr id="15363" name="Rectangle 3"/>
          <p:cNvSpPr>
            <a:spLocks noGrp="1" noChangeArrowheads="1"/>
          </p:cNvSpPr>
          <p:nvPr>
            <p:ph type="title"/>
          </p:nvPr>
        </p:nvSpPr>
        <p:spPr bwMode="auto">
          <a:xfrm>
            <a:off x="4114800" y="228600"/>
            <a:ext cx="3810000" cy="487363"/>
          </a:xfrm>
          <a:noFill/>
          <a:ln>
            <a:miter lim="800000"/>
            <a:headEnd/>
            <a:tailEnd/>
          </a:ln>
        </p:spPr>
        <p:txBody>
          <a:bodyPr vert="horz" wrap="square" lIns="91440" tIns="45720" rIns="91440" bIns="45720" numCol="1" anchor="t" anchorCtr="0" compatLnSpc="1">
            <a:prstTxWarp prst="textNoShape">
              <a:avLst/>
            </a:prstTxWarp>
          </a:bodyPr>
          <a:lstStyle/>
          <a:p>
            <a:pPr algn="ctr"/>
            <a:r>
              <a:rPr lang="en-US" sz="2400" b="1" u="sng" dirty="0" smtClean="0">
                <a:solidFill>
                  <a:schemeClr val="tx1"/>
                </a:solidFill>
              </a:rPr>
              <a:t>Mississippi Coastal</a:t>
            </a:r>
            <a:br>
              <a:rPr lang="en-US" sz="2400" b="1" u="sng" dirty="0" smtClean="0">
                <a:solidFill>
                  <a:schemeClr val="tx1"/>
                </a:solidFill>
              </a:rPr>
            </a:br>
            <a:r>
              <a:rPr lang="en-US" sz="2400" b="1" u="sng" dirty="0" smtClean="0">
                <a:solidFill>
                  <a:schemeClr val="tx1"/>
                </a:solidFill>
              </a:rPr>
              <a:t>Improvements Program</a:t>
            </a:r>
          </a:p>
        </p:txBody>
      </p:sp>
      <p:sp>
        <p:nvSpPr>
          <p:cNvPr id="15364" name="Rectangle 4"/>
          <p:cNvSpPr>
            <a:spLocks noGrp="1" noChangeArrowheads="1"/>
          </p:cNvSpPr>
          <p:nvPr>
            <p:ph type="body" sz="half" idx="2"/>
          </p:nvPr>
        </p:nvSpPr>
        <p:spPr bwMode="auto">
          <a:xfrm>
            <a:off x="4495800" y="1219200"/>
            <a:ext cx="4038600" cy="4343400"/>
          </a:xfrm>
          <a:noFill/>
          <a:ln>
            <a:miter lim="800000"/>
            <a:headEnd/>
            <a:tailEnd/>
          </a:ln>
        </p:spPr>
        <p:txBody>
          <a:bodyPr vert="horz" wrap="square" lIns="91440" tIns="45720" rIns="91440" bIns="45720" numCol="1" anchor="t" anchorCtr="0" compatLnSpc="1">
            <a:prstTxWarp prst="textNoShape">
              <a:avLst/>
            </a:prstTxWarp>
          </a:bodyPr>
          <a:lstStyle/>
          <a:p>
            <a:pPr>
              <a:lnSpc>
                <a:spcPct val="80000"/>
              </a:lnSpc>
            </a:pPr>
            <a:r>
              <a:rPr lang="en-US" sz="1600" dirty="0" smtClean="0"/>
              <a:t>P.L. 109-148, 30 December 2005</a:t>
            </a:r>
          </a:p>
          <a:p>
            <a:pPr>
              <a:lnSpc>
                <a:spcPct val="80000"/>
              </a:lnSpc>
            </a:pPr>
            <a:r>
              <a:rPr lang="en-US" sz="1600" dirty="0" smtClean="0"/>
              <a:t>Comprehensive Planning to Address</a:t>
            </a:r>
          </a:p>
          <a:p>
            <a:pPr lvl="1">
              <a:lnSpc>
                <a:spcPct val="80000"/>
              </a:lnSpc>
            </a:pPr>
            <a:r>
              <a:rPr lang="en-US" sz="1600" dirty="0" smtClean="0"/>
              <a:t>Hurricane and Storm Damage Reduction</a:t>
            </a:r>
          </a:p>
          <a:p>
            <a:pPr lvl="1">
              <a:lnSpc>
                <a:spcPct val="80000"/>
              </a:lnSpc>
            </a:pPr>
            <a:r>
              <a:rPr lang="en-US" sz="1600" dirty="0" smtClean="0"/>
              <a:t>Salt Water Intrusion</a:t>
            </a:r>
          </a:p>
          <a:p>
            <a:pPr lvl="1">
              <a:lnSpc>
                <a:spcPct val="80000"/>
              </a:lnSpc>
            </a:pPr>
            <a:r>
              <a:rPr lang="en-US" sz="1600" dirty="0" smtClean="0"/>
              <a:t>Shoreline Erosion</a:t>
            </a:r>
          </a:p>
          <a:p>
            <a:pPr lvl="1">
              <a:lnSpc>
                <a:spcPct val="80000"/>
              </a:lnSpc>
            </a:pPr>
            <a:r>
              <a:rPr lang="en-US" sz="1600" dirty="0" smtClean="0"/>
              <a:t>Fish and Wildlife Preservation</a:t>
            </a:r>
          </a:p>
          <a:p>
            <a:pPr lvl="1">
              <a:lnSpc>
                <a:spcPct val="80000"/>
              </a:lnSpc>
            </a:pPr>
            <a:r>
              <a:rPr lang="en-US" sz="1600" dirty="0" smtClean="0"/>
              <a:t>Other Water Related Resource Projects</a:t>
            </a:r>
          </a:p>
          <a:p>
            <a:pPr>
              <a:lnSpc>
                <a:spcPct val="80000"/>
              </a:lnSpc>
            </a:pPr>
            <a:r>
              <a:rPr lang="en-US" sz="1600" dirty="0" smtClean="0"/>
              <a:t>Cost Effective Projects in lieu of NED benefits</a:t>
            </a:r>
          </a:p>
          <a:p>
            <a:pPr>
              <a:lnSpc>
                <a:spcPct val="80000"/>
              </a:lnSpc>
            </a:pPr>
            <a:r>
              <a:rPr lang="en-US" sz="1600" dirty="0" smtClean="0"/>
              <a:t>No Incremental Benefit-Cost Analysis</a:t>
            </a:r>
          </a:p>
          <a:p>
            <a:pPr>
              <a:lnSpc>
                <a:spcPct val="80000"/>
              </a:lnSpc>
            </a:pPr>
            <a:r>
              <a:rPr lang="en-US" sz="1600" dirty="0" smtClean="0"/>
              <a:t>Report requirements</a:t>
            </a:r>
          </a:p>
          <a:p>
            <a:pPr lvl="1">
              <a:lnSpc>
                <a:spcPct val="80000"/>
              </a:lnSpc>
            </a:pPr>
            <a:r>
              <a:rPr lang="en-US" sz="1600" dirty="0" smtClean="0"/>
              <a:t>Interim Report within 6 months</a:t>
            </a:r>
          </a:p>
          <a:p>
            <a:pPr lvl="1">
              <a:lnSpc>
                <a:spcPct val="80000"/>
              </a:lnSpc>
            </a:pPr>
            <a:r>
              <a:rPr lang="en-US" sz="1600" dirty="0" smtClean="0"/>
              <a:t>Comprehensive Plan within 2 years</a:t>
            </a:r>
          </a:p>
          <a:p>
            <a:pPr>
              <a:lnSpc>
                <a:spcPct val="80000"/>
              </a:lnSpc>
            </a:pPr>
            <a:r>
              <a:rPr lang="en-US" sz="1600" dirty="0" smtClean="0"/>
              <a:t>Compatible with State Coastal Restoration Plan</a:t>
            </a:r>
          </a:p>
          <a:p>
            <a:pPr>
              <a:lnSpc>
                <a:spcPct val="90000"/>
              </a:lnSpc>
              <a:buClr>
                <a:srgbClr val="000000"/>
              </a:buClr>
              <a:buFontTx/>
              <a:buNone/>
            </a:pPr>
            <a:endParaRPr lang="en-US" sz="600" dirty="0" smtClean="0"/>
          </a:p>
        </p:txBody>
      </p:sp>
      <p:sp>
        <p:nvSpPr>
          <p:cNvPr id="15365" name="Text Box 5"/>
          <p:cNvSpPr txBox="1">
            <a:spLocks noChangeArrowheads="1"/>
          </p:cNvSpPr>
          <p:nvPr/>
        </p:nvSpPr>
        <p:spPr bwMode="auto">
          <a:xfrm>
            <a:off x="1752600" y="4343400"/>
            <a:ext cx="1600200" cy="376238"/>
          </a:xfrm>
          <a:prstGeom prst="rect">
            <a:avLst/>
          </a:prstGeom>
          <a:noFill/>
          <a:ln w="9525">
            <a:solidFill>
              <a:srgbClr val="FFCC00"/>
            </a:solidFill>
            <a:miter lim="800000"/>
            <a:headEnd/>
            <a:tailEnd/>
          </a:ln>
        </p:spPr>
        <p:txBody>
          <a:bodyPr wrap="square">
            <a:spAutoFit/>
          </a:bodyPr>
          <a:lstStyle/>
          <a:p>
            <a:pPr algn="l">
              <a:lnSpc>
                <a:spcPct val="100000"/>
              </a:lnSpc>
              <a:spcBef>
                <a:spcPct val="50000"/>
              </a:spcBef>
            </a:pPr>
            <a:endParaRPr lang="en-US" sz="1800"/>
          </a:p>
        </p:txBody>
      </p:sp>
      <p:pic>
        <p:nvPicPr>
          <p:cNvPr id="15367" name="Picture 7" descr="Katrina1"/>
          <p:cNvPicPr>
            <a:picLocks noGrp="1" noChangeAspect="1" noChangeArrowheads="1"/>
          </p:cNvPicPr>
          <p:nvPr>
            <p:ph idx="1"/>
          </p:nvPr>
        </p:nvPicPr>
        <p:blipFill>
          <a:blip r:embed="rId4" cstate="print"/>
          <a:srcRect/>
          <a:stretch>
            <a:fillRect/>
          </a:stretch>
        </p:blipFill>
        <p:spPr bwMode="auto">
          <a:xfrm>
            <a:off x="228600" y="304800"/>
            <a:ext cx="3962400" cy="2417763"/>
          </a:xfrm>
          <a:noFill/>
          <a:ln w="28575">
            <a:solidFill>
              <a:srgbClr val="FF0000"/>
            </a:solid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0"/>
            <a:ext cx="8534400" cy="609600"/>
          </a:xfrm>
        </p:spPr>
        <p:txBody>
          <a:bodyPr/>
          <a:lstStyle/>
          <a:p>
            <a:pPr algn="ctr"/>
            <a:r>
              <a:rPr lang="en-US" sz="2400" b="1" u="sng" dirty="0" smtClean="0">
                <a:solidFill>
                  <a:schemeClr val="tx1"/>
                </a:solidFill>
              </a:rPr>
              <a:t>Phase 1 Placement Site Details</a:t>
            </a:r>
            <a:endParaRPr lang="en-US" sz="2400" b="1" u="sng" dirty="0">
              <a:solidFill>
                <a:schemeClr val="tx1"/>
              </a:solidFill>
            </a:endParaRPr>
          </a:p>
        </p:txBody>
      </p:sp>
      <p:pic>
        <p:nvPicPr>
          <p:cNvPr id="6" name="Content Placeholder 5" descr="Ship Island Phase 1 Plan View.jpg"/>
          <p:cNvPicPr>
            <a:picLocks noGrp="1" noChangeAspect="1"/>
          </p:cNvPicPr>
          <p:nvPr>
            <p:ph idx="1"/>
          </p:nvPr>
        </p:nvPicPr>
        <p:blipFill>
          <a:blip r:embed="rId2" cstate="print"/>
          <a:stretch>
            <a:fillRect/>
          </a:stretch>
        </p:blipFill>
        <p:spPr>
          <a:xfrm>
            <a:off x="304800" y="762000"/>
            <a:ext cx="8534400" cy="4933950"/>
          </a:xfrm>
        </p:spPr>
      </p:pic>
      <p:sp>
        <p:nvSpPr>
          <p:cNvPr id="7" name="TextBox 6"/>
          <p:cNvSpPr txBox="1"/>
          <p:nvPr/>
        </p:nvSpPr>
        <p:spPr>
          <a:xfrm>
            <a:off x="381000" y="914400"/>
            <a:ext cx="6477000" cy="1661993"/>
          </a:xfrm>
          <a:prstGeom prst="rect">
            <a:avLst/>
          </a:prstGeom>
          <a:noFill/>
        </p:spPr>
        <p:txBody>
          <a:bodyPr wrap="square" rtlCol="0">
            <a:spAutoFit/>
          </a:bodyPr>
          <a:lstStyle/>
          <a:p>
            <a:r>
              <a:rPr lang="en-US" sz="1400" dirty="0" smtClean="0">
                <a:solidFill>
                  <a:srgbClr val="FFFF00"/>
                </a:solidFill>
              </a:rPr>
              <a:t>Total In-Place Quantity = 6.9 </a:t>
            </a:r>
            <a:r>
              <a:rPr lang="en-US" sz="1400" dirty="0" err="1" smtClean="0">
                <a:solidFill>
                  <a:srgbClr val="FFFF00"/>
                </a:solidFill>
              </a:rPr>
              <a:t>mcy</a:t>
            </a:r>
            <a:endParaRPr lang="en-US" sz="1400" dirty="0" smtClean="0">
              <a:solidFill>
                <a:srgbClr val="FFFF00"/>
              </a:solidFill>
            </a:endParaRPr>
          </a:p>
          <a:p>
            <a:r>
              <a:rPr lang="en-US" sz="1400" dirty="0" smtClean="0">
                <a:solidFill>
                  <a:srgbClr val="FFFF00"/>
                </a:solidFill>
              </a:rPr>
              <a:t>Total Berm Length = Approx. 24,650 ft</a:t>
            </a:r>
          </a:p>
          <a:p>
            <a:r>
              <a:rPr lang="en-US" sz="1400" dirty="0" smtClean="0">
                <a:solidFill>
                  <a:srgbClr val="FFFF00"/>
                </a:solidFill>
              </a:rPr>
              <a:t>Berm Crest Width / Elevation = 500 ft / +5 ft NAVD88</a:t>
            </a:r>
          </a:p>
          <a:p>
            <a:r>
              <a:rPr lang="en-US" sz="1400" dirty="0" smtClean="0">
                <a:solidFill>
                  <a:srgbClr val="FFFF00"/>
                </a:solidFill>
              </a:rPr>
              <a:t>Berm Side Slopes:</a:t>
            </a:r>
          </a:p>
          <a:p>
            <a:pPr lvl="1">
              <a:buFont typeface="Arial" pitchFamily="34" charset="0"/>
              <a:buChar char="•"/>
            </a:pPr>
            <a:r>
              <a:rPr lang="en-US" sz="1400" dirty="0" smtClean="0">
                <a:solidFill>
                  <a:srgbClr val="FFFF00"/>
                </a:solidFill>
              </a:rPr>
              <a:t> Above MHW = 1V:12H</a:t>
            </a:r>
          </a:p>
          <a:p>
            <a:pPr lvl="1">
              <a:buFont typeface="Arial" pitchFamily="34" charset="0"/>
              <a:buChar char="•"/>
            </a:pPr>
            <a:r>
              <a:rPr lang="en-US" sz="1400" dirty="0" smtClean="0">
                <a:solidFill>
                  <a:srgbClr val="FFFF00"/>
                </a:solidFill>
              </a:rPr>
              <a:t> Below MHW = 1V:20H</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0"/>
            <a:ext cx="8382000" cy="838200"/>
          </a:xfrm>
        </p:spPr>
        <p:txBody>
          <a:bodyPr/>
          <a:lstStyle/>
          <a:p>
            <a:pPr algn="ctr"/>
            <a:r>
              <a:rPr lang="en-US" sz="2600" b="1" u="sng" dirty="0" smtClean="0">
                <a:solidFill>
                  <a:schemeClr val="tx1"/>
                </a:solidFill>
              </a:rPr>
              <a:t>Contract Highlights</a:t>
            </a:r>
            <a:endParaRPr lang="en-US" sz="2600" b="1" u="sng" dirty="0">
              <a:solidFill>
                <a:schemeClr val="tx1"/>
              </a:solidFill>
            </a:endParaRPr>
          </a:p>
        </p:txBody>
      </p:sp>
      <p:sp>
        <p:nvSpPr>
          <p:cNvPr id="7" name="Text Placeholder 6"/>
          <p:cNvSpPr>
            <a:spLocks noGrp="1"/>
          </p:cNvSpPr>
          <p:nvPr>
            <p:ph type="body" sz="half" idx="1"/>
          </p:nvPr>
        </p:nvSpPr>
        <p:spPr>
          <a:xfrm>
            <a:off x="381000" y="685800"/>
            <a:ext cx="8763000" cy="5257800"/>
          </a:xfrm>
        </p:spPr>
        <p:txBody>
          <a:bodyPr/>
          <a:lstStyle/>
          <a:p>
            <a:r>
              <a:rPr lang="en-US" sz="1800" dirty="0" smtClean="0"/>
              <a:t>Bid Schedule / Measurement &amp; Payment</a:t>
            </a:r>
          </a:p>
          <a:p>
            <a:pPr lvl="1"/>
            <a:r>
              <a:rPr lang="en-US" sz="1400" dirty="0" smtClean="0"/>
              <a:t>Mob &amp; </a:t>
            </a:r>
            <a:r>
              <a:rPr lang="en-US" sz="1400" dirty="0" err="1" smtClean="0"/>
              <a:t>Demob</a:t>
            </a:r>
            <a:r>
              <a:rPr lang="en-US" sz="1400" dirty="0" smtClean="0"/>
              <a:t> – Standard 60% / 40% contract language</a:t>
            </a:r>
          </a:p>
          <a:p>
            <a:pPr lvl="1"/>
            <a:r>
              <a:rPr lang="en-US" sz="1400" dirty="0" smtClean="0"/>
              <a:t>Breach Fill – Payment based on in-place quantity measured from the before vs after construction surveys (tolerance of +/- 0.5 ft.) for 200 </a:t>
            </a:r>
            <a:r>
              <a:rPr lang="en-US" sz="1400" dirty="0" err="1" smtClean="0"/>
              <a:t>ft</a:t>
            </a:r>
            <a:r>
              <a:rPr lang="en-US" sz="1400" dirty="0" smtClean="0"/>
              <a:t> acceptance sections</a:t>
            </a:r>
          </a:p>
          <a:p>
            <a:pPr lvl="2"/>
            <a:r>
              <a:rPr lang="en-US" sz="1200" dirty="0" smtClean="0"/>
              <a:t>Not required to construct underwater side slopes. Allowed to stockpile fill above tolerance upslope of the slough zone. </a:t>
            </a:r>
          </a:p>
          <a:p>
            <a:pPr lvl="2"/>
            <a:r>
              <a:rPr lang="en-US" sz="1200" dirty="0" smtClean="0"/>
              <a:t>Partial progress payments will be allowed for last 5,000 </a:t>
            </a:r>
            <a:r>
              <a:rPr lang="en-US" sz="1200" dirty="0" err="1" smtClean="0"/>
              <a:t>ft</a:t>
            </a:r>
            <a:r>
              <a:rPr lang="en-US" sz="1200" dirty="0" smtClean="0"/>
              <a:t> of breach closure.</a:t>
            </a:r>
          </a:p>
          <a:p>
            <a:pPr lvl="2"/>
            <a:r>
              <a:rPr lang="en-US" sz="1200" dirty="0" smtClean="0"/>
              <a:t>If contractor leaves the job, will deduct 2,000 c.y. x unit price + $7 per c.y. per day from the bid item. No deduction for work stoppages due to weather and/or short mechanical failures not exceeding 7 days. </a:t>
            </a:r>
          </a:p>
          <a:p>
            <a:pPr lvl="2"/>
            <a:r>
              <a:rPr lang="en-US" sz="1200" dirty="0" smtClean="0"/>
              <a:t>Required to excavate quantity equal to volume in the required template. 2 </a:t>
            </a:r>
            <a:r>
              <a:rPr lang="en-US" sz="1200" dirty="0" err="1" smtClean="0"/>
              <a:t>ft</a:t>
            </a:r>
            <a:r>
              <a:rPr lang="en-US" sz="1200" dirty="0" smtClean="0"/>
              <a:t> of allowable </a:t>
            </a:r>
            <a:r>
              <a:rPr lang="en-US" sz="1200" dirty="0" err="1" smtClean="0"/>
              <a:t>overdepth</a:t>
            </a:r>
            <a:r>
              <a:rPr lang="en-US" sz="1200" dirty="0" smtClean="0"/>
              <a:t> provided.</a:t>
            </a:r>
          </a:p>
          <a:p>
            <a:pPr lvl="1"/>
            <a:r>
              <a:rPr lang="en-US" sz="1400" dirty="0" smtClean="0"/>
              <a:t>Trawling – Paid per day. Mob &amp; </a:t>
            </a:r>
            <a:r>
              <a:rPr lang="en-US" sz="1400" dirty="0" err="1" smtClean="0"/>
              <a:t>demob</a:t>
            </a:r>
            <a:r>
              <a:rPr lang="en-US" sz="1400" dirty="0" smtClean="0"/>
              <a:t> equal to one day of trawling each. </a:t>
            </a:r>
          </a:p>
          <a:p>
            <a:pPr lvl="2"/>
            <a:r>
              <a:rPr lang="en-US" sz="1200" dirty="0" smtClean="0"/>
              <a:t>At the discretion of USACE but, at a minimum, required for first 12 hours prior to dredging and initial 7 days of work in each borrow area. </a:t>
            </a:r>
          </a:p>
          <a:p>
            <a:r>
              <a:rPr lang="en-US" sz="1800" dirty="0" smtClean="0"/>
              <a:t>Access </a:t>
            </a:r>
          </a:p>
          <a:p>
            <a:pPr lvl="1"/>
            <a:r>
              <a:rPr lang="en-US" sz="1400" dirty="0" smtClean="0"/>
              <a:t>Must use access corridors shown on contract drawings. No exceptions unless approved by Contracting Officer.</a:t>
            </a:r>
          </a:p>
          <a:p>
            <a:pPr lvl="1"/>
            <a:endParaRPr lang="en-US" sz="800" dirty="0" smtClean="0"/>
          </a:p>
          <a:p>
            <a:r>
              <a:rPr lang="en-US" sz="1800" dirty="0" smtClean="0"/>
              <a:t>Additional Environmental Requirements</a:t>
            </a:r>
          </a:p>
          <a:p>
            <a:pPr lvl="1"/>
            <a:r>
              <a:rPr lang="en-US" sz="1400" dirty="0"/>
              <a:t>Daily shorebird and sea turtle monitoring for nests required during </a:t>
            </a:r>
            <a:r>
              <a:rPr lang="en-US" sz="1400" dirty="0" smtClean="0"/>
              <a:t>season</a:t>
            </a:r>
          </a:p>
          <a:p>
            <a:pPr lvl="1"/>
            <a:r>
              <a:rPr lang="en-US" sz="1400" dirty="0" smtClean="0"/>
              <a:t>Must adhere to nesting closure areas (including eagles and osprey)</a:t>
            </a:r>
            <a:endParaRPr lang="en-US" sz="1400" dirty="0"/>
          </a:p>
          <a:p>
            <a:pPr lvl="1"/>
            <a:r>
              <a:rPr lang="en-US" sz="1400" dirty="0"/>
              <a:t>USACE will install and maintain turbidity barriers around SAVs through separate </a:t>
            </a:r>
            <a:r>
              <a:rPr lang="en-US" sz="1400" dirty="0" smtClean="0"/>
              <a:t>contract but dredging contractor is responsible for ensuring all WQ requirements are met. </a:t>
            </a:r>
            <a:endParaRPr lang="en-US" sz="1400" dirty="0"/>
          </a:p>
          <a:p>
            <a:pPr lvl="1"/>
            <a:endParaRPr lang="en-US" sz="1400" dirty="0" smtClean="0"/>
          </a:p>
          <a:p>
            <a:pPr lvl="1"/>
            <a:endParaRPr lang="en-US" sz="1400" dirty="0" smtClean="0"/>
          </a:p>
          <a:p>
            <a:endParaRPr lang="en-US" sz="1400" dirty="0" smtClean="0"/>
          </a:p>
          <a:p>
            <a:pPr lvl="1"/>
            <a:endParaRPr lang="en-US" sz="1400" dirty="0" smtClean="0"/>
          </a:p>
          <a:p>
            <a:endParaRPr lang="en-US" sz="2000" dirty="0" smtClean="0"/>
          </a:p>
          <a:p>
            <a:pPr lvl="1">
              <a:buNone/>
            </a:pPr>
            <a:endParaRPr lang="en-US" sz="2000" dirty="0" smtClean="0"/>
          </a:p>
          <a:p>
            <a:pPr lvl="2"/>
            <a:endParaRPr lang="en-US" sz="1600" dirty="0" smtClean="0"/>
          </a:p>
          <a:p>
            <a:endParaRPr lang="en-US" sz="2000" dirty="0" smtClean="0"/>
          </a:p>
          <a:p>
            <a:pPr lvl="2">
              <a:buNone/>
            </a:pPr>
            <a:endParaRPr lang="en-US" sz="1600" dirty="0" smtClean="0"/>
          </a:p>
          <a:p>
            <a:pPr lvl="2"/>
            <a:endParaRPr lang="en-US" sz="1600" dirty="0" smtClean="0"/>
          </a:p>
          <a:p>
            <a:pPr>
              <a:buNone/>
            </a:pPr>
            <a:endParaRPr lang="en-US" sz="2400" dirty="0"/>
          </a:p>
        </p:txBody>
      </p:sp>
    </p:spTree>
    <p:extLst>
      <p:ext uri="{BB962C8B-B14F-4D97-AF65-F5344CB8AC3E}">
        <p14:creationId xmlns:p14="http://schemas.microsoft.com/office/powerpoint/2010/main" val="213413912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descr="Borrow Areas.jpg"/>
          <p:cNvPicPr>
            <a:picLocks noGrp="1" noChangeAspect="1"/>
          </p:cNvPicPr>
          <p:nvPr>
            <p:ph sz="half" idx="2"/>
          </p:nvPr>
        </p:nvPicPr>
        <p:blipFill>
          <a:blip r:embed="rId3" cstate="print"/>
          <a:stretch>
            <a:fillRect/>
          </a:stretch>
        </p:blipFill>
        <p:spPr>
          <a:xfrm>
            <a:off x="5257800" y="990600"/>
            <a:ext cx="3779559" cy="4525963"/>
          </a:xfrm>
        </p:spPr>
      </p:pic>
      <p:sp>
        <p:nvSpPr>
          <p:cNvPr id="5" name="Title 4"/>
          <p:cNvSpPr>
            <a:spLocks noGrp="1"/>
          </p:cNvSpPr>
          <p:nvPr>
            <p:ph type="title"/>
          </p:nvPr>
        </p:nvSpPr>
        <p:spPr>
          <a:xfrm>
            <a:off x="457200" y="0"/>
            <a:ext cx="8229600" cy="914400"/>
          </a:xfrm>
        </p:spPr>
        <p:txBody>
          <a:bodyPr/>
          <a:lstStyle/>
          <a:p>
            <a:pPr algn="ctr"/>
            <a:r>
              <a:rPr lang="en-US" sz="2400" b="1" u="sng" dirty="0" smtClean="0">
                <a:solidFill>
                  <a:schemeClr val="tx1"/>
                </a:solidFill>
              </a:rPr>
              <a:t>Phase 1 Borrow Area Details</a:t>
            </a:r>
            <a:endParaRPr lang="en-US" sz="2400" b="1" u="sng" dirty="0">
              <a:solidFill>
                <a:schemeClr val="tx1"/>
              </a:solidFill>
            </a:endParaRPr>
          </a:p>
        </p:txBody>
      </p:sp>
      <p:sp>
        <p:nvSpPr>
          <p:cNvPr id="17" name="Text Placeholder 16"/>
          <p:cNvSpPr>
            <a:spLocks noGrp="1"/>
          </p:cNvSpPr>
          <p:nvPr>
            <p:ph type="body" sz="half" idx="1"/>
          </p:nvPr>
        </p:nvSpPr>
        <p:spPr>
          <a:xfrm>
            <a:off x="0" y="609600"/>
            <a:ext cx="5867400" cy="5943600"/>
          </a:xfrm>
        </p:spPr>
        <p:txBody>
          <a:bodyPr/>
          <a:lstStyle/>
          <a:p>
            <a:r>
              <a:rPr lang="en-US" sz="1600" dirty="0" smtClean="0"/>
              <a:t>HI Pass</a:t>
            </a:r>
          </a:p>
          <a:p>
            <a:pPr lvl="1">
              <a:buFont typeface="Wingdings" pitchFamily="2" charset="2"/>
              <a:buChar char="§"/>
            </a:pPr>
            <a:r>
              <a:rPr lang="en-US" sz="1200" dirty="0" smtClean="0"/>
              <a:t>Available Required &amp; Allowable OD Volumes = 2.8 </a:t>
            </a:r>
            <a:r>
              <a:rPr lang="en-US" sz="1200" dirty="0" err="1" smtClean="0"/>
              <a:t>mcy</a:t>
            </a:r>
            <a:r>
              <a:rPr lang="en-US" sz="1200" dirty="0" smtClean="0"/>
              <a:t>; 2.1 </a:t>
            </a:r>
            <a:r>
              <a:rPr lang="en-US" sz="1200" dirty="0" err="1" smtClean="0"/>
              <a:t>mcy</a:t>
            </a:r>
            <a:endParaRPr lang="en-US" sz="1200" dirty="0" smtClean="0"/>
          </a:p>
          <a:p>
            <a:pPr lvl="1">
              <a:buFont typeface="Wingdings" pitchFamily="2" charset="2"/>
              <a:buChar char="§"/>
            </a:pPr>
            <a:r>
              <a:rPr lang="en-US" sz="1200" dirty="0" smtClean="0"/>
              <a:t>Total In-place Volume = 2.2 </a:t>
            </a:r>
            <a:r>
              <a:rPr lang="en-US" sz="1200" dirty="0" err="1" smtClean="0"/>
              <a:t>mcy</a:t>
            </a:r>
            <a:endParaRPr lang="en-US" sz="1200" dirty="0" smtClean="0"/>
          </a:p>
          <a:p>
            <a:pPr lvl="1">
              <a:buFont typeface="Wingdings" pitchFamily="2" charset="2"/>
              <a:buChar char="§"/>
            </a:pPr>
            <a:r>
              <a:rPr lang="en-US" sz="1200" dirty="0" smtClean="0"/>
              <a:t>Required Dredge Elevations = -33 to -39 ft NAVD88</a:t>
            </a:r>
          </a:p>
          <a:p>
            <a:pPr lvl="1">
              <a:buFont typeface="Wingdings" pitchFamily="2" charset="2"/>
              <a:buChar char="§"/>
            </a:pPr>
            <a:r>
              <a:rPr lang="en-US" sz="1200" dirty="0" smtClean="0"/>
              <a:t>Avg Cut Thickness = 4 ft; Avg D50 = 0.29 mm;  Avg fines = 4%; </a:t>
            </a:r>
          </a:p>
          <a:p>
            <a:pPr lvl="1">
              <a:buFont typeface="Wingdings" pitchFamily="2" charset="2"/>
              <a:buChar char="§"/>
            </a:pPr>
            <a:r>
              <a:rPr lang="en-US" sz="1200" dirty="0" smtClean="0"/>
              <a:t>Avg Haul Distance to Ship Island = 23 miles</a:t>
            </a:r>
          </a:p>
          <a:p>
            <a:r>
              <a:rPr lang="en-US" sz="1600" dirty="0" smtClean="0"/>
              <a:t>PBP MS</a:t>
            </a:r>
          </a:p>
          <a:p>
            <a:pPr lvl="1">
              <a:buFont typeface="Wingdings" pitchFamily="2" charset="2"/>
              <a:buChar char="§"/>
            </a:pPr>
            <a:r>
              <a:rPr lang="en-US" sz="1200" dirty="0" smtClean="0"/>
              <a:t>Available Required &amp; Allowable OD Volumes = 1.6 </a:t>
            </a:r>
            <a:r>
              <a:rPr lang="en-US" sz="1200" dirty="0" err="1" smtClean="0"/>
              <a:t>mcy</a:t>
            </a:r>
            <a:r>
              <a:rPr lang="en-US" sz="1200" dirty="0" smtClean="0"/>
              <a:t>; 0.4 </a:t>
            </a:r>
            <a:r>
              <a:rPr lang="en-US" sz="1200" dirty="0" err="1" smtClean="0"/>
              <a:t>mcy</a:t>
            </a:r>
            <a:endParaRPr lang="en-US" sz="1200" dirty="0" smtClean="0"/>
          </a:p>
          <a:p>
            <a:pPr lvl="1">
              <a:buFont typeface="Wingdings" pitchFamily="2" charset="2"/>
              <a:buChar char="§"/>
            </a:pPr>
            <a:r>
              <a:rPr lang="en-US" sz="1200" dirty="0" smtClean="0"/>
              <a:t>Total In-place Volume = 1.3 </a:t>
            </a:r>
            <a:r>
              <a:rPr lang="en-US" sz="1200" dirty="0" err="1" smtClean="0"/>
              <a:t>mcy</a:t>
            </a:r>
            <a:endParaRPr lang="en-US" sz="1200" dirty="0" smtClean="0"/>
          </a:p>
          <a:p>
            <a:pPr lvl="1">
              <a:buFont typeface="Wingdings" pitchFamily="2" charset="2"/>
              <a:buChar char="§"/>
            </a:pPr>
            <a:r>
              <a:rPr lang="en-US" sz="1200" dirty="0" smtClean="0"/>
              <a:t>Required Dredge Elevations = -31.5 to -45.5 ft NAVD88</a:t>
            </a:r>
          </a:p>
          <a:p>
            <a:pPr lvl="1">
              <a:buFont typeface="Wingdings" pitchFamily="2" charset="2"/>
              <a:buChar char="§"/>
            </a:pPr>
            <a:r>
              <a:rPr lang="en-US" sz="1200" dirty="0" smtClean="0"/>
              <a:t>Avg Cut Thickness= 6 ft; Avg D50 = 0.31 mm; Avg fines = 3%</a:t>
            </a:r>
          </a:p>
          <a:p>
            <a:pPr lvl="1">
              <a:buFont typeface="Wingdings" pitchFamily="2" charset="2"/>
              <a:buChar char="§"/>
            </a:pPr>
            <a:r>
              <a:rPr lang="en-US" sz="1200" dirty="0" smtClean="0"/>
              <a:t>Avg Haul Distance to Ship Island = 32 miles</a:t>
            </a:r>
          </a:p>
          <a:p>
            <a:r>
              <a:rPr lang="en-US" sz="1600" dirty="0" smtClean="0"/>
              <a:t>PBP OCS East</a:t>
            </a:r>
          </a:p>
          <a:p>
            <a:pPr lvl="1">
              <a:buFont typeface="Wingdings" pitchFamily="2" charset="2"/>
              <a:buChar char="§"/>
            </a:pPr>
            <a:r>
              <a:rPr lang="en-US" sz="1200" dirty="0" smtClean="0"/>
              <a:t>Available Required &amp; Allowable OD Volumes = 3.0 </a:t>
            </a:r>
            <a:r>
              <a:rPr lang="en-US" sz="1200" dirty="0" err="1" smtClean="0"/>
              <a:t>mcy</a:t>
            </a:r>
            <a:r>
              <a:rPr lang="en-US" sz="1200" dirty="0" smtClean="0"/>
              <a:t>; 1.2 </a:t>
            </a:r>
            <a:r>
              <a:rPr lang="en-US" sz="1200" dirty="0" err="1" smtClean="0"/>
              <a:t>mcy</a:t>
            </a:r>
            <a:endParaRPr lang="en-US" sz="1200" dirty="0" smtClean="0"/>
          </a:p>
          <a:p>
            <a:pPr lvl="1">
              <a:buFont typeface="Wingdings" pitchFamily="2" charset="2"/>
              <a:buChar char="§"/>
            </a:pPr>
            <a:r>
              <a:rPr lang="en-US" sz="1200" dirty="0" smtClean="0"/>
              <a:t>Total In-place Volume = 2.3 </a:t>
            </a:r>
            <a:r>
              <a:rPr lang="en-US" sz="1200" dirty="0" err="1" smtClean="0"/>
              <a:t>mcy</a:t>
            </a:r>
            <a:endParaRPr lang="en-US" sz="1200" dirty="0" smtClean="0"/>
          </a:p>
          <a:p>
            <a:pPr lvl="1">
              <a:buFont typeface="Wingdings" pitchFamily="2" charset="2"/>
              <a:buChar char="§"/>
            </a:pPr>
            <a:r>
              <a:rPr lang="en-US" sz="1200" dirty="0" smtClean="0"/>
              <a:t>Required Dredge Elevations = -49.5 to -61.5 ft NAVD88</a:t>
            </a:r>
          </a:p>
          <a:p>
            <a:pPr lvl="1">
              <a:buFont typeface="Wingdings" pitchFamily="2" charset="2"/>
              <a:buChar char="§"/>
            </a:pPr>
            <a:r>
              <a:rPr lang="en-US" sz="1200" dirty="0" smtClean="0"/>
              <a:t>Avg Cut Thickness = 4 ft; Avg D50 = 0.29 mm; Avg fines = 2%</a:t>
            </a:r>
          </a:p>
          <a:p>
            <a:pPr lvl="1">
              <a:buFont typeface="Wingdings" pitchFamily="2" charset="2"/>
              <a:buChar char="§"/>
            </a:pPr>
            <a:r>
              <a:rPr lang="en-US" sz="1200" dirty="0" smtClean="0"/>
              <a:t>Avg Dist to Ship Island = 35 miles</a:t>
            </a:r>
          </a:p>
          <a:p>
            <a:r>
              <a:rPr lang="en-US" sz="1600" dirty="0" smtClean="0"/>
              <a:t>PBP OCS West 4</a:t>
            </a:r>
          </a:p>
          <a:p>
            <a:pPr lvl="1">
              <a:buFont typeface="Wingdings" pitchFamily="2" charset="2"/>
              <a:buChar char="§"/>
            </a:pPr>
            <a:r>
              <a:rPr lang="en-US" sz="1200" dirty="0" smtClean="0"/>
              <a:t>Available Required &amp; Allowable OD Volumes = 1.8 </a:t>
            </a:r>
            <a:r>
              <a:rPr lang="en-US" sz="1200" dirty="0" err="1" smtClean="0"/>
              <a:t>mcy</a:t>
            </a:r>
            <a:r>
              <a:rPr lang="en-US" sz="1200" dirty="0" smtClean="0"/>
              <a:t>; 0.6 </a:t>
            </a:r>
            <a:r>
              <a:rPr lang="en-US" sz="1200" dirty="0" err="1" smtClean="0"/>
              <a:t>mcy</a:t>
            </a:r>
            <a:endParaRPr lang="en-US" sz="1200" dirty="0" smtClean="0"/>
          </a:p>
          <a:p>
            <a:pPr lvl="1">
              <a:buFont typeface="Wingdings" pitchFamily="2" charset="2"/>
              <a:buChar char="§"/>
            </a:pPr>
            <a:r>
              <a:rPr lang="en-US" sz="1200" dirty="0" smtClean="0"/>
              <a:t>Total In-place Volume = 1.2 </a:t>
            </a:r>
            <a:r>
              <a:rPr lang="en-US" sz="1200" dirty="0" err="1" smtClean="0"/>
              <a:t>mcy</a:t>
            </a:r>
            <a:endParaRPr lang="en-US" sz="1200" dirty="0" smtClean="0"/>
          </a:p>
          <a:p>
            <a:pPr lvl="1">
              <a:buFont typeface="Wingdings" pitchFamily="2" charset="2"/>
              <a:buChar char="§"/>
            </a:pPr>
            <a:r>
              <a:rPr lang="en-US" sz="1200" dirty="0" smtClean="0"/>
              <a:t>Required Dredge Elevations = -49 to -62.5 ft NAVD88</a:t>
            </a:r>
          </a:p>
          <a:p>
            <a:pPr lvl="1">
              <a:buFont typeface="Wingdings" pitchFamily="2" charset="2"/>
              <a:buChar char="§"/>
            </a:pPr>
            <a:endParaRPr lang="en-US" sz="1200" dirty="0" smtClean="0"/>
          </a:p>
          <a:p>
            <a:pPr lvl="1">
              <a:buNone/>
            </a:pPr>
            <a:endParaRPr lang="en-US" sz="1400" dirty="0" smtClean="0"/>
          </a:p>
          <a:p>
            <a:pPr lvl="1">
              <a:buNone/>
            </a:pPr>
            <a:endParaRPr lang="en-US" sz="1400" dirty="0" smtClean="0"/>
          </a:p>
          <a:p>
            <a:pPr lvl="1"/>
            <a:endParaRPr lang="en-US" sz="1400" dirty="0" smtClean="0"/>
          </a:p>
          <a:p>
            <a:pPr lvl="1">
              <a:buFont typeface="Wingdings" pitchFamily="2" charset="2"/>
              <a:buChar char="§"/>
            </a:pPr>
            <a:endParaRPr lang="en-US" sz="1400" dirty="0" smtClean="0"/>
          </a:p>
          <a:p>
            <a:pPr lvl="1"/>
            <a:endParaRPr lang="en-US" sz="2000" dirty="0"/>
          </a:p>
        </p:txBody>
      </p:sp>
      <p:sp>
        <p:nvSpPr>
          <p:cNvPr id="13" name="TextBox 12"/>
          <p:cNvSpPr txBox="1"/>
          <p:nvPr/>
        </p:nvSpPr>
        <p:spPr>
          <a:xfrm>
            <a:off x="5410200" y="2971800"/>
            <a:ext cx="990600" cy="276999"/>
          </a:xfrm>
          <a:prstGeom prst="rect">
            <a:avLst/>
          </a:prstGeom>
          <a:noFill/>
        </p:spPr>
        <p:txBody>
          <a:bodyPr wrap="square" rtlCol="0">
            <a:spAutoFit/>
          </a:bodyPr>
          <a:lstStyle/>
          <a:p>
            <a:r>
              <a:rPr lang="en-US" sz="1200" b="1" dirty="0" smtClean="0"/>
              <a:t>HI Pass</a:t>
            </a:r>
            <a:endParaRPr lang="en-US" sz="1200" b="1" dirty="0"/>
          </a:p>
        </p:txBody>
      </p:sp>
      <p:sp>
        <p:nvSpPr>
          <p:cNvPr id="14" name="TextBox 13"/>
          <p:cNvSpPr txBox="1"/>
          <p:nvPr/>
        </p:nvSpPr>
        <p:spPr>
          <a:xfrm>
            <a:off x="7696200" y="2895600"/>
            <a:ext cx="990600" cy="276999"/>
          </a:xfrm>
          <a:prstGeom prst="rect">
            <a:avLst/>
          </a:prstGeom>
          <a:noFill/>
        </p:spPr>
        <p:txBody>
          <a:bodyPr wrap="square" rtlCol="0">
            <a:spAutoFit/>
          </a:bodyPr>
          <a:lstStyle/>
          <a:p>
            <a:r>
              <a:rPr lang="en-US" sz="1200" b="1" dirty="0" smtClean="0"/>
              <a:t>PB MS</a:t>
            </a:r>
            <a:endParaRPr lang="en-US" sz="1200" b="1" dirty="0"/>
          </a:p>
        </p:txBody>
      </p:sp>
      <p:sp>
        <p:nvSpPr>
          <p:cNvPr id="15" name="TextBox 14"/>
          <p:cNvSpPr txBox="1"/>
          <p:nvPr/>
        </p:nvSpPr>
        <p:spPr>
          <a:xfrm>
            <a:off x="8305800" y="3276600"/>
            <a:ext cx="990600" cy="461665"/>
          </a:xfrm>
          <a:prstGeom prst="rect">
            <a:avLst/>
          </a:prstGeom>
          <a:noFill/>
        </p:spPr>
        <p:txBody>
          <a:bodyPr wrap="square" rtlCol="0">
            <a:spAutoFit/>
          </a:bodyPr>
          <a:lstStyle/>
          <a:p>
            <a:r>
              <a:rPr lang="en-US" sz="1200" b="1" dirty="0" smtClean="0"/>
              <a:t>PB OCS East</a:t>
            </a:r>
            <a:endParaRPr lang="en-US" sz="1200" b="1" dirty="0"/>
          </a:p>
        </p:txBody>
      </p:sp>
      <p:sp>
        <p:nvSpPr>
          <p:cNvPr id="18" name="TextBox 17"/>
          <p:cNvSpPr txBox="1"/>
          <p:nvPr/>
        </p:nvSpPr>
        <p:spPr>
          <a:xfrm>
            <a:off x="7086600" y="3886200"/>
            <a:ext cx="990600" cy="461665"/>
          </a:xfrm>
          <a:prstGeom prst="rect">
            <a:avLst/>
          </a:prstGeom>
          <a:noFill/>
        </p:spPr>
        <p:txBody>
          <a:bodyPr wrap="square" rtlCol="0">
            <a:spAutoFit/>
          </a:bodyPr>
          <a:lstStyle/>
          <a:p>
            <a:r>
              <a:rPr lang="en-US" sz="1200" b="1" dirty="0" smtClean="0"/>
              <a:t>PB OCS West 4</a:t>
            </a:r>
            <a:endParaRPr lang="en-US" sz="1200" b="1" dirty="0"/>
          </a:p>
        </p:txBody>
      </p:sp>
      <p:sp>
        <p:nvSpPr>
          <p:cNvPr id="9" name="TextBox 8"/>
          <p:cNvSpPr txBox="1"/>
          <p:nvPr/>
        </p:nvSpPr>
        <p:spPr>
          <a:xfrm>
            <a:off x="152400" y="5715000"/>
            <a:ext cx="5638800" cy="461665"/>
          </a:xfrm>
          <a:prstGeom prst="rect">
            <a:avLst/>
          </a:prstGeom>
          <a:noFill/>
        </p:spPr>
        <p:txBody>
          <a:bodyPr wrap="square" rtlCol="0">
            <a:spAutoFit/>
          </a:bodyPr>
          <a:lstStyle/>
          <a:p>
            <a:pPr lvl="2">
              <a:buFont typeface="Wingdings" pitchFamily="2" charset="2"/>
              <a:buChar char="§"/>
            </a:pPr>
            <a:r>
              <a:rPr lang="en-US" sz="1200" dirty="0" smtClean="0"/>
              <a:t>    Avg Cut Thickness = 8 ft; Avg D50 = 0.30 mm; Avg fines = 4%</a:t>
            </a:r>
          </a:p>
          <a:p>
            <a:pPr lvl="2">
              <a:buFont typeface="Wingdings" pitchFamily="2" charset="2"/>
              <a:buChar char="§"/>
            </a:pPr>
            <a:r>
              <a:rPr lang="en-US" sz="1200" dirty="0" smtClean="0"/>
              <a:t>    Avg Dist to Ship Island = 31 miles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0"/>
            <a:ext cx="8534400" cy="609600"/>
          </a:xfrm>
        </p:spPr>
        <p:txBody>
          <a:bodyPr/>
          <a:lstStyle/>
          <a:p>
            <a:pPr algn="ctr"/>
            <a:r>
              <a:rPr lang="en-US" sz="2400" b="1" u="sng" dirty="0" smtClean="0">
                <a:solidFill>
                  <a:schemeClr val="tx1"/>
                </a:solidFill>
              </a:rPr>
              <a:t>Horn Island (HI) Pass Borrow Area</a:t>
            </a:r>
            <a:endParaRPr lang="en-US" sz="2400" b="1" u="sng" dirty="0">
              <a:solidFill>
                <a:schemeClr val="tx1"/>
              </a:solidFill>
            </a:endParaRPr>
          </a:p>
        </p:txBody>
      </p:sp>
      <p:pic>
        <p:nvPicPr>
          <p:cNvPr id="4" name="Picture 3" descr="HI Pass.jpg"/>
          <p:cNvPicPr>
            <a:picLocks noChangeAspect="1"/>
          </p:cNvPicPr>
          <p:nvPr/>
        </p:nvPicPr>
        <p:blipFill>
          <a:blip r:embed="rId2" cstate="print"/>
          <a:stretch>
            <a:fillRect/>
          </a:stretch>
        </p:blipFill>
        <p:spPr>
          <a:xfrm>
            <a:off x="609600" y="533400"/>
            <a:ext cx="7924800" cy="51053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0"/>
            <a:ext cx="8534400" cy="609600"/>
          </a:xfrm>
        </p:spPr>
        <p:txBody>
          <a:bodyPr/>
          <a:lstStyle/>
          <a:p>
            <a:pPr algn="ctr"/>
            <a:r>
              <a:rPr lang="en-US" sz="2400" b="1" u="sng" dirty="0" smtClean="0">
                <a:solidFill>
                  <a:schemeClr val="tx1"/>
                </a:solidFill>
              </a:rPr>
              <a:t>Petit Bois Pass (PBP) MS Borrow Area</a:t>
            </a:r>
            <a:endParaRPr lang="en-US" sz="2400" b="1" u="sng" dirty="0">
              <a:solidFill>
                <a:schemeClr val="tx1"/>
              </a:solidFill>
            </a:endParaRPr>
          </a:p>
        </p:txBody>
      </p:sp>
      <p:pic>
        <p:nvPicPr>
          <p:cNvPr id="4" name="Picture 3" descr="PB MS and AL.jpg"/>
          <p:cNvPicPr>
            <a:picLocks noChangeAspect="1"/>
          </p:cNvPicPr>
          <p:nvPr/>
        </p:nvPicPr>
        <p:blipFill>
          <a:blip r:embed="rId2" cstate="print"/>
          <a:stretch>
            <a:fillRect/>
          </a:stretch>
        </p:blipFill>
        <p:spPr>
          <a:xfrm>
            <a:off x="533400" y="533400"/>
            <a:ext cx="7924800" cy="51206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0"/>
            <a:ext cx="8534400" cy="609600"/>
          </a:xfrm>
        </p:spPr>
        <p:txBody>
          <a:bodyPr/>
          <a:lstStyle/>
          <a:p>
            <a:pPr algn="ctr"/>
            <a:r>
              <a:rPr lang="en-US" sz="2400" b="1" u="sng" dirty="0" smtClean="0">
                <a:solidFill>
                  <a:schemeClr val="tx1"/>
                </a:solidFill>
              </a:rPr>
              <a:t>Petit Bois Pass (PBP) OCS East Borrow Area</a:t>
            </a:r>
            <a:endParaRPr lang="en-US" sz="2400" b="1" u="sng" dirty="0">
              <a:solidFill>
                <a:schemeClr val="tx1"/>
              </a:solidFill>
            </a:endParaRPr>
          </a:p>
        </p:txBody>
      </p:sp>
      <p:pic>
        <p:nvPicPr>
          <p:cNvPr id="6" name="Content Placeholder 5" descr="PB OCS East.jpg"/>
          <p:cNvPicPr>
            <a:picLocks noGrp="1" noChangeAspect="1"/>
          </p:cNvPicPr>
          <p:nvPr>
            <p:ph idx="1"/>
          </p:nvPr>
        </p:nvPicPr>
        <p:blipFill>
          <a:blip r:embed="rId2" cstate="print"/>
          <a:stretch>
            <a:fillRect/>
          </a:stretch>
        </p:blipFill>
        <p:spPr>
          <a:xfrm>
            <a:off x="533400" y="533400"/>
            <a:ext cx="8001000" cy="5120640"/>
          </a:xfr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0"/>
            <a:ext cx="8534400" cy="609600"/>
          </a:xfrm>
        </p:spPr>
        <p:txBody>
          <a:bodyPr/>
          <a:lstStyle/>
          <a:p>
            <a:pPr algn="ctr"/>
            <a:r>
              <a:rPr lang="en-US" sz="2400" b="1" u="sng" dirty="0" smtClean="0">
                <a:solidFill>
                  <a:schemeClr val="tx1"/>
                </a:solidFill>
              </a:rPr>
              <a:t>Petit Bois Pass (PBP) OCS West 4 Borrow Area</a:t>
            </a:r>
            <a:endParaRPr lang="en-US" sz="2400" b="1" u="sng" dirty="0">
              <a:solidFill>
                <a:schemeClr val="tx1"/>
              </a:solidFill>
            </a:endParaRPr>
          </a:p>
        </p:txBody>
      </p:sp>
      <p:pic>
        <p:nvPicPr>
          <p:cNvPr id="7" name="Content Placeholder 6" descr="PB OCS West.jpg"/>
          <p:cNvPicPr>
            <a:picLocks noGrp="1" noChangeAspect="1"/>
          </p:cNvPicPr>
          <p:nvPr>
            <p:ph idx="1"/>
          </p:nvPr>
        </p:nvPicPr>
        <p:blipFill>
          <a:blip r:embed="rId2" cstate="print"/>
          <a:stretch>
            <a:fillRect/>
          </a:stretch>
        </p:blipFill>
        <p:spPr>
          <a:xfrm>
            <a:off x="609600" y="533400"/>
            <a:ext cx="7924800" cy="5120640"/>
          </a:xfrm>
        </p:spPr>
      </p:pic>
      <p:sp>
        <p:nvSpPr>
          <p:cNvPr id="8" name="Oval 7"/>
          <p:cNvSpPr/>
          <p:nvPr/>
        </p:nvSpPr>
        <p:spPr>
          <a:xfrm rot="1065682">
            <a:off x="5663837" y="3039906"/>
            <a:ext cx="2241109"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257800" y="4343400"/>
            <a:ext cx="2667000" cy="523220"/>
          </a:xfrm>
          <a:prstGeom prst="rect">
            <a:avLst/>
          </a:prstGeom>
          <a:solidFill>
            <a:schemeClr val="accent1"/>
          </a:solidFill>
        </p:spPr>
        <p:txBody>
          <a:bodyPr wrap="square" rtlCol="0">
            <a:spAutoFit/>
          </a:bodyPr>
          <a:lstStyle/>
          <a:p>
            <a:r>
              <a:rPr lang="en-US" sz="1400" dirty="0" smtClean="0"/>
              <a:t>Only PBP OCS West 4 will be used in  Phase 1</a:t>
            </a:r>
            <a:endParaRPr lang="en-US" sz="1400" dirty="0"/>
          </a:p>
        </p:txBody>
      </p:sp>
      <p:cxnSp>
        <p:nvCxnSpPr>
          <p:cNvPr id="11" name="Straight Arrow Connector 10"/>
          <p:cNvCxnSpPr/>
          <p:nvPr/>
        </p:nvCxnSpPr>
        <p:spPr>
          <a:xfrm flipV="1">
            <a:off x="6324600" y="3581400"/>
            <a:ext cx="381000" cy="72657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0"/>
            <a:ext cx="8534400" cy="609600"/>
          </a:xfrm>
        </p:spPr>
        <p:txBody>
          <a:bodyPr/>
          <a:lstStyle/>
          <a:p>
            <a:pPr algn="ctr"/>
            <a:r>
              <a:rPr lang="en-US" sz="2400" b="1" u="sng" dirty="0" smtClean="0">
                <a:solidFill>
                  <a:schemeClr val="tx1"/>
                </a:solidFill>
              </a:rPr>
              <a:t>Construction Access for Phase 1 </a:t>
            </a:r>
            <a:endParaRPr lang="en-US" sz="2400" b="1" u="sng" dirty="0">
              <a:solidFill>
                <a:schemeClr val="tx1"/>
              </a:solidFill>
            </a:endParaRP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7699" y="685800"/>
            <a:ext cx="7848601" cy="4946073"/>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0"/>
            <a:ext cx="8382000" cy="838200"/>
          </a:xfrm>
        </p:spPr>
        <p:txBody>
          <a:bodyPr/>
          <a:lstStyle/>
          <a:p>
            <a:pPr algn="ctr"/>
            <a:r>
              <a:rPr lang="en-US" sz="2600" b="1" u="sng" dirty="0" smtClean="0">
                <a:solidFill>
                  <a:schemeClr val="tx1"/>
                </a:solidFill>
              </a:rPr>
              <a:t>Environmental &amp; Cultural Resource Considerations</a:t>
            </a:r>
            <a:endParaRPr lang="en-US" sz="2600" b="1" u="sng" dirty="0">
              <a:solidFill>
                <a:schemeClr val="tx1"/>
              </a:solidFill>
            </a:endParaRPr>
          </a:p>
        </p:txBody>
      </p:sp>
      <p:sp>
        <p:nvSpPr>
          <p:cNvPr id="7" name="Text Placeholder 6"/>
          <p:cNvSpPr>
            <a:spLocks noGrp="1"/>
          </p:cNvSpPr>
          <p:nvPr>
            <p:ph type="body" sz="half" idx="1"/>
          </p:nvPr>
        </p:nvSpPr>
        <p:spPr>
          <a:xfrm>
            <a:off x="381000" y="609600"/>
            <a:ext cx="8763000" cy="5410200"/>
          </a:xfrm>
        </p:spPr>
        <p:txBody>
          <a:bodyPr/>
          <a:lstStyle/>
          <a:p>
            <a:r>
              <a:rPr lang="en-US" sz="1800" dirty="0" smtClean="0"/>
              <a:t>Sea Turtle &amp; Gulf Sturgeon Observer/Trawler Requirements During Dredging</a:t>
            </a:r>
          </a:p>
          <a:p>
            <a:pPr lvl="1"/>
            <a:r>
              <a:rPr lang="en-US" sz="1400" dirty="0" smtClean="0"/>
              <a:t>24 hr coverage by observers on hopper dredges.</a:t>
            </a:r>
          </a:p>
          <a:p>
            <a:pPr lvl="1"/>
            <a:r>
              <a:rPr lang="en-US" sz="1400" dirty="0" smtClean="0"/>
              <a:t>When and where to trawl will be decided by the Mobile District. Deflectors will be required on hopper dredge drag-arms.</a:t>
            </a:r>
          </a:p>
          <a:p>
            <a:pPr lvl="1"/>
            <a:r>
              <a:rPr lang="en-US" sz="1400" dirty="0" smtClean="0"/>
              <a:t>Dredging suspends immediately if (a) two or more turtles are taken within 24 hour period, (b) four turtles are taken during dredging, or (c) one Gulf sturgeon is taken during dredging.</a:t>
            </a:r>
          </a:p>
          <a:p>
            <a:r>
              <a:rPr lang="en-US" sz="1800" dirty="0" smtClean="0"/>
              <a:t>Monitoring of Sea Turtles Nests at the Placement Site </a:t>
            </a:r>
          </a:p>
          <a:p>
            <a:pPr lvl="1"/>
            <a:r>
              <a:rPr lang="en-US" sz="1400" dirty="0" smtClean="0"/>
              <a:t>Daily monitoring will be required from April 15 – November 30 by qualified personnel. Monitoring can be performed using ATVs or UTVs and will be required within 100 days of where work will occur. </a:t>
            </a:r>
          </a:p>
          <a:p>
            <a:pPr lvl="1"/>
            <a:r>
              <a:rPr lang="en-US" sz="1400" dirty="0" smtClean="0"/>
              <a:t>If a nest is found, it must be relocated by 9:30 a.m. the same day to an area that will be identified on either East or West Ship Island.</a:t>
            </a:r>
          </a:p>
          <a:p>
            <a:pPr lvl="1"/>
            <a:r>
              <a:rPr lang="en-US" sz="1400" dirty="0" smtClean="0"/>
              <a:t>Only State of Mississippi permitted personnel are eligible to relocate sea turtle nests. A permit must be obtained from the Mississippi Museum of Natural Sciences in coordination with U.S. Fish and Wildlife Service.</a:t>
            </a:r>
          </a:p>
          <a:p>
            <a:r>
              <a:rPr lang="en-US" sz="1800" dirty="0" smtClean="0"/>
              <a:t>Protection of Nesting Shorebirds </a:t>
            </a:r>
          </a:p>
          <a:p>
            <a:pPr lvl="1"/>
            <a:r>
              <a:rPr lang="en-US" sz="1400" dirty="0" smtClean="0"/>
              <a:t>Daily monitoring/surveys of nests will be required from March 1 – September 30. </a:t>
            </a:r>
          </a:p>
          <a:p>
            <a:pPr lvl="1"/>
            <a:r>
              <a:rPr lang="en-US" sz="1400" dirty="0" smtClean="0"/>
              <a:t>Monitoring will be performed during afternoons. Temporary 300-foot buffer zones will be created around any nesting birds. The use of ATV or UTVs is permitted outside of the buffer areas. All nests located near construction areas shall be noted and signage placed.</a:t>
            </a:r>
          </a:p>
          <a:p>
            <a:pPr lvl="1"/>
            <a:r>
              <a:rPr lang="en-US" sz="1400" dirty="0" smtClean="0"/>
              <a:t>Monitoring surveys shall note the presence of wintering migrants, specifically piping plover, red knots, colonial, and solitary nesting birds.</a:t>
            </a:r>
          </a:p>
          <a:p>
            <a:pPr lvl="1"/>
            <a:endParaRPr lang="en-US" sz="1400" dirty="0" smtClean="0"/>
          </a:p>
          <a:p>
            <a:pPr lvl="1"/>
            <a:endParaRPr lang="en-US" sz="1400" dirty="0" smtClean="0"/>
          </a:p>
          <a:p>
            <a:endParaRPr lang="en-US" sz="1400" dirty="0" smtClean="0"/>
          </a:p>
          <a:p>
            <a:pPr lvl="1"/>
            <a:endParaRPr lang="en-US" sz="1400" dirty="0" smtClean="0"/>
          </a:p>
          <a:p>
            <a:endParaRPr lang="en-US" sz="2000" dirty="0" smtClean="0"/>
          </a:p>
          <a:p>
            <a:pPr lvl="1">
              <a:buNone/>
            </a:pPr>
            <a:endParaRPr lang="en-US" sz="2000" dirty="0" smtClean="0"/>
          </a:p>
          <a:p>
            <a:pPr lvl="2"/>
            <a:endParaRPr lang="en-US" sz="1600" dirty="0" smtClean="0"/>
          </a:p>
          <a:p>
            <a:endParaRPr lang="en-US" sz="2000" dirty="0" smtClean="0"/>
          </a:p>
          <a:p>
            <a:pPr lvl="2">
              <a:buNone/>
            </a:pPr>
            <a:endParaRPr lang="en-US" sz="1600" dirty="0" smtClean="0"/>
          </a:p>
          <a:p>
            <a:pPr lvl="2"/>
            <a:endParaRPr lang="en-US" sz="1600" dirty="0" smtClean="0"/>
          </a:p>
          <a:p>
            <a:pPr>
              <a:buNone/>
            </a:pPr>
            <a:endParaRPr lang="en-US" sz="2400" dirty="0"/>
          </a:p>
        </p:txBody>
      </p:sp>
    </p:spTree>
    <p:extLst>
      <p:ext uri="{BB962C8B-B14F-4D97-AF65-F5344CB8AC3E}">
        <p14:creationId xmlns:p14="http://schemas.microsoft.com/office/powerpoint/2010/main" val="1554001871"/>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0"/>
            <a:ext cx="8382000" cy="838200"/>
          </a:xfrm>
        </p:spPr>
        <p:txBody>
          <a:bodyPr/>
          <a:lstStyle/>
          <a:p>
            <a:pPr algn="ctr"/>
            <a:r>
              <a:rPr lang="en-US" sz="2600" b="1" u="sng" dirty="0" smtClean="0">
                <a:solidFill>
                  <a:schemeClr val="tx1"/>
                </a:solidFill>
              </a:rPr>
              <a:t>Environmental &amp; Cultural Resource Considerations</a:t>
            </a:r>
            <a:endParaRPr lang="en-US" sz="2600" b="1" u="sng" dirty="0">
              <a:solidFill>
                <a:schemeClr val="tx1"/>
              </a:solidFill>
            </a:endParaRPr>
          </a:p>
        </p:txBody>
      </p:sp>
      <p:sp>
        <p:nvSpPr>
          <p:cNvPr id="7" name="Text Placeholder 6"/>
          <p:cNvSpPr>
            <a:spLocks noGrp="1"/>
          </p:cNvSpPr>
          <p:nvPr>
            <p:ph type="body" sz="half" idx="1"/>
          </p:nvPr>
        </p:nvSpPr>
        <p:spPr>
          <a:xfrm>
            <a:off x="381000" y="685800"/>
            <a:ext cx="8763000" cy="5257800"/>
          </a:xfrm>
        </p:spPr>
        <p:txBody>
          <a:bodyPr/>
          <a:lstStyle/>
          <a:p>
            <a:r>
              <a:rPr lang="en-US" sz="1800" dirty="0" smtClean="0"/>
              <a:t>Protection of Wintering &amp; Migratory Shorebirds</a:t>
            </a:r>
          </a:p>
          <a:p>
            <a:pPr lvl="1"/>
            <a:r>
              <a:rPr lang="en-US" sz="1400" dirty="0" smtClean="0"/>
              <a:t>Weekly surveys will be required from July 15 – May 30 noting the presence and behavior of Piping plover, Red Knot, and other wintering or migratory shorebirds.</a:t>
            </a:r>
          </a:p>
          <a:p>
            <a:pPr lvl="1"/>
            <a:endParaRPr lang="en-US" sz="800" dirty="0" smtClean="0"/>
          </a:p>
          <a:p>
            <a:r>
              <a:rPr lang="en-US" sz="1800" dirty="0" smtClean="0"/>
              <a:t>Access corridors and staging areas </a:t>
            </a:r>
          </a:p>
          <a:p>
            <a:pPr lvl="1"/>
            <a:r>
              <a:rPr lang="en-US" sz="1400" dirty="0" smtClean="0"/>
              <a:t>Access corridors are provided on the contract drawings and staging areas shall be contained within the beach template.</a:t>
            </a:r>
          </a:p>
          <a:p>
            <a:pPr lvl="1"/>
            <a:r>
              <a:rPr lang="en-US" sz="1400" dirty="0" smtClean="0"/>
              <a:t>Nesting closure areas will be posted by the National Park Service (NPS) and must be adhered to.</a:t>
            </a:r>
          </a:p>
          <a:p>
            <a:pPr lvl="1"/>
            <a:endParaRPr lang="en-US" sz="800" dirty="0" smtClean="0"/>
          </a:p>
          <a:p>
            <a:r>
              <a:rPr lang="en-US" sz="1800" dirty="0" smtClean="0"/>
              <a:t>Protection of Manatees</a:t>
            </a:r>
          </a:p>
          <a:p>
            <a:pPr lvl="1"/>
            <a:r>
              <a:rPr lang="en-US" sz="1400" dirty="0" smtClean="0"/>
              <a:t>Standard manatee construction conservation measures will be required.</a:t>
            </a:r>
          </a:p>
          <a:p>
            <a:pPr lvl="1">
              <a:buNone/>
            </a:pPr>
            <a:endParaRPr lang="en-US" sz="800" dirty="0" smtClean="0"/>
          </a:p>
          <a:p>
            <a:r>
              <a:rPr lang="en-US" sz="1800" dirty="0" smtClean="0"/>
              <a:t>Reporting Requirements to USACE Planning Division – Coastal Environments Section</a:t>
            </a:r>
          </a:p>
          <a:p>
            <a:pPr lvl="1"/>
            <a:r>
              <a:rPr lang="en-US" sz="1400" dirty="0" smtClean="0"/>
              <a:t>Weekly reporting of sea turtle nesting surveys will be required (email is acceptable).</a:t>
            </a:r>
          </a:p>
          <a:p>
            <a:pPr lvl="1"/>
            <a:r>
              <a:rPr lang="en-US" sz="1400" dirty="0" smtClean="0"/>
              <a:t>Results of daily shorebird monitoring and nesting activities shall be forwarded weekly.</a:t>
            </a:r>
          </a:p>
          <a:p>
            <a:pPr lvl="1"/>
            <a:r>
              <a:rPr lang="en-US" sz="1400" dirty="0" smtClean="0"/>
              <a:t>Summary of shorebird and sea turtle nesting will be required within 30 days of project completion.</a:t>
            </a:r>
          </a:p>
          <a:p>
            <a:r>
              <a:rPr lang="en-US" sz="1500" dirty="0" smtClean="0"/>
              <a:t>The use of ODESS (Operations and Dredging Endangered Species System) is required when completing dredge load data reports, marine mammal observations, and sea turtle/gulf sturgeon incident forms. </a:t>
            </a:r>
          </a:p>
          <a:p>
            <a:endParaRPr lang="en-US" sz="1500" dirty="0" smtClean="0"/>
          </a:p>
          <a:p>
            <a:pPr lvl="2"/>
            <a:endParaRPr lang="en-US" sz="1600" dirty="0" smtClean="0"/>
          </a:p>
          <a:p>
            <a:endParaRPr lang="en-US" sz="2000" dirty="0" smtClean="0"/>
          </a:p>
          <a:p>
            <a:pPr lvl="2">
              <a:buNone/>
            </a:pPr>
            <a:endParaRPr lang="en-US" sz="1600" dirty="0" smtClean="0"/>
          </a:p>
          <a:p>
            <a:pPr lvl="2"/>
            <a:endParaRPr lang="en-US" sz="1600" dirty="0" smtClean="0"/>
          </a:p>
          <a:p>
            <a:pPr>
              <a:buNone/>
            </a:pPr>
            <a:endParaRPr lang="en-US" sz="2400" dirty="0"/>
          </a:p>
        </p:txBody>
      </p:sp>
    </p:spTree>
    <p:extLst>
      <p:ext uri="{BB962C8B-B14F-4D97-AF65-F5344CB8AC3E}">
        <p14:creationId xmlns:p14="http://schemas.microsoft.com/office/powerpoint/2010/main" val="386860348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6675" y="1143000"/>
            <a:ext cx="8991600" cy="4476750"/>
            <a:chOff x="192" y="1680"/>
            <a:chExt cx="5376" cy="2448"/>
          </a:xfrm>
        </p:grpSpPr>
        <p:grpSp>
          <p:nvGrpSpPr>
            <p:cNvPr id="3" name="Group 3"/>
            <p:cNvGrpSpPr>
              <a:grpSpLocks/>
            </p:cNvGrpSpPr>
            <p:nvPr/>
          </p:nvGrpSpPr>
          <p:grpSpPr bwMode="auto">
            <a:xfrm>
              <a:off x="192" y="1680"/>
              <a:ext cx="5376" cy="2448"/>
              <a:chOff x="0" y="1680"/>
              <a:chExt cx="5760" cy="2448"/>
            </a:xfrm>
          </p:grpSpPr>
          <p:pic>
            <p:nvPicPr>
              <p:cNvPr id="25810" name="Picture 4" descr="MsCIP overview map"/>
              <p:cNvPicPr>
                <a:picLocks noChangeAspect="1" noChangeArrowheads="1"/>
              </p:cNvPicPr>
              <p:nvPr/>
            </p:nvPicPr>
            <p:blipFill>
              <a:blip r:embed="rId2" cstate="print"/>
              <a:srcRect/>
              <a:stretch>
                <a:fillRect/>
              </a:stretch>
            </p:blipFill>
            <p:spPr bwMode="auto">
              <a:xfrm>
                <a:off x="0" y="1681"/>
                <a:ext cx="5760" cy="2446"/>
              </a:xfrm>
              <a:prstGeom prst="rect">
                <a:avLst/>
              </a:prstGeom>
              <a:noFill/>
              <a:ln w="9525">
                <a:solidFill>
                  <a:schemeClr val="tx1"/>
                </a:solidFill>
                <a:miter lim="800000"/>
                <a:headEnd/>
                <a:tailEnd/>
              </a:ln>
            </p:spPr>
          </p:pic>
          <p:sp>
            <p:nvSpPr>
              <p:cNvPr id="25811" name="Rectangle 5"/>
              <p:cNvSpPr>
                <a:spLocks noChangeArrowheads="1"/>
              </p:cNvSpPr>
              <p:nvPr/>
            </p:nvSpPr>
            <p:spPr bwMode="auto">
              <a:xfrm>
                <a:off x="0" y="1680"/>
                <a:ext cx="5760" cy="2448"/>
              </a:xfrm>
              <a:prstGeom prst="rect">
                <a:avLst/>
              </a:prstGeom>
              <a:noFill/>
              <a:ln w="25400" algn="ctr">
                <a:solidFill>
                  <a:schemeClr val="tx1"/>
                </a:solidFill>
                <a:miter lim="800000"/>
                <a:headEnd/>
                <a:tailEnd/>
              </a:ln>
            </p:spPr>
            <p:txBody>
              <a:bodyPr wrap="none" anchor="ctr"/>
              <a:lstStyle/>
              <a:p>
                <a:endParaRPr lang="en-US"/>
              </a:p>
            </p:txBody>
          </p:sp>
        </p:grpSp>
        <p:sp>
          <p:nvSpPr>
            <p:cNvPr id="25797" name="Line 6"/>
            <p:cNvSpPr>
              <a:spLocks noChangeShapeType="1"/>
            </p:cNvSpPr>
            <p:nvPr/>
          </p:nvSpPr>
          <p:spPr bwMode="auto">
            <a:xfrm>
              <a:off x="1646" y="1680"/>
              <a:ext cx="0" cy="869"/>
            </a:xfrm>
            <a:prstGeom prst="line">
              <a:avLst/>
            </a:prstGeom>
            <a:noFill/>
            <a:ln w="28575">
              <a:solidFill>
                <a:schemeClr val="tx1"/>
              </a:solidFill>
              <a:round/>
              <a:headEnd/>
              <a:tailEnd/>
            </a:ln>
          </p:spPr>
          <p:txBody>
            <a:bodyPr/>
            <a:lstStyle/>
            <a:p>
              <a:endParaRPr lang="en-US"/>
            </a:p>
          </p:txBody>
        </p:sp>
        <p:sp>
          <p:nvSpPr>
            <p:cNvPr id="25798" name="Line 7"/>
            <p:cNvSpPr>
              <a:spLocks noChangeShapeType="1"/>
            </p:cNvSpPr>
            <p:nvPr/>
          </p:nvSpPr>
          <p:spPr bwMode="auto">
            <a:xfrm>
              <a:off x="3504" y="1680"/>
              <a:ext cx="0" cy="547"/>
            </a:xfrm>
            <a:prstGeom prst="line">
              <a:avLst/>
            </a:prstGeom>
            <a:noFill/>
            <a:ln w="28575">
              <a:solidFill>
                <a:schemeClr val="tx1"/>
              </a:solidFill>
              <a:round/>
              <a:headEnd/>
              <a:tailEnd/>
            </a:ln>
          </p:spPr>
          <p:txBody>
            <a:bodyPr/>
            <a:lstStyle/>
            <a:p>
              <a:endParaRPr lang="en-US"/>
            </a:p>
          </p:txBody>
        </p:sp>
        <p:sp>
          <p:nvSpPr>
            <p:cNvPr id="25799" name="Line 8"/>
            <p:cNvSpPr>
              <a:spLocks noChangeShapeType="1"/>
            </p:cNvSpPr>
            <p:nvPr/>
          </p:nvSpPr>
          <p:spPr bwMode="auto">
            <a:xfrm flipV="1">
              <a:off x="3498" y="2226"/>
              <a:ext cx="48" cy="0"/>
            </a:xfrm>
            <a:prstGeom prst="line">
              <a:avLst/>
            </a:prstGeom>
            <a:noFill/>
            <a:ln w="28575">
              <a:solidFill>
                <a:schemeClr val="tx1"/>
              </a:solidFill>
              <a:round/>
              <a:headEnd/>
              <a:tailEnd/>
            </a:ln>
          </p:spPr>
          <p:txBody>
            <a:bodyPr/>
            <a:lstStyle/>
            <a:p>
              <a:endParaRPr lang="en-US"/>
            </a:p>
          </p:txBody>
        </p:sp>
        <p:sp>
          <p:nvSpPr>
            <p:cNvPr id="25800" name="Line 9"/>
            <p:cNvSpPr>
              <a:spLocks noChangeShapeType="1"/>
            </p:cNvSpPr>
            <p:nvPr/>
          </p:nvSpPr>
          <p:spPr bwMode="auto">
            <a:xfrm rot="-60000">
              <a:off x="5464" y="1680"/>
              <a:ext cx="8" cy="720"/>
            </a:xfrm>
            <a:prstGeom prst="line">
              <a:avLst/>
            </a:prstGeom>
            <a:noFill/>
            <a:ln w="28575">
              <a:solidFill>
                <a:schemeClr val="tx1"/>
              </a:solidFill>
              <a:round/>
              <a:headEnd/>
              <a:tailEnd/>
            </a:ln>
          </p:spPr>
          <p:txBody>
            <a:bodyPr/>
            <a:lstStyle/>
            <a:p>
              <a:endParaRPr lang="en-US"/>
            </a:p>
          </p:txBody>
        </p:sp>
        <p:sp>
          <p:nvSpPr>
            <p:cNvPr id="25801" name="Line 10"/>
            <p:cNvSpPr>
              <a:spLocks noChangeShapeType="1"/>
            </p:cNvSpPr>
            <p:nvPr/>
          </p:nvSpPr>
          <p:spPr bwMode="auto">
            <a:xfrm>
              <a:off x="410" y="1680"/>
              <a:ext cx="0" cy="288"/>
            </a:xfrm>
            <a:prstGeom prst="line">
              <a:avLst/>
            </a:prstGeom>
            <a:noFill/>
            <a:ln w="28575">
              <a:solidFill>
                <a:schemeClr val="tx1"/>
              </a:solidFill>
              <a:round/>
              <a:headEnd/>
              <a:tailEnd/>
            </a:ln>
          </p:spPr>
          <p:txBody>
            <a:bodyPr/>
            <a:lstStyle/>
            <a:p>
              <a:endParaRPr lang="en-US"/>
            </a:p>
          </p:txBody>
        </p:sp>
        <p:sp>
          <p:nvSpPr>
            <p:cNvPr id="25802" name="Line 11"/>
            <p:cNvSpPr>
              <a:spLocks noChangeShapeType="1"/>
            </p:cNvSpPr>
            <p:nvPr/>
          </p:nvSpPr>
          <p:spPr bwMode="auto">
            <a:xfrm>
              <a:off x="238" y="1958"/>
              <a:ext cx="173" cy="0"/>
            </a:xfrm>
            <a:prstGeom prst="line">
              <a:avLst/>
            </a:prstGeom>
            <a:noFill/>
            <a:ln w="28575">
              <a:solidFill>
                <a:schemeClr val="tx1"/>
              </a:solidFill>
              <a:round/>
              <a:headEnd/>
              <a:tailEnd/>
            </a:ln>
          </p:spPr>
          <p:txBody>
            <a:bodyPr/>
            <a:lstStyle/>
            <a:p>
              <a:endParaRPr lang="en-US"/>
            </a:p>
          </p:txBody>
        </p:sp>
        <p:grpSp>
          <p:nvGrpSpPr>
            <p:cNvPr id="4" name="Group 12"/>
            <p:cNvGrpSpPr>
              <a:grpSpLocks/>
            </p:cNvGrpSpPr>
            <p:nvPr/>
          </p:nvGrpSpPr>
          <p:grpSpPr bwMode="auto">
            <a:xfrm>
              <a:off x="226" y="1957"/>
              <a:ext cx="438" cy="1883"/>
              <a:chOff x="226" y="1957"/>
              <a:chExt cx="438" cy="1883"/>
            </a:xfrm>
          </p:grpSpPr>
          <p:grpSp>
            <p:nvGrpSpPr>
              <p:cNvPr id="5" name="Group 13"/>
              <p:cNvGrpSpPr>
                <a:grpSpLocks/>
              </p:cNvGrpSpPr>
              <p:nvPr/>
            </p:nvGrpSpPr>
            <p:grpSpPr bwMode="auto">
              <a:xfrm>
                <a:off x="226" y="1957"/>
                <a:ext cx="226" cy="794"/>
                <a:chOff x="226" y="1957"/>
                <a:chExt cx="226" cy="794"/>
              </a:xfrm>
            </p:grpSpPr>
            <p:sp>
              <p:nvSpPr>
                <p:cNvPr id="25808" name="Freeform 14"/>
                <p:cNvSpPr>
                  <a:spLocks/>
                </p:cNvSpPr>
                <p:nvPr/>
              </p:nvSpPr>
              <p:spPr bwMode="auto">
                <a:xfrm>
                  <a:off x="226" y="1957"/>
                  <a:ext cx="75" cy="467"/>
                </a:xfrm>
                <a:custGeom>
                  <a:avLst/>
                  <a:gdLst>
                    <a:gd name="T0" fmla="*/ 7 w 75"/>
                    <a:gd name="T1" fmla="*/ 0 h 467"/>
                    <a:gd name="T2" fmla="*/ 23 w 75"/>
                    <a:gd name="T3" fmla="*/ 33 h 467"/>
                    <a:gd name="T4" fmla="*/ 27 w 75"/>
                    <a:gd name="T5" fmla="*/ 57 h 467"/>
                    <a:gd name="T6" fmla="*/ 25 w 75"/>
                    <a:gd name="T7" fmla="*/ 79 h 467"/>
                    <a:gd name="T8" fmla="*/ 27 w 75"/>
                    <a:gd name="T9" fmla="*/ 129 h 467"/>
                    <a:gd name="T10" fmla="*/ 29 w 75"/>
                    <a:gd name="T11" fmla="*/ 164 h 467"/>
                    <a:gd name="T12" fmla="*/ 38 w 75"/>
                    <a:gd name="T13" fmla="*/ 166 h 467"/>
                    <a:gd name="T14" fmla="*/ 40 w 75"/>
                    <a:gd name="T15" fmla="*/ 172 h 467"/>
                    <a:gd name="T16" fmla="*/ 42 w 75"/>
                    <a:gd name="T17" fmla="*/ 240 h 467"/>
                    <a:gd name="T18" fmla="*/ 60 w 75"/>
                    <a:gd name="T19" fmla="*/ 282 h 467"/>
                    <a:gd name="T20" fmla="*/ 53 w 75"/>
                    <a:gd name="T21" fmla="*/ 297 h 467"/>
                    <a:gd name="T22" fmla="*/ 42 w 75"/>
                    <a:gd name="T23" fmla="*/ 332 h 467"/>
                    <a:gd name="T24" fmla="*/ 31 w 75"/>
                    <a:gd name="T25" fmla="*/ 319 h 467"/>
                    <a:gd name="T26" fmla="*/ 31 w 75"/>
                    <a:gd name="T27" fmla="*/ 338 h 467"/>
                    <a:gd name="T28" fmla="*/ 31 w 75"/>
                    <a:gd name="T29" fmla="*/ 364 h 467"/>
                    <a:gd name="T30" fmla="*/ 34 w 75"/>
                    <a:gd name="T31" fmla="*/ 386 h 467"/>
                    <a:gd name="T32" fmla="*/ 47 w 75"/>
                    <a:gd name="T33" fmla="*/ 384 h 467"/>
                    <a:gd name="T34" fmla="*/ 49 w 75"/>
                    <a:gd name="T35" fmla="*/ 391 h 467"/>
                    <a:gd name="T36" fmla="*/ 58 w 75"/>
                    <a:gd name="T37" fmla="*/ 434 h 467"/>
                    <a:gd name="T38" fmla="*/ 64 w 75"/>
                    <a:gd name="T39" fmla="*/ 467 h 467"/>
                    <a:gd name="T40" fmla="*/ 71 w 75"/>
                    <a:gd name="T41" fmla="*/ 454 h 4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5"/>
                    <a:gd name="T64" fmla="*/ 0 h 467"/>
                    <a:gd name="T65" fmla="*/ 75 w 75"/>
                    <a:gd name="T66" fmla="*/ 467 h 4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5" h="467">
                      <a:moveTo>
                        <a:pt x="7" y="0"/>
                      </a:moveTo>
                      <a:cubicBezTo>
                        <a:pt x="10" y="43"/>
                        <a:pt x="0" y="40"/>
                        <a:pt x="23" y="33"/>
                      </a:cubicBezTo>
                      <a:cubicBezTo>
                        <a:pt x="27" y="56"/>
                        <a:pt x="43" y="37"/>
                        <a:pt x="27" y="57"/>
                      </a:cubicBezTo>
                      <a:cubicBezTo>
                        <a:pt x="24" y="65"/>
                        <a:pt x="27" y="70"/>
                        <a:pt x="25" y="79"/>
                      </a:cubicBezTo>
                      <a:cubicBezTo>
                        <a:pt x="35" y="95"/>
                        <a:pt x="42" y="111"/>
                        <a:pt x="27" y="129"/>
                      </a:cubicBezTo>
                      <a:cubicBezTo>
                        <a:pt x="28" y="141"/>
                        <a:pt x="26" y="153"/>
                        <a:pt x="29" y="164"/>
                      </a:cubicBezTo>
                      <a:cubicBezTo>
                        <a:pt x="30" y="167"/>
                        <a:pt x="36" y="164"/>
                        <a:pt x="38" y="166"/>
                      </a:cubicBezTo>
                      <a:cubicBezTo>
                        <a:pt x="40" y="167"/>
                        <a:pt x="39" y="170"/>
                        <a:pt x="40" y="172"/>
                      </a:cubicBezTo>
                      <a:cubicBezTo>
                        <a:pt x="41" y="188"/>
                        <a:pt x="51" y="223"/>
                        <a:pt x="42" y="240"/>
                      </a:cubicBezTo>
                      <a:cubicBezTo>
                        <a:pt x="44" y="266"/>
                        <a:pt x="42" y="271"/>
                        <a:pt x="60" y="282"/>
                      </a:cubicBezTo>
                      <a:cubicBezTo>
                        <a:pt x="56" y="293"/>
                        <a:pt x="49" y="285"/>
                        <a:pt x="53" y="297"/>
                      </a:cubicBezTo>
                      <a:cubicBezTo>
                        <a:pt x="52" y="311"/>
                        <a:pt x="57" y="328"/>
                        <a:pt x="42" y="332"/>
                      </a:cubicBezTo>
                      <a:cubicBezTo>
                        <a:pt x="40" y="324"/>
                        <a:pt x="41" y="313"/>
                        <a:pt x="31" y="319"/>
                      </a:cubicBezTo>
                      <a:cubicBezTo>
                        <a:pt x="26" y="327"/>
                        <a:pt x="28" y="329"/>
                        <a:pt x="31" y="338"/>
                      </a:cubicBezTo>
                      <a:cubicBezTo>
                        <a:pt x="29" y="349"/>
                        <a:pt x="25" y="355"/>
                        <a:pt x="31" y="364"/>
                      </a:cubicBezTo>
                      <a:cubicBezTo>
                        <a:pt x="32" y="371"/>
                        <a:pt x="29" y="380"/>
                        <a:pt x="34" y="386"/>
                      </a:cubicBezTo>
                      <a:cubicBezTo>
                        <a:pt x="37" y="389"/>
                        <a:pt x="43" y="383"/>
                        <a:pt x="47" y="384"/>
                      </a:cubicBezTo>
                      <a:cubicBezTo>
                        <a:pt x="49" y="385"/>
                        <a:pt x="48" y="389"/>
                        <a:pt x="49" y="391"/>
                      </a:cubicBezTo>
                      <a:cubicBezTo>
                        <a:pt x="50" y="403"/>
                        <a:pt x="47" y="425"/>
                        <a:pt x="58" y="434"/>
                      </a:cubicBezTo>
                      <a:cubicBezTo>
                        <a:pt x="53" y="445"/>
                        <a:pt x="58" y="457"/>
                        <a:pt x="64" y="467"/>
                      </a:cubicBezTo>
                      <a:cubicBezTo>
                        <a:pt x="72" y="465"/>
                        <a:pt x="75" y="462"/>
                        <a:pt x="71" y="454"/>
                      </a:cubicBezTo>
                    </a:path>
                  </a:pathLst>
                </a:custGeom>
                <a:noFill/>
                <a:ln w="28575" cap="flat" cmpd="sng">
                  <a:solidFill>
                    <a:schemeClr val="tx1"/>
                  </a:solidFill>
                  <a:prstDash val="solid"/>
                  <a:round/>
                  <a:headEnd/>
                  <a:tailEnd/>
                </a:ln>
              </p:spPr>
              <p:txBody>
                <a:bodyPr/>
                <a:lstStyle/>
                <a:p>
                  <a:endParaRPr lang="en-US"/>
                </a:p>
              </p:txBody>
            </p:sp>
            <p:sp>
              <p:nvSpPr>
                <p:cNvPr id="25809" name="Freeform 15"/>
                <p:cNvSpPr>
                  <a:spLocks/>
                </p:cNvSpPr>
                <p:nvPr/>
              </p:nvSpPr>
              <p:spPr bwMode="auto">
                <a:xfrm>
                  <a:off x="301" y="2426"/>
                  <a:ext cx="151" cy="325"/>
                </a:xfrm>
                <a:custGeom>
                  <a:avLst/>
                  <a:gdLst>
                    <a:gd name="T0" fmla="*/ 0 w 151"/>
                    <a:gd name="T1" fmla="*/ 0 h 325"/>
                    <a:gd name="T2" fmla="*/ 11 w 151"/>
                    <a:gd name="T3" fmla="*/ 42 h 325"/>
                    <a:gd name="T4" fmla="*/ 18 w 151"/>
                    <a:gd name="T5" fmla="*/ 63 h 325"/>
                    <a:gd name="T6" fmla="*/ 31 w 151"/>
                    <a:gd name="T7" fmla="*/ 77 h 325"/>
                    <a:gd name="T8" fmla="*/ 35 w 151"/>
                    <a:gd name="T9" fmla="*/ 101 h 325"/>
                    <a:gd name="T10" fmla="*/ 55 w 151"/>
                    <a:gd name="T11" fmla="*/ 120 h 325"/>
                    <a:gd name="T12" fmla="*/ 52 w 151"/>
                    <a:gd name="T13" fmla="*/ 125 h 325"/>
                    <a:gd name="T14" fmla="*/ 46 w 151"/>
                    <a:gd name="T15" fmla="*/ 122 h 325"/>
                    <a:gd name="T16" fmla="*/ 52 w 151"/>
                    <a:gd name="T17" fmla="*/ 146 h 325"/>
                    <a:gd name="T18" fmla="*/ 48 w 151"/>
                    <a:gd name="T19" fmla="*/ 179 h 325"/>
                    <a:gd name="T20" fmla="*/ 61 w 151"/>
                    <a:gd name="T21" fmla="*/ 234 h 325"/>
                    <a:gd name="T22" fmla="*/ 76 w 151"/>
                    <a:gd name="T23" fmla="*/ 249 h 325"/>
                    <a:gd name="T24" fmla="*/ 90 w 151"/>
                    <a:gd name="T25" fmla="*/ 253 h 325"/>
                    <a:gd name="T26" fmla="*/ 107 w 151"/>
                    <a:gd name="T27" fmla="*/ 266 h 325"/>
                    <a:gd name="T28" fmla="*/ 124 w 151"/>
                    <a:gd name="T29" fmla="*/ 295 h 325"/>
                    <a:gd name="T30" fmla="*/ 127 w 151"/>
                    <a:gd name="T31" fmla="*/ 321 h 325"/>
                    <a:gd name="T32" fmla="*/ 144 w 151"/>
                    <a:gd name="T33" fmla="*/ 319 h 325"/>
                    <a:gd name="T34" fmla="*/ 146 w 151"/>
                    <a:gd name="T35" fmla="*/ 306 h 325"/>
                    <a:gd name="T36" fmla="*/ 151 w 151"/>
                    <a:gd name="T37" fmla="*/ 301 h 3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1"/>
                    <a:gd name="T58" fmla="*/ 0 h 325"/>
                    <a:gd name="T59" fmla="*/ 151 w 151"/>
                    <a:gd name="T60" fmla="*/ 325 h 3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1" h="325">
                      <a:moveTo>
                        <a:pt x="0" y="0"/>
                      </a:moveTo>
                      <a:cubicBezTo>
                        <a:pt x="2" y="14"/>
                        <a:pt x="4" y="30"/>
                        <a:pt x="11" y="42"/>
                      </a:cubicBezTo>
                      <a:cubicBezTo>
                        <a:pt x="9" y="53"/>
                        <a:pt x="6" y="60"/>
                        <a:pt x="18" y="63"/>
                      </a:cubicBezTo>
                      <a:cubicBezTo>
                        <a:pt x="22" y="68"/>
                        <a:pt x="25" y="73"/>
                        <a:pt x="31" y="77"/>
                      </a:cubicBezTo>
                      <a:cubicBezTo>
                        <a:pt x="34" y="87"/>
                        <a:pt x="30" y="92"/>
                        <a:pt x="35" y="101"/>
                      </a:cubicBezTo>
                      <a:cubicBezTo>
                        <a:pt x="29" y="120"/>
                        <a:pt x="37" y="117"/>
                        <a:pt x="55" y="120"/>
                      </a:cubicBezTo>
                      <a:cubicBezTo>
                        <a:pt x="54" y="122"/>
                        <a:pt x="54" y="125"/>
                        <a:pt x="52" y="125"/>
                      </a:cubicBezTo>
                      <a:cubicBezTo>
                        <a:pt x="50" y="125"/>
                        <a:pt x="46" y="120"/>
                        <a:pt x="46" y="122"/>
                      </a:cubicBezTo>
                      <a:cubicBezTo>
                        <a:pt x="45" y="127"/>
                        <a:pt x="50" y="139"/>
                        <a:pt x="52" y="146"/>
                      </a:cubicBezTo>
                      <a:cubicBezTo>
                        <a:pt x="49" y="157"/>
                        <a:pt x="52" y="167"/>
                        <a:pt x="48" y="179"/>
                      </a:cubicBezTo>
                      <a:cubicBezTo>
                        <a:pt x="64" y="183"/>
                        <a:pt x="57" y="219"/>
                        <a:pt x="61" y="234"/>
                      </a:cubicBezTo>
                      <a:cubicBezTo>
                        <a:pt x="77" y="225"/>
                        <a:pt x="69" y="244"/>
                        <a:pt x="76" y="249"/>
                      </a:cubicBezTo>
                      <a:cubicBezTo>
                        <a:pt x="80" y="252"/>
                        <a:pt x="90" y="253"/>
                        <a:pt x="90" y="253"/>
                      </a:cubicBezTo>
                      <a:cubicBezTo>
                        <a:pt x="96" y="260"/>
                        <a:pt x="102" y="258"/>
                        <a:pt x="107" y="266"/>
                      </a:cubicBezTo>
                      <a:cubicBezTo>
                        <a:pt x="109" y="287"/>
                        <a:pt x="101" y="303"/>
                        <a:pt x="124" y="295"/>
                      </a:cubicBezTo>
                      <a:cubicBezTo>
                        <a:pt x="125" y="304"/>
                        <a:pt x="121" y="314"/>
                        <a:pt x="127" y="321"/>
                      </a:cubicBezTo>
                      <a:cubicBezTo>
                        <a:pt x="131" y="325"/>
                        <a:pt x="140" y="323"/>
                        <a:pt x="144" y="319"/>
                      </a:cubicBezTo>
                      <a:cubicBezTo>
                        <a:pt x="147" y="316"/>
                        <a:pt x="144" y="310"/>
                        <a:pt x="146" y="306"/>
                      </a:cubicBezTo>
                      <a:cubicBezTo>
                        <a:pt x="147" y="304"/>
                        <a:pt x="151" y="301"/>
                        <a:pt x="151" y="301"/>
                      </a:cubicBezTo>
                    </a:path>
                  </a:pathLst>
                </a:custGeom>
                <a:noFill/>
                <a:ln w="28575" cap="flat" cmpd="sng">
                  <a:solidFill>
                    <a:schemeClr val="tx1"/>
                  </a:solidFill>
                  <a:prstDash val="solid"/>
                  <a:round/>
                  <a:headEnd/>
                  <a:tailEnd/>
                </a:ln>
              </p:spPr>
              <p:txBody>
                <a:bodyPr/>
                <a:lstStyle/>
                <a:p>
                  <a:endParaRPr lang="en-US"/>
                </a:p>
              </p:txBody>
            </p:sp>
          </p:grpSp>
          <p:grpSp>
            <p:nvGrpSpPr>
              <p:cNvPr id="6" name="Group 16"/>
              <p:cNvGrpSpPr>
                <a:grpSpLocks/>
              </p:cNvGrpSpPr>
              <p:nvPr/>
            </p:nvGrpSpPr>
            <p:grpSpPr bwMode="auto">
              <a:xfrm>
                <a:off x="408" y="2753"/>
                <a:ext cx="256" cy="1087"/>
                <a:chOff x="408" y="2753"/>
                <a:chExt cx="256" cy="1087"/>
              </a:xfrm>
            </p:grpSpPr>
            <p:sp>
              <p:nvSpPr>
                <p:cNvPr id="25806" name="Freeform 17"/>
                <p:cNvSpPr>
                  <a:spLocks/>
                </p:cNvSpPr>
                <p:nvPr/>
              </p:nvSpPr>
              <p:spPr bwMode="auto">
                <a:xfrm>
                  <a:off x="408" y="2753"/>
                  <a:ext cx="91" cy="570"/>
                </a:xfrm>
                <a:custGeom>
                  <a:avLst/>
                  <a:gdLst>
                    <a:gd name="T0" fmla="*/ 44 w 91"/>
                    <a:gd name="T1" fmla="*/ 0 h 570"/>
                    <a:gd name="T2" fmla="*/ 63 w 91"/>
                    <a:gd name="T3" fmla="*/ 29 h 570"/>
                    <a:gd name="T4" fmla="*/ 63 w 91"/>
                    <a:gd name="T5" fmla="*/ 62 h 570"/>
                    <a:gd name="T6" fmla="*/ 57 w 91"/>
                    <a:gd name="T7" fmla="*/ 112 h 570"/>
                    <a:gd name="T8" fmla="*/ 68 w 91"/>
                    <a:gd name="T9" fmla="*/ 120 h 570"/>
                    <a:gd name="T10" fmla="*/ 63 w 91"/>
                    <a:gd name="T11" fmla="*/ 123 h 570"/>
                    <a:gd name="T12" fmla="*/ 68 w 91"/>
                    <a:gd name="T13" fmla="*/ 138 h 570"/>
                    <a:gd name="T14" fmla="*/ 57 w 91"/>
                    <a:gd name="T15" fmla="*/ 160 h 570"/>
                    <a:gd name="T16" fmla="*/ 57 w 91"/>
                    <a:gd name="T17" fmla="*/ 179 h 570"/>
                    <a:gd name="T18" fmla="*/ 61 w 91"/>
                    <a:gd name="T19" fmla="*/ 184 h 570"/>
                    <a:gd name="T20" fmla="*/ 72 w 91"/>
                    <a:gd name="T21" fmla="*/ 186 h 570"/>
                    <a:gd name="T22" fmla="*/ 81 w 91"/>
                    <a:gd name="T23" fmla="*/ 197 h 570"/>
                    <a:gd name="T24" fmla="*/ 74 w 91"/>
                    <a:gd name="T25" fmla="*/ 219 h 570"/>
                    <a:gd name="T26" fmla="*/ 68 w 91"/>
                    <a:gd name="T27" fmla="*/ 238 h 570"/>
                    <a:gd name="T28" fmla="*/ 39 w 91"/>
                    <a:gd name="T29" fmla="*/ 249 h 570"/>
                    <a:gd name="T30" fmla="*/ 24 w 91"/>
                    <a:gd name="T31" fmla="*/ 262 h 570"/>
                    <a:gd name="T32" fmla="*/ 20 w 91"/>
                    <a:gd name="T33" fmla="*/ 356 h 570"/>
                    <a:gd name="T34" fmla="*/ 0 w 91"/>
                    <a:gd name="T35" fmla="*/ 360 h 570"/>
                    <a:gd name="T36" fmla="*/ 31 w 91"/>
                    <a:gd name="T37" fmla="*/ 393 h 570"/>
                    <a:gd name="T38" fmla="*/ 44 w 91"/>
                    <a:gd name="T39" fmla="*/ 419 h 570"/>
                    <a:gd name="T40" fmla="*/ 55 w 91"/>
                    <a:gd name="T41" fmla="*/ 435 h 570"/>
                    <a:gd name="T42" fmla="*/ 65 w 91"/>
                    <a:gd name="T43" fmla="*/ 452 h 570"/>
                    <a:gd name="T44" fmla="*/ 63 w 91"/>
                    <a:gd name="T45" fmla="*/ 526 h 570"/>
                    <a:gd name="T46" fmla="*/ 72 w 91"/>
                    <a:gd name="T47" fmla="*/ 542 h 570"/>
                    <a:gd name="T48" fmla="*/ 85 w 91"/>
                    <a:gd name="T49" fmla="*/ 548 h 570"/>
                    <a:gd name="T50" fmla="*/ 83 w 91"/>
                    <a:gd name="T51" fmla="*/ 561 h 570"/>
                    <a:gd name="T52" fmla="*/ 70 w 91"/>
                    <a:gd name="T53" fmla="*/ 570 h 570"/>
                    <a:gd name="T54" fmla="*/ 63 w 91"/>
                    <a:gd name="T55" fmla="*/ 570 h 5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1"/>
                    <a:gd name="T85" fmla="*/ 0 h 570"/>
                    <a:gd name="T86" fmla="*/ 91 w 91"/>
                    <a:gd name="T87" fmla="*/ 570 h 57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1" h="570">
                      <a:moveTo>
                        <a:pt x="44" y="0"/>
                      </a:moveTo>
                      <a:cubicBezTo>
                        <a:pt x="48" y="13"/>
                        <a:pt x="50" y="25"/>
                        <a:pt x="63" y="29"/>
                      </a:cubicBezTo>
                      <a:cubicBezTo>
                        <a:pt x="71" y="35"/>
                        <a:pt x="64" y="51"/>
                        <a:pt x="63" y="62"/>
                      </a:cubicBezTo>
                      <a:cubicBezTo>
                        <a:pt x="61" y="89"/>
                        <a:pt x="63" y="93"/>
                        <a:pt x="57" y="112"/>
                      </a:cubicBezTo>
                      <a:cubicBezTo>
                        <a:pt x="62" y="126"/>
                        <a:pt x="61" y="106"/>
                        <a:pt x="68" y="120"/>
                      </a:cubicBezTo>
                      <a:cubicBezTo>
                        <a:pt x="66" y="121"/>
                        <a:pt x="63" y="121"/>
                        <a:pt x="63" y="123"/>
                      </a:cubicBezTo>
                      <a:cubicBezTo>
                        <a:pt x="63" y="128"/>
                        <a:pt x="68" y="138"/>
                        <a:pt x="68" y="138"/>
                      </a:cubicBezTo>
                      <a:cubicBezTo>
                        <a:pt x="63" y="147"/>
                        <a:pt x="68" y="156"/>
                        <a:pt x="57" y="160"/>
                      </a:cubicBezTo>
                      <a:cubicBezTo>
                        <a:pt x="54" y="169"/>
                        <a:pt x="60" y="170"/>
                        <a:pt x="57" y="179"/>
                      </a:cubicBezTo>
                      <a:cubicBezTo>
                        <a:pt x="58" y="181"/>
                        <a:pt x="59" y="183"/>
                        <a:pt x="61" y="184"/>
                      </a:cubicBezTo>
                      <a:cubicBezTo>
                        <a:pt x="64" y="186"/>
                        <a:pt x="69" y="184"/>
                        <a:pt x="72" y="186"/>
                      </a:cubicBezTo>
                      <a:cubicBezTo>
                        <a:pt x="91" y="202"/>
                        <a:pt x="58" y="190"/>
                        <a:pt x="81" y="197"/>
                      </a:cubicBezTo>
                      <a:cubicBezTo>
                        <a:pt x="84" y="206"/>
                        <a:pt x="82" y="214"/>
                        <a:pt x="74" y="219"/>
                      </a:cubicBezTo>
                      <a:cubicBezTo>
                        <a:pt x="72" y="225"/>
                        <a:pt x="70" y="232"/>
                        <a:pt x="68" y="238"/>
                      </a:cubicBezTo>
                      <a:cubicBezTo>
                        <a:pt x="59" y="236"/>
                        <a:pt x="48" y="245"/>
                        <a:pt x="39" y="249"/>
                      </a:cubicBezTo>
                      <a:cubicBezTo>
                        <a:pt x="34" y="256"/>
                        <a:pt x="29" y="255"/>
                        <a:pt x="24" y="262"/>
                      </a:cubicBezTo>
                      <a:cubicBezTo>
                        <a:pt x="23" y="293"/>
                        <a:pt x="31" y="327"/>
                        <a:pt x="20" y="356"/>
                      </a:cubicBezTo>
                      <a:cubicBezTo>
                        <a:pt x="18" y="362"/>
                        <a:pt x="7" y="359"/>
                        <a:pt x="0" y="360"/>
                      </a:cubicBezTo>
                      <a:cubicBezTo>
                        <a:pt x="3" y="405"/>
                        <a:pt x="0" y="384"/>
                        <a:pt x="31" y="393"/>
                      </a:cubicBezTo>
                      <a:cubicBezTo>
                        <a:pt x="34" y="408"/>
                        <a:pt x="27" y="414"/>
                        <a:pt x="44" y="419"/>
                      </a:cubicBezTo>
                      <a:cubicBezTo>
                        <a:pt x="48" y="426"/>
                        <a:pt x="48" y="431"/>
                        <a:pt x="55" y="435"/>
                      </a:cubicBezTo>
                      <a:cubicBezTo>
                        <a:pt x="57" y="442"/>
                        <a:pt x="61" y="446"/>
                        <a:pt x="65" y="452"/>
                      </a:cubicBezTo>
                      <a:cubicBezTo>
                        <a:pt x="58" y="491"/>
                        <a:pt x="61" y="467"/>
                        <a:pt x="63" y="526"/>
                      </a:cubicBezTo>
                      <a:cubicBezTo>
                        <a:pt x="74" y="517"/>
                        <a:pt x="68" y="535"/>
                        <a:pt x="72" y="542"/>
                      </a:cubicBezTo>
                      <a:cubicBezTo>
                        <a:pt x="73" y="545"/>
                        <a:pt x="82" y="547"/>
                        <a:pt x="85" y="548"/>
                      </a:cubicBezTo>
                      <a:cubicBezTo>
                        <a:pt x="84" y="552"/>
                        <a:pt x="85" y="557"/>
                        <a:pt x="83" y="561"/>
                      </a:cubicBezTo>
                      <a:cubicBezTo>
                        <a:pt x="80" y="565"/>
                        <a:pt x="70" y="570"/>
                        <a:pt x="70" y="570"/>
                      </a:cubicBezTo>
                      <a:cubicBezTo>
                        <a:pt x="62" y="568"/>
                        <a:pt x="63" y="566"/>
                        <a:pt x="63" y="570"/>
                      </a:cubicBezTo>
                    </a:path>
                  </a:pathLst>
                </a:custGeom>
                <a:noFill/>
                <a:ln w="28575" cap="flat" cmpd="sng">
                  <a:solidFill>
                    <a:schemeClr val="tx1"/>
                  </a:solidFill>
                  <a:prstDash val="solid"/>
                  <a:round/>
                  <a:headEnd/>
                  <a:tailEnd/>
                </a:ln>
              </p:spPr>
              <p:txBody>
                <a:bodyPr/>
                <a:lstStyle/>
                <a:p>
                  <a:endParaRPr lang="en-US"/>
                </a:p>
              </p:txBody>
            </p:sp>
            <p:sp>
              <p:nvSpPr>
                <p:cNvPr id="25807" name="Freeform 18"/>
                <p:cNvSpPr>
                  <a:spLocks/>
                </p:cNvSpPr>
                <p:nvPr/>
              </p:nvSpPr>
              <p:spPr bwMode="auto">
                <a:xfrm>
                  <a:off x="462" y="3321"/>
                  <a:ext cx="202" cy="519"/>
                </a:xfrm>
                <a:custGeom>
                  <a:avLst/>
                  <a:gdLst>
                    <a:gd name="T0" fmla="*/ 7 w 202"/>
                    <a:gd name="T1" fmla="*/ 0 h 519"/>
                    <a:gd name="T2" fmla="*/ 16 w 202"/>
                    <a:gd name="T3" fmla="*/ 50 h 519"/>
                    <a:gd name="T4" fmla="*/ 33 w 202"/>
                    <a:gd name="T5" fmla="*/ 83 h 519"/>
                    <a:gd name="T6" fmla="*/ 49 w 202"/>
                    <a:gd name="T7" fmla="*/ 94 h 519"/>
                    <a:gd name="T8" fmla="*/ 68 w 202"/>
                    <a:gd name="T9" fmla="*/ 100 h 519"/>
                    <a:gd name="T10" fmla="*/ 75 w 202"/>
                    <a:gd name="T11" fmla="*/ 126 h 519"/>
                    <a:gd name="T12" fmla="*/ 66 w 202"/>
                    <a:gd name="T13" fmla="*/ 227 h 519"/>
                    <a:gd name="T14" fmla="*/ 70 w 202"/>
                    <a:gd name="T15" fmla="*/ 272 h 519"/>
                    <a:gd name="T16" fmla="*/ 81 w 202"/>
                    <a:gd name="T17" fmla="*/ 279 h 519"/>
                    <a:gd name="T18" fmla="*/ 94 w 202"/>
                    <a:gd name="T19" fmla="*/ 301 h 519"/>
                    <a:gd name="T20" fmla="*/ 123 w 202"/>
                    <a:gd name="T21" fmla="*/ 323 h 519"/>
                    <a:gd name="T22" fmla="*/ 153 w 202"/>
                    <a:gd name="T23" fmla="*/ 366 h 519"/>
                    <a:gd name="T24" fmla="*/ 158 w 202"/>
                    <a:gd name="T25" fmla="*/ 384 h 519"/>
                    <a:gd name="T26" fmla="*/ 177 w 202"/>
                    <a:gd name="T27" fmla="*/ 412 h 519"/>
                    <a:gd name="T28" fmla="*/ 193 w 202"/>
                    <a:gd name="T29" fmla="*/ 484 h 519"/>
                    <a:gd name="T30" fmla="*/ 201 w 202"/>
                    <a:gd name="T31" fmla="*/ 504 h 519"/>
                    <a:gd name="T32" fmla="*/ 199 w 202"/>
                    <a:gd name="T33" fmla="*/ 519 h 5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2"/>
                    <a:gd name="T52" fmla="*/ 0 h 519"/>
                    <a:gd name="T53" fmla="*/ 202 w 202"/>
                    <a:gd name="T54" fmla="*/ 519 h 5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2" h="519">
                      <a:moveTo>
                        <a:pt x="7" y="0"/>
                      </a:moveTo>
                      <a:cubicBezTo>
                        <a:pt x="6" y="18"/>
                        <a:pt x="0" y="38"/>
                        <a:pt x="16" y="50"/>
                      </a:cubicBezTo>
                      <a:cubicBezTo>
                        <a:pt x="18" y="70"/>
                        <a:pt x="20" y="70"/>
                        <a:pt x="33" y="83"/>
                      </a:cubicBezTo>
                      <a:cubicBezTo>
                        <a:pt x="38" y="88"/>
                        <a:pt x="49" y="94"/>
                        <a:pt x="49" y="94"/>
                      </a:cubicBezTo>
                      <a:cubicBezTo>
                        <a:pt x="63" y="90"/>
                        <a:pt x="58" y="93"/>
                        <a:pt x="68" y="100"/>
                      </a:cubicBezTo>
                      <a:cubicBezTo>
                        <a:pt x="71" y="109"/>
                        <a:pt x="73" y="117"/>
                        <a:pt x="75" y="126"/>
                      </a:cubicBezTo>
                      <a:cubicBezTo>
                        <a:pt x="78" y="162"/>
                        <a:pt x="76" y="193"/>
                        <a:pt x="66" y="227"/>
                      </a:cubicBezTo>
                      <a:cubicBezTo>
                        <a:pt x="64" y="247"/>
                        <a:pt x="64" y="255"/>
                        <a:pt x="70" y="272"/>
                      </a:cubicBezTo>
                      <a:cubicBezTo>
                        <a:pt x="67" y="283"/>
                        <a:pt x="72" y="282"/>
                        <a:pt x="81" y="279"/>
                      </a:cubicBezTo>
                      <a:cubicBezTo>
                        <a:pt x="88" y="285"/>
                        <a:pt x="88" y="294"/>
                        <a:pt x="94" y="301"/>
                      </a:cubicBezTo>
                      <a:cubicBezTo>
                        <a:pt x="98" y="314"/>
                        <a:pt x="109" y="320"/>
                        <a:pt x="123" y="323"/>
                      </a:cubicBezTo>
                      <a:cubicBezTo>
                        <a:pt x="140" y="334"/>
                        <a:pt x="134" y="360"/>
                        <a:pt x="153" y="366"/>
                      </a:cubicBezTo>
                      <a:cubicBezTo>
                        <a:pt x="156" y="376"/>
                        <a:pt x="161" y="374"/>
                        <a:pt x="158" y="384"/>
                      </a:cubicBezTo>
                      <a:cubicBezTo>
                        <a:pt x="160" y="399"/>
                        <a:pt x="162" y="407"/>
                        <a:pt x="177" y="412"/>
                      </a:cubicBezTo>
                      <a:cubicBezTo>
                        <a:pt x="183" y="432"/>
                        <a:pt x="176" y="470"/>
                        <a:pt x="193" y="484"/>
                      </a:cubicBezTo>
                      <a:cubicBezTo>
                        <a:pt x="195" y="492"/>
                        <a:pt x="196" y="498"/>
                        <a:pt x="201" y="504"/>
                      </a:cubicBezTo>
                      <a:cubicBezTo>
                        <a:pt x="199" y="510"/>
                        <a:pt x="202" y="516"/>
                        <a:pt x="199" y="519"/>
                      </a:cubicBezTo>
                    </a:path>
                  </a:pathLst>
                </a:custGeom>
                <a:noFill/>
                <a:ln w="28575" cap="flat" cmpd="sng">
                  <a:solidFill>
                    <a:schemeClr val="tx1"/>
                  </a:solidFill>
                  <a:prstDash val="solid"/>
                  <a:round/>
                  <a:headEnd/>
                  <a:tailEnd/>
                </a:ln>
              </p:spPr>
              <p:txBody>
                <a:bodyPr/>
                <a:lstStyle/>
                <a:p>
                  <a:endParaRPr lang="en-US"/>
                </a:p>
              </p:txBody>
            </p:sp>
          </p:grpSp>
        </p:grpSp>
      </p:grpSp>
      <p:sp>
        <p:nvSpPr>
          <p:cNvPr id="25603" name="Text Box 19"/>
          <p:cNvSpPr txBox="1">
            <a:spLocks noChangeArrowheads="1"/>
          </p:cNvSpPr>
          <p:nvPr/>
        </p:nvSpPr>
        <p:spPr bwMode="auto">
          <a:xfrm>
            <a:off x="817563" y="1230313"/>
            <a:ext cx="1047750" cy="585787"/>
          </a:xfrm>
          <a:prstGeom prst="rect">
            <a:avLst/>
          </a:prstGeom>
          <a:noFill/>
          <a:ln w="9525" algn="ctr">
            <a:noFill/>
            <a:miter lim="800000"/>
            <a:headEnd/>
            <a:tailEnd/>
          </a:ln>
        </p:spPr>
        <p:txBody>
          <a:bodyPr wrap="none">
            <a:spAutoFit/>
          </a:bodyPr>
          <a:lstStyle/>
          <a:p>
            <a:pPr algn="ctr"/>
            <a:r>
              <a:rPr lang="en-US" sz="1800" b="1" dirty="0">
                <a:solidFill>
                  <a:srgbClr val="5F5F5F"/>
                </a:solidFill>
                <a:latin typeface="Times New Roman" pitchFamily="18" charset="0"/>
              </a:rPr>
              <a:t>Hancock</a:t>
            </a:r>
          </a:p>
          <a:p>
            <a:pPr algn="ctr"/>
            <a:r>
              <a:rPr lang="en-US" sz="1800" b="1" dirty="0">
                <a:solidFill>
                  <a:srgbClr val="5F5F5F"/>
                </a:solidFill>
                <a:latin typeface="Times New Roman" pitchFamily="18" charset="0"/>
              </a:rPr>
              <a:t>County</a:t>
            </a:r>
          </a:p>
        </p:txBody>
      </p:sp>
      <p:sp>
        <p:nvSpPr>
          <p:cNvPr id="25604" name="Text Box 20"/>
          <p:cNvSpPr txBox="1">
            <a:spLocks noChangeArrowheads="1"/>
          </p:cNvSpPr>
          <p:nvPr/>
        </p:nvSpPr>
        <p:spPr bwMode="auto">
          <a:xfrm>
            <a:off x="3533775" y="1230313"/>
            <a:ext cx="1073150" cy="585787"/>
          </a:xfrm>
          <a:prstGeom prst="rect">
            <a:avLst/>
          </a:prstGeom>
          <a:noFill/>
          <a:ln w="9525" algn="ctr">
            <a:noFill/>
            <a:miter lim="800000"/>
            <a:headEnd/>
            <a:tailEnd/>
          </a:ln>
        </p:spPr>
        <p:txBody>
          <a:bodyPr wrap="none">
            <a:spAutoFit/>
          </a:bodyPr>
          <a:lstStyle/>
          <a:p>
            <a:pPr algn="ctr"/>
            <a:r>
              <a:rPr lang="en-US" sz="1800" b="1">
                <a:solidFill>
                  <a:srgbClr val="5F5F5F"/>
                </a:solidFill>
                <a:latin typeface="Times New Roman" pitchFamily="18" charset="0"/>
              </a:rPr>
              <a:t>Harrison</a:t>
            </a:r>
          </a:p>
          <a:p>
            <a:pPr algn="ctr"/>
            <a:r>
              <a:rPr lang="en-US" sz="1800" b="1">
                <a:solidFill>
                  <a:srgbClr val="5F5F5F"/>
                </a:solidFill>
                <a:latin typeface="Times New Roman" pitchFamily="18" charset="0"/>
              </a:rPr>
              <a:t>County</a:t>
            </a:r>
          </a:p>
        </p:txBody>
      </p:sp>
      <p:sp>
        <p:nvSpPr>
          <p:cNvPr id="25605" name="Text Box 21"/>
          <p:cNvSpPr txBox="1">
            <a:spLocks noChangeArrowheads="1"/>
          </p:cNvSpPr>
          <p:nvPr/>
        </p:nvSpPr>
        <p:spPr bwMode="auto">
          <a:xfrm>
            <a:off x="6400800" y="1230313"/>
            <a:ext cx="971550" cy="585787"/>
          </a:xfrm>
          <a:prstGeom prst="rect">
            <a:avLst/>
          </a:prstGeom>
          <a:noFill/>
          <a:ln w="9525" algn="ctr">
            <a:noFill/>
            <a:miter lim="800000"/>
            <a:headEnd/>
            <a:tailEnd/>
          </a:ln>
        </p:spPr>
        <p:txBody>
          <a:bodyPr wrap="none">
            <a:spAutoFit/>
          </a:bodyPr>
          <a:lstStyle/>
          <a:p>
            <a:pPr algn="ctr"/>
            <a:r>
              <a:rPr lang="en-US" sz="1800" b="1">
                <a:solidFill>
                  <a:srgbClr val="5F5F5F"/>
                </a:solidFill>
                <a:latin typeface="Times New Roman" pitchFamily="18" charset="0"/>
              </a:rPr>
              <a:t>Jackson</a:t>
            </a:r>
          </a:p>
          <a:p>
            <a:pPr algn="ctr"/>
            <a:r>
              <a:rPr lang="en-US" sz="1800" b="1">
                <a:solidFill>
                  <a:srgbClr val="5F5F5F"/>
                </a:solidFill>
                <a:latin typeface="Times New Roman" pitchFamily="18" charset="0"/>
              </a:rPr>
              <a:t>County</a:t>
            </a:r>
          </a:p>
        </p:txBody>
      </p:sp>
      <p:sp>
        <p:nvSpPr>
          <p:cNvPr id="25606" name="Text Box 22"/>
          <p:cNvSpPr txBox="1">
            <a:spLocks noChangeArrowheads="1"/>
          </p:cNvSpPr>
          <p:nvPr/>
        </p:nvSpPr>
        <p:spPr bwMode="auto">
          <a:xfrm>
            <a:off x="3660775" y="4786313"/>
            <a:ext cx="460375" cy="261937"/>
          </a:xfrm>
          <a:prstGeom prst="rect">
            <a:avLst/>
          </a:prstGeom>
          <a:noFill/>
          <a:ln w="9525" algn="ctr">
            <a:noFill/>
            <a:miter lim="800000"/>
            <a:headEnd/>
            <a:tailEnd/>
          </a:ln>
        </p:spPr>
        <p:txBody>
          <a:bodyPr wrap="none">
            <a:spAutoFit/>
          </a:bodyPr>
          <a:lstStyle/>
          <a:p>
            <a:pPr algn="ctr"/>
            <a:r>
              <a:rPr lang="en-US" b="1">
                <a:solidFill>
                  <a:srgbClr val="4D4D4D"/>
                </a:solidFill>
                <a:latin typeface="Times New Roman" pitchFamily="18" charset="0"/>
              </a:rPr>
              <a:t>Cat</a:t>
            </a:r>
          </a:p>
        </p:txBody>
      </p:sp>
      <p:sp>
        <p:nvSpPr>
          <p:cNvPr id="25607" name="Text Box 23"/>
          <p:cNvSpPr txBox="1">
            <a:spLocks noChangeArrowheads="1"/>
          </p:cNvSpPr>
          <p:nvPr/>
        </p:nvSpPr>
        <p:spPr bwMode="auto">
          <a:xfrm>
            <a:off x="5334000" y="4724400"/>
            <a:ext cx="528638" cy="261938"/>
          </a:xfrm>
          <a:prstGeom prst="rect">
            <a:avLst/>
          </a:prstGeom>
          <a:noFill/>
          <a:ln w="9525" algn="ctr">
            <a:noFill/>
            <a:miter lim="800000"/>
            <a:headEnd/>
            <a:tailEnd/>
          </a:ln>
        </p:spPr>
        <p:txBody>
          <a:bodyPr wrap="none">
            <a:spAutoFit/>
          </a:bodyPr>
          <a:lstStyle/>
          <a:p>
            <a:pPr algn="ctr"/>
            <a:r>
              <a:rPr lang="en-US" b="1">
                <a:solidFill>
                  <a:srgbClr val="4D4D4D"/>
                </a:solidFill>
                <a:latin typeface="Times New Roman" pitchFamily="18" charset="0"/>
              </a:rPr>
              <a:t>Ship</a:t>
            </a:r>
          </a:p>
        </p:txBody>
      </p:sp>
      <p:sp>
        <p:nvSpPr>
          <p:cNvPr id="25608" name="Text Box 24"/>
          <p:cNvSpPr txBox="1">
            <a:spLocks noChangeArrowheads="1"/>
          </p:cNvSpPr>
          <p:nvPr/>
        </p:nvSpPr>
        <p:spPr bwMode="auto">
          <a:xfrm>
            <a:off x="6553200" y="4641850"/>
            <a:ext cx="588963" cy="261938"/>
          </a:xfrm>
          <a:prstGeom prst="rect">
            <a:avLst/>
          </a:prstGeom>
          <a:noFill/>
          <a:ln w="9525" algn="ctr">
            <a:noFill/>
            <a:miter lim="800000"/>
            <a:headEnd/>
            <a:tailEnd/>
          </a:ln>
        </p:spPr>
        <p:txBody>
          <a:bodyPr wrap="none">
            <a:spAutoFit/>
          </a:bodyPr>
          <a:lstStyle/>
          <a:p>
            <a:pPr algn="ctr"/>
            <a:r>
              <a:rPr lang="en-US" b="1">
                <a:solidFill>
                  <a:srgbClr val="4D4D4D"/>
                </a:solidFill>
                <a:latin typeface="Times New Roman" pitchFamily="18" charset="0"/>
              </a:rPr>
              <a:t>Horn</a:t>
            </a:r>
          </a:p>
        </p:txBody>
      </p:sp>
      <p:sp>
        <p:nvSpPr>
          <p:cNvPr id="25609" name="Text Box 25"/>
          <p:cNvSpPr txBox="1">
            <a:spLocks noChangeArrowheads="1"/>
          </p:cNvSpPr>
          <p:nvPr/>
        </p:nvSpPr>
        <p:spPr bwMode="auto">
          <a:xfrm>
            <a:off x="8040688" y="4311650"/>
            <a:ext cx="909637" cy="261938"/>
          </a:xfrm>
          <a:prstGeom prst="rect">
            <a:avLst/>
          </a:prstGeom>
          <a:noFill/>
          <a:ln w="9525" algn="ctr">
            <a:noFill/>
            <a:miter lim="800000"/>
            <a:headEnd/>
            <a:tailEnd/>
          </a:ln>
        </p:spPr>
        <p:txBody>
          <a:bodyPr wrap="none">
            <a:spAutoFit/>
          </a:bodyPr>
          <a:lstStyle/>
          <a:p>
            <a:pPr algn="ctr"/>
            <a:r>
              <a:rPr lang="en-US" b="1">
                <a:solidFill>
                  <a:srgbClr val="4D4D4D"/>
                </a:solidFill>
                <a:latin typeface="Times New Roman" pitchFamily="18" charset="0"/>
              </a:rPr>
              <a:t>Petit Bois</a:t>
            </a:r>
          </a:p>
        </p:txBody>
      </p:sp>
      <p:sp>
        <p:nvSpPr>
          <p:cNvPr id="25610" name="Text Box 26"/>
          <p:cNvSpPr txBox="1">
            <a:spLocks noChangeArrowheads="1"/>
          </p:cNvSpPr>
          <p:nvPr/>
        </p:nvSpPr>
        <p:spPr bwMode="auto">
          <a:xfrm>
            <a:off x="3660775" y="4786313"/>
            <a:ext cx="460375" cy="261937"/>
          </a:xfrm>
          <a:prstGeom prst="rect">
            <a:avLst/>
          </a:prstGeom>
          <a:noFill/>
          <a:ln w="9525" algn="ctr">
            <a:noFill/>
            <a:miter lim="800000"/>
            <a:headEnd/>
            <a:tailEnd/>
          </a:ln>
        </p:spPr>
        <p:txBody>
          <a:bodyPr wrap="none">
            <a:spAutoFit/>
          </a:bodyPr>
          <a:lstStyle/>
          <a:p>
            <a:pPr algn="ctr"/>
            <a:r>
              <a:rPr lang="en-US" b="1">
                <a:solidFill>
                  <a:srgbClr val="4D4D4D"/>
                </a:solidFill>
                <a:latin typeface="Times New Roman" pitchFamily="18" charset="0"/>
              </a:rPr>
              <a:t>Cat</a:t>
            </a:r>
          </a:p>
        </p:txBody>
      </p:sp>
      <p:sp>
        <p:nvSpPr>
          <p:cNvPr id="25611" name="Text Box 27"/>
          <p:cNvSpPr txBox="1">
            <a:spLocks noChangeArrowheads="1"/>
          </p:cNvSpPr>
          <p:nvPr/>
        </p:nvSpPr>
        <p:spPr bwMode="auto">
          <a:xfrm>
            <a:off x="5334000" y="4724400"/>
            <a:ext cx="528638" cy="261938"/>
          </a:xfrm>
          <a:prstGeom prst="rect">
            <a:avLst/>
          </a:prstGeom>
          <a:noFill/>
          <a:ln w="9525" algn="ctr">
            <a:noFill/>
            <a:miter lim="800000"/>
            <a:headEnd/>
            <a:tailEnd/>
          </a:ln>
        </p:spPr>
        <p:txBody>
          <a:bodyPr wrap="none">
            <a:spAutoFit/>
          </a:bodyPr>
          <a:lstStyle/>
          <a:p>
            <a:pPr algn="ctr"/>
            <a:r>
              <a:rPr lang="en-US" b="1">
                <a:solidFill>
                  <a:srgbClr val="4D4D4D"/>
                </a:solidFill>
                <a:latin typeface="Times New Roman" pitchFamily="18" charset="0"/>
              </a:rPr>
              <a:t>Ship</a:t>
            </a:r>
          </a:p>
        </p:txBody>
      </p:sp>
      <p:sp>
        <p:nvSpPr>
          <p:cNvPr id="25612" name="Text Box 28"/>
          <p:cNvSpPr txBox="1">
            <a:spLocks noChangeArrowheads="1"/>
          </p:cNvSpPr>
          <p:nvPr/>
        </p:nvSpPr>
        <p:spPr bwMode="auto">
          <a:xfrm>
            <a:off x="6553200" y="4641850"/>
            <a:ext cx="588963" cy="261938"/>
          </a:xfrm>
          <a:prstGeom prst="rect">
            <a:avLst/>
          </a:prstGeom>
          <a:noFill/>
          <a:ln w="9525" algn="ctr">
            <a:noFill/>
            <a:miter lim="800000"/>
            <a:headEnd/>
            <a:tailEnd/>
          </a:ln>
        </p:spPr>
        <p:txBody>
          <a:bodyPr wrap="none">
            <a:spAutoFit/>
          </a:bodyPr>
          <a:lstStyle/>
          <a:p>
            <a:pPr algn="ctr"/>
            <a:r>
              <a:rPr lang="en-US" b="1">
                <a:solidFill>
                  <a:srgbClr val="4D4D4D"/>
                </a:solidFill>
                <a:latin typeface="Times New Roman" pitchFamily="18" charset="0"/>
              </a:rPr>
              <a:t>Horn</a:t>
            </a:r>
          </a:p>
        </p:txBody>
      </p:sp>
      <p:sp>
        <p:nvSpPr>
          <p:cNvPr id="25613" name="Text Box 29"/>
          <p:cNvSpPr txBox="1">
            <a:spLocks noChangeArrowheads="1"/>
          </p:cNvSpPr>
          <p:nvPr/>
        </p:nvSpPr>
        <p:spPr bwMode="auto">
          <a:xfrm>
            <a:off x="8040688" y="4311650"/>
            <a:ext cx="909637" cy="261938"/>
          </a:xfrm>
          <a:prstGeom prst="rect">
            <a:avLst/>
          </a:prstGeom>
          <a:noFill/>
          <a:ln w="9525" algn="ctr">
            <a:noFill/>
            <a:miter lim="800000"/>
            <a:headEnd/>
            <a:tailEnd/>
          </a:ln>
        </p:spPr>
        <p:txBody>
          <a:bodyPr wrap="none">
            <a:spAutoFit/>
          </a:bodyPr>
          <a:lstStyle/>
          <a:p>
            <a:pPr algn="ctr"/>
            <a:r>
              <a:rPr lang="en-US" b="1">
                <a:solidFill>
                  <a:srgbClr val="4D4D4D"/>
                </a:solidFill>
                <a:latin typeface="Times New Roman" pitchFamily="18" charset="0"/>
              </a:rPr>
              <a:t>Petit Bois</a:t>
            </a:r>
          </a:p>
        </p:txBody>
      </p:sp>
      <p:sp>
        <p:nvSpPr>
          <p:cNvPr id="25614" name="Freeform 30"/>
          <p:cNvSpPr>
            <a:spLocks/>
          </p:cNvSpPr>
          <p:nvPr/>
        </p:nvSpPr>
        <p:spPr bwMode="auto">
          <a:xfrm>
            <a:off x="4879975" y="4271963"/>
            <a:ext cx="860425" cy="622300"/>
          </a:xfrm>
          <a:custGeom>
            <a:avLst/>
            <a:gdLst>
              <a:gd name="T0" fmla="*/ 2147483647 w 542"/>
              <a:gd name="T1" fmla="*/ 2147483647 h 359"/>
              <a:gd name="T2" fmla="*/ 2147483647 w 542"/>
              <a:gd name="T3" fmla="*/ 2147483647 h 359"/>
              <a:gd name="T4" fmla="*/ 2147483647 w 542"/>
              <a:gd name="T5" fmla="*/ 2147483647 h 359"/>
              <a:gd name="T6" fmla="*/ 2147483647 w 542"/>
              <a:gd name="T7" fmla="*/ 2147483647 h 359"/>
              <a:gd name="T8" fmla="*/ 2147483647 w 542"/>
              <a:gd name="T9" fmla="*/ 2147483647 h 359"/>
              <a:gd name="T10" fmla="*/ 2147483647 w 542"/>
              <a:gd name="T11" fmla="*/ 2147483647 h 359"/>
              <a:gd name="T12" fmla="*/ 2147483647 w 542"/>
              <a:gd name="T13" fmla="*/ 2147483647 h 359"/>
              <a:gd name="T14" fmla="*/ 2147483647 w 542"/>
              <a:gd name="T15" fmla="*/ 2147483647 h 359"/>
              <a:gd name="T16" fmla="*/ 2147483647 w 542"/>
              <a:gd name="T17" fmla="*/ 2147483647 h 359"/>
              <a:gd name="T18" fmla="*/ 2147483647 w 542"/>
              <a:gd name="T19" fmla="*/ 2147483647 h 359"/>
              <a:gd name="T20" fmla="*/ 2147483647 w 542"/>
              <a:gd name="T21" fmla="*/ 2147483647 h 359"/>
              <a:gd name="T22" fmla="*/ 2147483647 w 542"/>
              <a:gd name="T23" fmla="*/ 2147483647 h 359"/>
              <a:gd name="T24" fmla="*/ 2147483647 w 542"/>
              <a:gd name="T25" fmla="*/ 2147483647 h 359"/>
              <a:gd name="T26" fmla="*/ 2147483647 w 542"/>
              <a:gd name="T27" fmla="*/ 2147483647 h 359"/>
              <a:gd name="T28" fmla="*/ 2147483647 w 542"/>
              <a:gd name="T29" fmla="*/ 2147483647 h 359"/>
              <a:gd name="T30" fmla="*/ 2147483647 w 542"/>
              <a:gd name="T31" fmla="*/ 2147483647 h 359"/>
              <a:gd name="T32" fmla="*/ 2147483647 w 542"/>
              <a:gd name="T33" fmla="*/ 2147483647 h 359"/>
              <a:gd name="T34" fmla="*/ 2147483647 w 542"/>
              <a:gd name="T35" fmla="*/ 2147483647 h 359"/>
              <a:gd name="T36" fmla="*/ 2147483647 w 542"/>
              <a:gd name="T37" fmla="*/ 2147483647 h 359"/>
              <a:gd name="T38" fmla="*/ 2147483647 w 542"/>
              <a:gd name="T39" fmla="*/ 2147483647 h 359"/>
              <a:gd name="T40" fmla="*/ 2147483647 w 542"/>
              <a:gd name="T41" fmla="*/ 2147483647 h 359"/>
              <a:gd name="T42" fmla="*/ 2147483647 w 542"/>
              <a:gd name="T43" fmla="*/ 2147483647 h 359"/>
              <a:gd name="T44" fmla="*/ 2147483647 w 542"/>
              <a:gd name="T45" fmla="*/ 2147483647 h 359"/>
              <a:gd name="T46" fmla="*/ 2147483647 w 542"/>
              <a:gd name="T47" fmla="*/ 2147483647 h 359"/>
              <a:gd name="T48" fmla="*/ 2147483647 w 542"/>
              <a:gd name="T49" fmla="*/ 2147483647 h 359"/>
              <a:gd name="T50" fmla="*/ 2147483647 w 542"/>
              <a:gd name="T51" fmla="*/ 2147483647 h 359"/>
              <a:gd name="T52" fmla="*/ 2147483647 w 542"/>
              <a:gd name="T53" fmla="*/ 2147483647 h 359"/>
              <a:gd name="T54" fmla="*/ 2147483647 w 542"/>
              <a:gd name="T55" fmla="*/ 2147483647 h 359"/>
              <a:gd name="T56" fmla="*/ 2147483647 w 542"/>
              <a:gd name="T57" fmla="*/ 2147483647 h 359"/>
              <a:gd name="T58" fmla="*/ 2147483647 w 542"/>
              <a:gd name="T59" fmla="*/ 2147483647 h 359"/>
              <a:gd name="T60" fmla="*/ 2147483647 w 542"/>
              <a:gd name="T61" fmla="*/ 2147483647 h 359"/>
              <a:gd name="T62" fmla="*/ 2147483647 w 542"/>
              <a:gd name="T63" fmla="*/ 2147483647 h 359"/>
              <a:gd name="T64" fmla="*/ 2147483647 w 542"/>
              <a:gd name="T65" fmla="*/ 2147483647 h 359"/>
              <a:gd name="T66" fmla="*/ 2147483647 w 542"/>
              <a:gd name="T67" fmla="*/ 2147483647 h 359"/>
              <a:gd name="T68" fmla="*/ 2147483647 w 542"/>
              <a:gd name="T69" fmla="*/ 2147483647 h 359"/>
              <a:gd name="T70" fmla="*/ 2147483647 w 542"/>
              <a:gd name="T71" fmla="*/ 2147483647 h 359"/>
              <a:gd name="T72" fmla="*/ 2147483647 w 542"/>
              <a:gd name="T73" fmla="*/ 2147483647 h 359"/>
              <a:gd name="T74" fmla="*/ 2147483647 w 542"/>
              <a:gd name="T75" fmla="*/ 2147483647 h 359"/>
              <a:gd name="T76" fmla="*/ 2147483647 w 542"/>
              <a:gd name="T77" fmla="*/ 2147483647 h 359"/>
              <a:gd name="T78" fmla="*/ 2147483647 w 542"/>
              <a:gd name="T79" fmla="*/ 2147483647 h 359"/>
              <a:gd name="T80" fmla="*/ 2147483647 w 542"/>
              <a:gd name="T81" fmla="*/ 2147483647 h 359"/>
              <a:gd name="T82" fmla="*/ 0 w 542"/>
              <a:gd name="T83" fmla="*/ 2147483647 h 359"/>
              <a:gd name="T84" fmla="*/ 2147483647 w 542"/>
              <a:gd name="T85" fmla="*/ 2147483647 h 3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42"/>
              <a:gd name="T130" fmla="*/ 0 h 359"/>
              <a:gd name="T131" fmla="*/ 542 w 542"/>
              <a:gd name="T132" fmla="*/ 359 h 3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42" h="359">
                <a:moveTo>
                  <a:pt x="4" y="283"/>
                </a:moveTo>
                <a:cubicBezTo>
                  <a:pt x="21" y="286"/>
                  <a:pt x="16" y="278"/>
                  <a:pt x="30" y="275"/>
                </a:cubicBezTo>
                <a:cubicBezTo>
                  <a:pt x="39" y="273"/>
                  <a:pt x="47" y="272"/>
                  <a:pt x="56" y="271"/>
                </a:cubicBezTo>
                <a:cubicBezTo>
                  <a:pt x="83" y="274"/>
                  <a:pt x="118" y="268"/>
                  <a:pt x="144" y="267"/>
                </a:cubicBezTo>
                <a:cubicBezTo>
                  <a:pt x="154" y="260"/>
                  <a:pt x="159" y="251"/>
                  <a:pt x="170" y="247"/>
                </a:cubicBezTo>
                <a:cubicBezTo>
                  <a:pt x="182" y="235"/>
                  <a:pt x="194" y="231"/>
                  <a:pt x="210" y="227"/>
                </a:cubicBezTo>
                <a:cubicBezTo>
                  <a:pt x="219" y="225"/>
                  <a:pt x="220" y="224"/>
                  <a:pt x="230" y="221"/>
                </a:cubicBezTo>
                <a:cubicBezTo>
                  <a:pt x="232" y="220"/>
                  <a:pt x="236" y="219"/>
                  <a:pt x="236" y="219"/>
                </a:cubicBezTo>
                <a:cubicBezTo>
                  <a:pt x="245" y="206"/>
                  <a:pt x="274" y="204"/>
                  <a:pt x="288" y="203"/>
                </a:cubicBezTo>
                <a:cubicBezTo>
                  <a:pt x="305" y="197"/>
                  <a:pt x="320" y="191"/>
                  <a:pt x="338" y="187"/>
                </a:cubicBezTo>
                <a:cubicBezTo>
                  <a:pt x="354" y="177"/>
                  <a:pt x="357" y="161"/>
                  <a:pt x="372" y="151"/>
                </a:cubicBezTo>
                <a:cubicBezTo>
                  <a:pt x="377" y="144"/>
                  <a:pt x="378" y="139"/>
                  <a:pt x="380" y="131"/>
                </a:cubicBezTo>
                <a:cubicBezTo>
                  <a:pt x="378" y="124"/>
                  <a:pt x="380" y="120"/>
                  <a:pt x="378" y="113"/>
                </a:cubicBezTo>
                <a:cubicBezTo>
                  <a:pt x="381" y="109"/>
                  <a:pt x="385" y="106"/>
                  <a:pt x="388" y="101"/>
                </a:cubicBezTo>
                <a:cubicBezTo>
                  <a:pt x="391" y="95"/>
                  <a:pt x="390" y="88"/>
                  <a:pt x="396" y="83"/>
                </a:cubicBezTo>
                <a:cubicBezTo>
                  <a:pt x="400" y="80"/>
                  <a:pt x="408" y="75"/>
                  <a:pt x="408" y="75"/>
                </a:cubicBezTo>
                <a:cubicBezTo>
                  <a:pt x="413" y="67"/>
                  <a:pt x="416" y="59"/>
                  <a:pt x="422" y="51"/>
                </a:cubicBezTo>
                <a:cubicBezTo>
                  <a:pt x="423" y="49"/>
                  <a:pt x="426" y="45"/>
                  <a:pt x="426" y="45"/>
                </a:cubicBezTo>
                <a:cubicBezTo>
                  <a:pt x="429" y="31"/>
                  <a:pt x="435" y="33"/>
                  <a:pt x="448" y="29"/>
                </a:cubicBezTo>
                <a:cubicBezTo>
                  <a:pt x="461" y="16"/>
                  <a:pt x="474" y="8"/>
                  <a:pt x="492" y="5"/>
                </a:cubicBezTo>
                <a:cubicBezTo>
                  <a:pt x="507" y="0"/>
                  <a:pt x="514" y="4"/>
                  <a:pt x="528" y="13"/>
                </a:cubicBezTo>
                <a:cubicBezTo>
                  <a:pt x="531" y="21"/>
                  <a:pt x="534" y="22"/>
                  <a:pt x="542" y="25"/>
                </a:cubicBezTo>
                <a:cubicBezTo>
                  <a:pt x="540" y="37"/>
                  <a:pt x="534" y="98"/>
                  <a:pt x="520" y="107"/>
                </a:cubicBezTo>
                <a:cubicBezTo>
                  <a:pt x="517" y="117"/>
                  <a:pt x="520" y="112"/>
                  <a:pt x="506" y="117"/>
                </a:cubicBezTo>
                <a:cubicBezTo>
                  <a:pt x="504" y="118"/>
                  <a:pt x="500" y="119"/>
                  <a:pt x="500" y="119"/>
                </a:cubicBezTo>
                <a:cubicBezTo>
                  <a:pt x="493" y="139"/>
                  <a:pt x="465" y="146"/>
                  <a:pt x="448" y="157"/>
                </a:cubicBezTo>
                <a:cubicBezTo>
                  <a:pt x="444" y="163"/>
                  <a:pt x="445" y="174"/>
                  <a:pt x="440" y="179"/>
                </a:cubicBezTo>
                <a:cubicBezTo>
                  <a:pt x="437" y="182"/>
                  <a:pt x="428" y="187"/>
                  <a:pt x="428" y="187"/>
                </a:cubicBezTo>
                <a:cubicBezTo>
                  <a:pt x="424" y="195"/>
                  <a:pt x="418" y="204"/>
                  <a:pt x="410" y="207"/>
                </a:cubicBezTo>
                <a:cubicBezTo>
                  <a:pt x="400" y="222"/>
                  <a:pt x="389" y="233"/>
                  <a:pt x="374" y="243"/>
                </a:cubicBezTo>
                <a:cubicBezTo>
                  <a:pt x="350" y="279"/>
                  <a:pt x="303" y="295"/>
                  <a:pt x="262" y="299"/>
                </a:cubicBezTo>
                <a:cubicBezTo>
                  <a:pt x="253" y="302"/>
                  <a:pt x="246" y="307"/>
                  <a:pt x="236" y="309"/>
                </a:cubicBezTo>
                <a:cubicBezTo>
                  <a:pt x="225" y="316"/>
                  <a:pt x="230" y="305"/>
                  <a:pt x="218" y="309"/>
                </a:cubicBezTo>
                <a:cubicBezTo>
                  <a:pt x="208" y="306"/>
                  <a:pt x="209" y="309"/>
                  <a:pt x="202" y="315"/>
                </a:cubicBezTo>
                <a:cubicBezTo>
                  <a:pt x="198" y="318"/>
                  <a:pt x="190" y="323"/>
                  <a:pt x="190" y="323"/>
                </a:cubicBezTo>
                <a:cubicBezTo>
                  <a:pt x="185" y="333"/>
                  <a:pt x="176" y="341"/>
                  <a:pt x="166" y="345"/>
                </a:cubicBezTo>
                <a:cubicBezTo>
                  <a:pt x="160" y="347"/>
                  <a:pt x="148" y="351"/>
                  <a:pt x="148" y="351"/>
                </a:cubicBezTo>
                <a:cubicBezTo>
                  <a:pt x="130" y="345"/>
                  <a:pt x="118" y="354"/>
                  <a:pt x="102" y="359"/>
                </a:cubicBezTo>
                <a:cubicBezTo>
                  <a:pt x="89" y="358"/>
                  <a:pt x="77" y="358"/>
                  <a:pt x="64" y="357"/>
                </a:cubicBezTo>
                <a:cubicBezTo>
                  <a:pt x="51" y="356"/>
                  <a:pt x="26" y="353"/>
                  <a:pt x="26" y="353"/>
                </a:cubicBezTo>
                <a:cubicBezTo>
                  <a:pt x="21" y="346"/>
                  <a:pt x="21" y="342"/>
                  <a:pt x="14" y="337"/>
                </a:cubicBezTo>
                <a:cubicBezTo>
                  <a:pt x="9" y="322"/>
                  <a:pt x="3" y="310"/>
                  <a:pt x="0" y="295"/>
                </a:cubicBezTo>
                <a:cubicBezTo>
                  <a:pt x="2" y="286"/>
                  <a:pt x="1" y="289"/>
                  <a:pt x="4" y="283"/>
                </a:cubicBezTo>
                <a:close/>
              </a:path>
            </a:pathLst>
          </a:custGeom>
          <a:solidFill>
            <a:schemeClr val="folHlink">
              <a:alpha val="47842"/>
            </a:schemeClr>
          </a:solidFill>
          <a:ln w="9525" cap="flat" cmpd="sng">
            <a:solidFill>
              <a:srgbClr val="000000"/>
            </a:solidFill>
            <a:prstDash val="solid"/>
            <a:round/>
            <a:headEnd/>
            <a:tailEnd/>
          </a:ln>
        </p:spPr>
        <p:txBody>
          <a:bodyPr/>
          <a:lstStyle/>
          <a:p>
            <a:endParaRPr lang="en-US"/>
          </a:p>
        </p:txBody>
      </p:sp>
      <p:sp>
        <p:nvSpPr>
          <p:cNvPr id="25615" name="Freeform 31"/>
          <p:cNvSpPr>
            <a:spLocks/>
          </p:cNvSpPr>
          <p:nvPr/>
        </p:nvSpPr>
        <p:spPr bwMode="auto">
          <a:xfrm>
            <a:off x="3751263" y="4265613"/>
            <a:ext cx="673100" cy="666750"/>
          </a:xfrm>
          <a:custGeom>
            <a:avLst/>
            <a:gdLst>
              <a:gd name="T0" fmla="*/ 2147483647 w 424"/>
              <a:gd name="T1" fmla="*/ 2147483647 h 384"/>
              <a:gd name="T2" fmla="*/ 2147483647 w 424"/>
              <a:gd name="T3" fmla="*/ 2147483647 h 384"/>
              <a:gd name="T4" fmla="*/ 2147483647 w 424"/>
              <a:gd name="T5" fmla="*/ 2147483647 h 384"/>
              <a:gd name="T6" fmla="*/ 2147483647 w 424"/>
              <a:gd name="T7" fmla="*/ 2147483647 h 384"/>
              <a:gd name="T8" fmla="*/ 2147483647 w 424"/>
              <a:gd name="T9" fmla="*/ 2147483647 h 384"/>
              <a:gd name="T10" fmla="*/ 2147483647 w 424"/>
              <a:gd name="T11" fmla="*/ 2147483647 h 384"/>
              <a:gd name="T12" fmla="*/ 2147483647 w 424"/>
              <a:gd name="T13" fmla="*/ 2147483647 h 384"/>
              <a:gd name="T14" fmla="*/ 2147483647 w 424"/>
              <a:gd name="T15" fmla="*/ 2147483647 h 384"/>
              <a:gd name="T16" fmla="*/ 2147483647 w 424"/>
              <a:gd name="T17" fmla="*/ 2147483647 h 384"/>
              <a:gd name="T18" fmla="*/ 2147483647 w 424"/>
              <a:gd name="T19" fmla="*/ 2147483647 h 384"/>
              <a:gd name="T20" fmla="*/ 2147483647 w 424"/>
              <a:gd name="T21" fmla="*/ 2147483647 h 384"/>
              <a:gd name="T22" fmla="*/ 2147483647 w 424"/>
              <a:gd name="T23" fmla="*/ 2147483647 h 384"/>
              <a:gd name="T24" fmla="*/ 2147483647 w 424"/>
              <a:gd name="T25" fmla="*/ 2147483647 h 384"/>
              <a:gd name="T26" fmla="*/ 2147483647 w 424"/>
              <a:gd name="T27" fmla="*/ 2147483647 h 384"/>
              <a:gd name="T28" fmla="*/ 2147483647 w 424"/>
              <a:gd name="T29" fmla="*/ 0 h 384"/>
              <a:gd name="T30" fmla="*/ 2147483647 w 424"/>
              <a:gd name="T31" fmla="*/ 2147483647 h 384"/>
              <a:gd name="T32" fmla="*/ 2147483647 w 424"/>
              <a:gd name="T33" fmla="*/ 2147483647 h 384"/>
              <a:gd name="T34" fmla="*/ 2147483647 w 424"/>
              <a:gd name="T35" fmla="*/ 2147483647 h 384"/>
              <a:gd name="T36" fmla="*/ 2147483647 w 424"/>
              <a:gd name="T37" fmla="*/ 2147483647 h 384"/>
              <a:gd name="T38" fmla="*/ 2147483647 w 424"/>
              <a:gd name="T39" fmla="*/ 2147483647 h 384"/>
              <a:gd name="T40" fmla="*/ 2147483647 w 424"/>
              <a:gd name="T41" fmla="*/ 2147483647 h 384"/>
              <a:gd name="T42" fmla="*/ 2147483647 w 424"/>
              <a:gd name="T43" fmla="*/ 2147483647 h 384"/>
              <a:gd name="T44" fmla="*/ 2147483647 w 424"/>
              <a:gd name="T45" fmla="*/ 2147483647 h 384"/>
              <a:gd name="T46" fmla="*/ 2147483647 w 424"/>
              <a:gd name="T47" fmla="*/ 2147483647 h 384"/>
              <a:gd name="T48" fmla="*/ 2147483647 w 424"/>
              <a:gd name="T49" fmla="*/ 2147483647 h 384"/>
              <a:gd name="T50" fmla="*/ 2147483647 w 424"/>
              <a:gd name="T51" fmla="*/ 2147483647 h 384"/>
              <a:gd name="T52" fmla="*/ 2147483647 w 424"/>
              <a:gd name="T53" fmla="*/ 2147483647 h 384"/>
              <a:gd name="T54" fmla="*/ 2147483647 w 424"/>
              <a:gd name="T55" fmla="*/ 2147483647 h 384"/>
              <a:gd name="T56" fmla="*/ 2147483647 w 424"/>
              <a:gd name="T57" fmla="*/ 2147483647 h 384"/>
              <a:gd name="T58" fmla="*/ 2147483647 w 424"/>
              <a:gd name="T59" fmla="*/ 2147483647 h 384"/>
              <a:gd name="T60" fmla="*/ 2147483647 w 424"/>
              <a:gd name="T61" fmla="*/ 2147483647 h 384"/>
              <a:gd name="T62" fmla="*/ 2147483647 w 424"/>
              <a:gd name="T63" fmla="*/ 2147483647 h 384"/>
              <a:gd name="T64" fmla="*/ 2147483647 w 424"/>
              <a:gd name="T65" fmla="*/ 2147483647 h 384"/>
              <a:gd name="T66" fmla="*/ 2147483647 w 424"/>
              <a:gd name="T67" fmla="*/ 2147483647 h 384"/>
              <a:gd name="T68" fmla="*/ 2147483647 w 424"/>
              <a:gd name="T69" fmla="*/ 2147483647 h 384"/>
              <a:gd name="T70" fmla="*/ 2147483647 w 424"/>
              <a:gd name="T71" fmla="*/ 2147483647 h 384"/>
              <a:gd name="T72" fmla="*/ 2147483647 w 424"/>
              <a:gd name="T73" fmla="*/ 2147483647 h 384"/>
              <a:gd name="T74" fmla="*/ 2147483647 w 424"/>
              <a:gd name="T75" fmla="*/ 2147483647 h 384"/>
              <a:gd name="T76" fmla="*/ 2147483647 w 424"/>
              <a:gd name="T77" fmla="*/ 2147483647 h 384"/>
              <a:gd name="T78" fmla="*/ 2147483647 w 424"/>
              <a:gd name="T79" fmla="*/ 2147483647 h 384"/>
              <a:gd name="T80" fmla="*/ 2147483647 w 424"/>
              <a:gd name="T81" fmla="*/ 2147483647 h 384"/>
              <a:gd name="T82" fmla="*/ 2147483647 w 424"/>
              <a:gd name="T83" fmla="*/ 2147483647 h 384"/>
              <a:gd name="T84" fmla="*/ 2147483647 w 424"/>
              <a:gd name="T85" fmla="*/ 2147483647 h 384"/>
              <a:gd name="T86" fmla="*/ 2147483647 w 424"/>
              <a:gd name="T87" fmla="*/ 2147483647 h 384"/>
              <a:gd name="T88" fmla="*/ 2147483647 w 424"/>
              <a:gd name="T89" fmla="*/ 2147483647 h 384"/>
              <a:gd name="T90" fmla="*/ 2147483647 w 424"/>
              <a:gd name="T91" fmla="*/ 2147483647 h 384"/>
              <a:gd name="T92" fmla="*/ 2147483647 w 424"/>
              <a:gd name="T93" fmla="*/ 2147483647 h 384"/>
              <a:gd name="T94" fmla="*/ 2147483647 w 424"/>
              <a:gd name="T95" fmla="*/ 2147483647 h 384"/>
              <a:gd name="T96" fmla="*/ 2147483647 w 424"/>
              <a:gd name="T97" fmla="*/ 2147483647 h 384"/>
              <a:gd name="T98" fmla="*/ 2147483647 w 424"/>
              <a:gd name="T99" fmla="*/ 2147483647 h 384"/>
              <a:gd name="T100" fmla="*/ 0 w 424"/>
              <a:gd name="T101" fmla="*/ 2147483647 h 384"/>
              <a:gd name="T102" fmla="*/ 2147483647 w 424"/>
              <a:gd name="T103" fmla="*/ 2147483647 h 384"/>
              <a:gd name="T104" fmla="*/ 2147483647 w 424"/>
              <a:gd name="T105" fmla="*/ 2147483647 h 38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4"/>
              <a:gd name="T160" fmla="*/ 0 h 384"/>
              <a:gd name="T161" fmla="*/ 424 w 424"/>
              <a:gd name="T162" fmla="*/ 384 h 38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4" h="384">
                <a:moveTo>
                  <a:pt x="6" y="143"/>
                </a:moveTo>
                <a:cubicBezTo>
                  <a:pt x="12" y="141"/>
                  <a:pt x="17" y="141"/>
                  <a:pt x="22" y="138"/>
                </a:cubicBezTo>
                <a:cubicBezTo>
                  <a:pt x="43" y="141"/>
                  <a:pt x="60" y="138"/>
                  <a:pt x="81" y="137"/>
                </a:cubicBezTo>
                <a:cubicBezTo>
                  <a:pt x="104" y="134"/>
                  <a:pt x="127" y="131"/>
                  <a:pt x="150" y="129"/>
                </a:cubicBezTo>
                <a:cubicBezTo>
                  <a:pt x="156" y="132"/>
                  <a:pt x="169" y="128"/>
                  <a:pt x="175" y="128"/>
                </a:cubicBezTo>
                <a:cubicBezTo>
                  <a:pt x="192" y="138"/>
                  <a:pt x="235" y="137"/>
                  <a:pt x="235" y="137"/>
                </a:cubicBezTo>
                <a:cubicBezTo>
                  <a:pt x="256" y="129"/>
                  <a:pt x="281" y="135"/>
                  <a:pt x="303" y="131"/>
                </a:cubicBezTo>
                <a:cubicBezTo>
                  <a:pt x="312" y="126"/>
                  <a:pt x="315" y="118"/>
                  <a:pt x="325" y="116"/>
                </a:cubicBezTo>
                <a:cubicBezTo>
                  <a:pt x="331" y="112"/>
                  <a:pt x="330" y="110"/>
                  <a:pt x="334" y="104"/>
                </a:cubicBezTo>
                <a:cubicBezTo>
                  <a:pt x="333" y="98"/>
                  <a:pt x="331" y="93"/>
                  <a:pt x="330" y="87"/>
                </a:cubicBezTo>
                <a:cubicBezTo>
                  <a:pt x="333" y="83"/>
                  <a:pt x="334" y="78"/>
                  <a:pt x="337" y="74"/>
                </a:cubicBezTo>
                <a:cubicBezTo>
                  <a:pt x="339" y="60"/>
                  <a:pt x="339" y="61"/>
                  <a:pt x="345" y="51"/>
                </a:cubicBezTo>
                <a:cubicBezTo>
                  <a:pt x="346" y="43"/>
                  <a:pt x="350" y="37"/>
                  <a:pt x="357" y="33"/>
                </a:cubicBezTo>
                <a:cubicBezTo>
                  <a:pt x="362" y="24"/>
                  <a:pt x="360" y="13"/>
                  <a:pt x="372" y="11"/>
                </a:cubicBezTo>
                <a:cubicBezTo>
                  <a:pt x="376" y="4"/>
                  <a:pt x="380" y="7"/>
                  <a:pt x="384" y="0"/>
                </a:cubicBezTo>
                <a:cubicBezTo>
                  <a:pt x="390" y="2"/>
                  <a:pt x="394" y="6"/>
                  <a:pt x="400" y="3"/>
                </a:cubicBezTo>
                <a:cubicBezTo>
                  <a:pt x="406" y="6"/>
                  <a:pt x="409" y="8"/>
                  <a:pt x="406" y="15"/>
                </a:cubicBezTo>
                <a:cubicBezTo>
                  <a:pt x="409" y="22"/>
                  <a:pt x="407" y="25"/>
                  <a:pt x="414" y="29"/>
                </a:cubicBezTo>
                <a:cubicBezTo>
                  <a:pt x="417" y="33"/>
                  <a:pt x="421" y="35"/>
                  <a:pt x="424" y="39"/>
                </a:cubicBezTo>
                <a:cubicBezTo>
                  <a:pt x="423" y="45"/>
                  <a:pt x="421" y="49"/>
                  <a:pt x="418" y="54"/>
                </a:cubicBezTo>
                <a:cubicBezTo>
                  <a:pt x="421" y="61"/>
                  <a:pt x="418" y="64"/>
                  <a:pt x="420" y="72"/>
                </a:cubicBezTo>
                <a:cubicBezTo>
                  <a:pt x="419" y="81"/>
                  <a:pt x="419" y="91"/>
                  <a:pt x="415" y="99"/>
                </a:cubicBezTo>
                <a:cubicBezTo>
                  <a:pt x="418" y="106"/>
                  <a:pt x="415" y="114"/>
                  <a:pt x="411" y="120"/>
                </a:cubicBezTo>
                <a:cubicBezTo>
                  <a:pt x="412" y="130"/>
                  <a:pt x="409" y="152"/>
                  <a:pt x="408" y="159"/>
                </a:cubicBezTo>
                <a:cubicBezTo>
                  <a:pt x="407" y="163"/>
                  <a:pt x="403" y="171"/>
                  <a:pt x="403" y="171"/>
                </a:cubicBezTo>
                <a:cubicBezTo>
                  <a:pt x="402" y="178"/>
                  <a:pt x="400" y="186"/>
                  <a:pt x="397" y="192"/>
                </a:cubicBezTo>
                <a:cubicBezTo>
                  <a:pt x="395" y="200"/>
                  <a:pt x="395" y="217"/>
                  <a:pt x="387" y="221"/>
                </a:cubicBezTo>
                <a:cubicBezTo>
                  <a:pt x="383" y="227"/>
                  <a:pt x="379" y="233"/>
                  <a:pt x="375" y="239"/>
                </a:cubicBezTo>
                <a:cubicBezTo>
                  <a:pt x="373" y="248"/>
                  <a:pt x="377" y="259"/>
                  <a:pt x="367" y="261"/>
                </a:cubicBezTo>
                <a:cubicBezTo>
                  <a:pt x="367" y="263"/>
                  <a:pt x="368" y="266"/>
                  <a:pt x="366" y="266"/>
                </a:cubicBezTo>
                <a:cubicBezTo>
                  <a:pt x="364" y="266"/>
                  <a:pt x="365" y="261"/>
                  <a:pt x="363" y="261"/>
                </a:cubicBezTo>
                <a:cubicBezTo>
                  <a:pt x="361" y="261"/>
                  <a:pt x="362" y="264"/>
                  <a:pt x="361" y="266"/>
                </a:cubicBezTo>
                <a:cubicBezTo>
                  <a:pt x="360" y="275"/>
                  <a:pt x="358" y="285"/>
                  <a:pt x="355" y="294"/>
                </a:cubicBezTo>
                <a:cubicBezTo>
                  <a:pt x="353" y="306"/>
                  <a:pt x="349" y="321"/>
                  <a:pt x="343" y="332"/>
                </a:cubicBezTo>
                <a:cubicBezTo>
                  <a:pt x="342" y="340"/>
                  <a:pt x="336" y="343"/>
                  <a:pt x="328" y="345"/>
                </a:cubicBezTo>
                <a:cubicBezTo>
                  <a:pt x="322" y="348"/>
                  <a:pt x="316" y="350"/>
                  <a:pt x="310" y="351"/>
                </a:cubicBezTo>
                <a:cubicBezTo>
                  <a:pt x="305" y="353"/>
                  <a:pt x="304" y="357"/>
                  <a:pt x="300" y="360"/>
                </a:cubicBezTo>
                <a:cubicBezTo>
                  <a:pt x="295" y="369"/>
                  <a:pt x="287" y="373"/>
                  <a:pt x="277" y="375"/>
                </a:cubicBezTo>
                <a:cubicBezTo>
                  <a:pt x="264" y="384"/>
                  <a:pt x="260" y="379"/>
                  <a:pt x="240" y="377"/>
                </a:cubicBezTo>
                <a:cubicBezTo>
                  <a:pt x="236" y="373"/>
                  <a:pt x="232" y="370"/>
                  <a:pt x="229" y="365"/>
                </a:cubicBezTo>
                <a:cubicBezTo>
                  <a:pt x="227" y="355"/>
                  <a:pt x="232" y="347"/>
                  <a:pt x="240" y="341"/>
                </a:cubicBezTo>
                <a:cubicBezTo>
                  <a:pt x="238" y="331"/>
                  <a:pt x="236" y="325"/>
                  <a:pt x="226" y="321"/>
                </a:cubicBezTo>
                <a:cubicBezTo>
                  <a:pt x="222" y="316"/>
                  <a:pt x="220" y="315"/>
                  <a:pt x="214" y="314"/>
                </a:cubicBezTo>
                <a:cubicBezTo>
                  <a:pt x="208" y="311"/>
                  <a:pt x="202" y="309"/>
                  <a:pt x="195" y="308"/>
                </a:cubicBezTo>
                <a:cubicBezTo>
                  <a:pt x="186" y="303"/>
                  <a:pt x="179" y="295"/>
                  <a:pt x="175" y="285"/>
                </a:cubicBezTo>
                <a:cubicBezTo>
                  <a:pt x="172" y="267"/>
                  <a:pt x="168" y="243"/>
                  <a:pt x="147" y="239"/>
                </a:cubicBezTo>
                <a:cubicBezTo>
                  <a:pt x="137" y="233"/>
                  <a:pt x="127" y="229"/>
                  <a:pt x="115" y="227"/>
                </a:cubicBezTo>
                <a:cubicBezTo>
                  <a:pt x="97" y="214"/>
                  <a:pt x="74" y="208"/>
                  <a:pt x="52" y="206"/>
                </a:cubicBezTo>
                <a:cubicBezTo>
                  <a:pt x="42" y="201"/>
                  <a:pt x="30" y="190"/>
                  <a:pt x="19" y="188"/>
                </a:cubicBezTo>
                <a:cubicBezTo>
                  <a:pt x="15" y="185"/>
                  <a:pt x="11" y="182"/>
                  <a:pt x="6" y="180"/>
                </a:cubicBezTo>
                <a:cubicBezTo>
                  <a:pt x="2" y="174"/>
                  <a:pt x="1" y="169"/>
                  <a:pt x="0" y="162"/>
                </a:cubicBezTo>
                <a:cubicBezTo>
                  <a:pt x="2" y="142"/>
                  <a:pt x="8" y="154"/>
                  <a:pt x="4" y="144"/>
                </a:cubicBezTo>
                <a:cubicBezTo>
                  <a:pt x="6" y="139"/>
                  <a:pt x="6" y="139"/>
                  <a:pt x="6" y="143"/>
                </a:cubicBezTo>
                <a:close/>
              </a:path>
            </a:pathLst>
          </a:custGeom>
          <a:solidFill>
            <a:schemeClr val="folHlink">
              <a:alpha val="47842"/>
            </a:schemeClr>
          </a:solidFill>
          <a:ln w="9525" cap="flat" cmpd="sng">
            <a:solidFill>
              <a:srgbClr val="000000"/>
            </a:solidFill>
            <a:prstDash val="solid"/>
            <a:round/>
            <a:headEnd/>
            <a:tailEnd/>
          </a:ln>
        </p:spPr>
        <p:txBody>
          <a:bodyPr/>
          <a:lstStyle/>
          <a:p>
            <a:endParaRPr lang="en-US"/>
          </a:p>
        </p:txBody>
      </p:sp>
      <p:sp>
        <p:nvSpPr>
          <p:cNvPr id="25616" name="Freeform 32"/>
          <p:cNvSpPr>
            <a:spLocks/>
          </p:cNvSpPr>
          <p:nvPr/>
        </p:nvSpPr>
        <p:spPr bwMode="auto">
          <a:xfrm>
            <a:off x="6280150" y="4227513"/>
            <a:ext cx="1397000" cy="500062"/>
          </a:xfrm>
          <a:custGeom>
            <a:avLst/>
            <a:gdLst>
              <a:gd name="T0" fmla="*/ 2147483647 w 880"/>
              <a:gd name="T1" fmla="*/ 2147483647 h 288"/>
              <a:gd name="T2" fmla="*/ 2147483647 w 880"/>
              <a:gd name="T3" fmla="*/ 2147483647 h 288"/>
              <a:gd name="T4" fmla="*/ 2147483647 w 880"/>
              <a:gd name="T5" fmla="*/ 2147483647 h 288"/>
              <a:gd name="T6" fmla="*/ 2147483647 w 880"/>
              <a:gd name="T7" fmla="*/ 2147483647 h 288"/>
              <a:gd name="T8" fmla="*/ 2147483647 w 880"/>
              <a:gd name="T9" fmla="*/ 2147483647 h 288"/>
              <a:gd name="T10" fmla="*/ 2147483647 w 880"/>
              <a:gd name="T11" fmla="*/ 2147483647 h 288"/>
              <a:gd name="T12" fmla="*/ 2147483647 w 880"/>
              <a:gd name="T13" fmla="*/ 2147483647 h 288"/>
              <a:gd name="T14" fmla="*/ 2147483647 w 880"/>
              <a:gd name="T15" fmla="*/ 2147483647 h 288"/>
              <a:gd name="T16" fmla="*/ 2147483647 w 880"/>
              <a:gd name="T17" fmla="*/ 2147483647 h 288"/>
              <a:gd name="T18" fmla="*/ 2147483647 w 880"/>
              <a:gd name="T19" fmla="*/ 2147483647 h 288"/>
              <a:gd name="T20" fmla="*/ 2147483647 w 880"/>
              <a:gd name="T21" fmla="*/ 2147483647 h 288"/>
              <a:gd name="T22" fmla="*/ 2147483647 w 880"/>
              <a:gd name="T23" fmla="*/ 2147483647 h 288"/>
              <a:gd name="T24" fmla="*/ 2147483647 w 880"/>
              <a:gd name="T25" fmla="*/ 2147483647 h 288"/>
              <a:gd name="T26" fmla="*/ 2147483647 w 880"/>
              <a:gd name="T27" fmla="*/ 2147483647 h 288"/>
              <a:gd name="T28" fmla="*/ 2147483647 w 880"/>
              <a:gd name="T29" fmla="*/ 2147483647 h 288"/>
              <a:gd name="T30" fmla="*/ 2147483647 w 880"/>
              <a:gd name="T31" fmla="*/ 2147483647 h 288"/>
              <a:gd name="T32" fmla="*/ 2147483647 w 880"/>
              <a:gd name="T33" fmla="*/ 2147483647 h 288"/>
              <a:gd name="T34" fmla="*/ 2147483647 w 880"/>
              <a:gd name="T35" fmla="*/ 2147483647 h 288"/>
              <a:gd name="T36" fmla="*/ 2147483647 w 880"/>
              <a:gd name="T37" fmla="*/ 2147483647 h 288"/>
              <a:gd name="T38" fmla="*/ 2147483647 w 880"/>
              <a:gd name="T39" fmla="*/ 2147483647 h 288"/>
              <a:gd name="T40" fmla="*/ 2147483647 w 880"/>
              <a:gd name="T41" fmla="*/ 2147483647 h 288"/>
              <a:gd name="T42" fmla="*/ 2147483647 w 880"/>
              <a:gd name="T43" fmla="*/ 2147483647 h 288"/>
              <a:gd name="T44" fmla="*/ 2147483647 w 880"/>
              <a:gd name="T45" fmla="*/ 2147483647 h 288"/>
              <a:gd name="T46" fmla="*/ 2147483647 w 880"/>
              <a:gd name="T47" fmla="*/ 2147483647 h 288"/>
              <a:gd name="T48" fmla="*/ 2147483647 w 880"/>
              <a:gd name="T49" fmla="*/ 2147483647 h 288"/>
              <a:gd name="T50" fmla="*/ 2147483647 w 880"/>
              <a:gd name="T51" fmla="*/ 2147483647 h 288"/>
              <a:gd name="T52" fmla="*/ 2147483647 w 880"/>
              <a:gd name="T53" fmla="*/ 2147483647 h 288"/>
              <a:gd name="T54" fmla="*/ 2147483647 w 880"/>
              <a:gd name="T55" fmla="*/ 2147483647 h 288"/>
              <a:gd name="T56" fmla="*/ 2147483647 w 880"/>
              <a:gd name="T57" fmla="*/ 2147483647 h 288"/>
              <a:gd name="T58" fmla="*/ 2147483647 w 880"/>
              <a:gd name="T59" fmla="*/ 2147483647 h 288"/>
              <a:gd name="T60" fmla="*/ 2147483647 w 880"/>
              <a:gd name="T61" fmla="*/ 2147483647 h 288"/>
              <a:gd name="T62" fmla="*/ 2147483647 w 880"/>
              <a:gd name="T63" fmla="*/ 2147483647 h 288"/>
              <a:gd name="T64" fmla="*/ 2147483647 w 880"/>
              <a:gd name="T65" fmla="*/ 2147483647 h 288"/>
              <a:gd name="T66" fmla="*/ 2147483647 w 880"/>
              <a:gd name="T67" fmla="*/ 2147483647 h 2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80"/>
              <a:gd name="T103" fmla="*/ 0 h 288"/>
              <a:gd name="T104" fmla="*/ 880 w 880"/>
              <a:gd name="T105" fmla="*/ 288 h 28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80" h="288">
                <a:moveTo>
                  <a:pt x="10" y="37"/>
                </a:moveTo>
                <a:cubicBezTo>
                  <a:pt x="19" y="35"/>
                  <a:pt x="23" y="36"/>
                  <a:pt x="33" y="37"/>
                </a:cubicBezTo>
                <a:cubicBezTo>
                  <a:pt x="45" y="57"/>
                  <a:pt x="37" y="51"/>
                  <a:pt x="67" y="54"/>
                </a:cubicBezTo>
                <a:cubicBezTo>
                  <a:pt x="77" y="51"/>
                  <a:pt x="82" y="51"/>
                  <a:pt x="93" y="52"/>
                </a:cubicBezTo>
                <a:cubicBezTo>
                  <a:pt x="105" y="51"/>
                  <a:pt x="107" y="50"/>
                  <a:pt x="117" y="48"/>
                </a:cubicBezTo>
                <a:cubicBezTo>
                  <a:pt x="137" y="38"/>
                  <a:pt x="176" y="42"/>
                  <a:pt x="199" y="40"/>
                </a:cubicBezTo>
                <a:cubicBezTo>
                  <a:pt x="203" y="35"/>
                  <a:pt x="207" y="34"/>
                  <a:pt x="213" y="33"/>
                </a:cubicBezTo>
                <a:cubicBezTo>
                  <a:pt x="218" y="31"/>
                  <a:pt x="222" y="30"/>
                  <a:pt x="226" y="27"/>
                </a:cubicBezTo>
                <a:cubicBezTo>
                  <a:pt x="221" y="18"/>
                  <a:pt x="232" y="20"/>
                  <a:pt x="240" y="18"/>
                </a:cubicBezTo>
                <a:cubicBezTo>
                  <a:pt x="246" y="15"/>
                  <a:pt x="259" y="13"/>
                  <a:pt x="259" y="13"/>
                </a:cubicBezTo>
                <a:cubicBezTo>
                  <a:pt x="263" y="7"/>
                  <a:pt x="267" y="7"/>
                  <a:pt x="274" y="6"/>
                </a:cubicBezTo>
                <a:cubicBezTo>
                  <a:pt x="290" y="0"/>
                  <a:pt x="319" y="4"/>
                  <a:pt x="333" y="4"/>
                </a:cubicBezTo>
                <a:cubicBezTo>
                  <a:pt x="348" y="12"/>
                  <a:pt x="326" y="2"/>
                  <a:pt x="355" y="6"/>
                </a:cubicBezTo>
                <a:cubicBezTo>
                  <a:pt x="359" y="7"/>
                  <a:pt x="362" y="11"/>
                  <a:pt x="366" y="12"/>
                </a:cubicBezTo>
                <a:cubicBezTo>
                  <a:pt x="370" y="15"/>
                  <a:pt x="375" y="18"/>
                  <a:pt x="379" y="21"/>
                </a:cubicBezTo>
                <a:cubicBezTo>
                  <a:pt x="385" y="18"/>
                  <a:pt x="386" y="21"/>
                  <a:pt x="393" y="22"/>
                </a:cubicBezTo>
                <a:cubicBezTo>
                  <a:pt x="405" y="28"/>
                  <a:pt x="415" y="41"/>
                  <a:pt x="429" y="43"/>
                </a:cubicBezTo>
                <a:cubicBezTo>
                  <a:pt x="438" y="50"/>
                  <a:pt x="462" y="52"/>
                  <a:pt x="462" y="52"/>
                </a:cubicBezTo>
                <a:cubicBezTo>
                  <a:pt x="470" y="56"/>
                  <a:pt x="478" y="60"/>
                  <a:pt x="487" y="61"/>
                </a:cubicBezTo>
                <a:cubicBezTo>
                  <a:pt x="494" y="65"/>
                  <a:pt x="499" y="72"/>
                  <a:pt x="507" y="73"/>
                </a:cubicBezTo>
                <a:cubicBezTo>
                  <a:pt x="516" y="78"/>
                  <a:pt x="519" y="82"/>
                  <a:pt x="529" y="84"/>
                </a:cubicBezTo>
                <a:cubicBezTo>
                  <a:pt x="539" y="81"/>
                  <a:pt x="551" y="87"/>
                  <a:pt x="561" y="88"/>
                </a:cubicBezTo>
                <a:cubicBezTo>
                  <a:pt x="567" y="92"/>
                  <a:pt x="571" y="96"/>
                  <a:pt x="577" y="100"/>
                </a:cubicBezTo>
                <a:cubicBezTo>
                  <a:pt x="584" y="112"/>
                  <a:pt x="597" y="114"/>
                  <a:pt x="610" y="115"/>
                </a:cubicBezTo>
                <a:cubicBezTo>
                  <a:pt x="612" y="117"/>
                  <a:pt x="613" y="119"/>
                  <a:pt x="615" y="120"/>
                </a:cubicBezTo>
                <a:cubicBezTo>
                  <a:pt x="617" y="121"/>
                  <a:pt x="619" y="120"/>
                  <a:pt x="621" y="121"/>
                </a:cubicBezTo>
                <a:cubicBezTo>
                  <a:pt x="622" y="122"/>
                  <a:pt x="621" y="125"/>
                  <a:pt x="622" y="126"/>
                </a:cubicBezTo>
                <a:cubicBezTo>
                  <a:pt x="628" y="133"/>
                  <a:pt x="638" y="138"/>
                  <a:pt x="646" y="139"/>
                </a:cubicBezTo>
                <a:cubicBezTo>
                  <a:pt x="668" y="137"/>
                  <a:pt x="689" y="141"/>
                  <a:pt x="711" y="142"/>
                </a:cubicBezTo>
                <a:cubicBezTo>
                  <a:pt x="717" y="145"/>
                  <a:pt x="722" y="144"/>
                  <a:pt x="727" y="148"/>
                </a:cubicBezTo>
                <a:cubicBezTo>
                  <a:pt x="733" y="162"/>
                  <a:pt x="734" y="157"/>
                  <a:pt x="754" y="159"/>
                </a:cubicBezTo>
                <a:cubicBezTo>
                  <a:pt x="761" y="160"/>
                  <a:pt x="761" y="165"/>
                  <a:pt x="768" y="166"/>
                </a:cubicBezTo>
                <a:cubicBezTo>
                  <a:pt x="776" y="170"/>
                  <a:pt x="783" y="170"/>
                  <a:pt x="792" y="171"/>
                </a:cubicBezTo>
                <a:cubicBezTo>
                  <a:pt x="796" y="174"/>
                  <a:pt x="800" y="175"/>
                  <a:pt x="805" y="177"/>
                </a:cubicBezTo>
                <a:cubicBezTo>
                  <a:pt x="811" y="184"/>
                  <a:pt x="820" y="183"/>
                  <a:pt x="829" y="184"/>
                </a:cubicBezTo>
                <a:cubicBezTo>
                  <a:pt x="836" y="187"/>
                  <a:pt x="840" y="184"/>
                  <a:pt x="847" y="186"/>
                </a:cubicBezTo>
                <a:cubicBezTo>
                  <a:pt x="850" y="191"/>
                  <a:pt x="854" y="193"/>
                  <a:pt x="859" y="196"/>
                </a:cubicBezTo>
                <a:cubicBezTo>
                  <a:pt x="861" y="201"/>
                  <a:pt x="862" y="206"/>
                  <a:pt x="864" y="211"/>
                </a:cubicBezTo>
                <a:cubicBezTo>
                  <a:pt x="866" y="219"/>
                  <a:pt x="875" y="224"/>
                  <a:pt x="879" y="232"/>
                </a:cubicBezTo>
                <a:cubicBezTo>
                  <a:pt x="876" y="238"/>
                  <a:pt x="879" y="240"/>
                  <a:pt x="880" y="247"/>
                </a:cubicBezTo>
                <a:cubicBezTo>
                  <a:pt x="879" y="254"/>
                  <a:pt x="874" y="255"/>
                  <a:pt x="871" y="261"/>
                </a:cubicBezTo>
                <a:cubicBezTo>
                  <a:pt x="869" y="273"/>
                  <a:pt x="869" y="281"/>
                  <a:pt x="856" y="283"/>
                </a:cubicBezTo>
                <a:cubicBezTo>
                  <a:pt x="851" y="286"/>
                  <a:pt x="845" y="286"/>
                  <a:pt x="840" y="288"/>
                </a:cubicBezTo>
                <a:cubicBezTo>
                  <a:pt x="821" y="280"/>
                  <a:pt x="793" y="287"/>
                  <a:pt x="771" y="285"/>
                </a:cubicBezTo>
                <a:cubicBezTo>
                  <a:pt x="760" y="282"/>
                  <a:pt x="750" y="281"/>
                  <a:pt x="739" y="279"/>
                </a:cubicBezTo>
                <a:cubicBezTo>
                  <a:pt x="728" y="261"/>
                  <a:pt x="715" y="262"/>
                  <a:pt x="694" y="261"/>
                </a:cubicBezTo>
                <a:cubicBezTo>
                  <a:pt x="671" y="258"/>
                  <a:pt x="648" y="257"/>
                  <a:pt x="625" y="255"/>
                </a:cubicBezTo>
                <a:cubicBezTo>
                  <a:pt x="604" y="250"/>
                  <a:pt x="581" y="251"/>
                  <a:pt x="559" y="249"/>
                </a:cubicBezTo>
                <a:cubicBezTo>
                  <a:pt x="550" y="247"/>
                  <a:pt x="541" y="245"/>
                  <a:pt x="532" y="243"/>
                </a:cubicBezTo>
                <a:cubicBezTo>
                  <a:pt x="526" y="240"/>
                  <a:pt x="518" y="238"/>
                  <a:pt x="511" y="237"/>
                </a:cubicBezTo>
                <a:cubicBezTo>
                  <a:pt x="504" y="233"/>
                  <a:pt x="495" y="230"/>
                  <a:pt x="487" y="228"/>
                </a:cubicBezTo>
                <a:cubicBezTo>
                  <a:pt x="474" y="218"/>
                  <a:pt x="464" y="214"/>
                  <a:pt x="448" y="213"/>
                </a:cubicBezTo>
                <a:cubicBezTo>
                  <a:pt x="438" y="201"/>
                  <a:pt x="427" y="197"/>
                  <a:pt x="412" y="195"/>
                </a:cubicBezTo>
                <a:cubicBezTo>
                  <a:pt x="407" y="192"/>
                  <a:pt x="401" y="193"/>
                  <a:pt x="396" y="190"/>
                </a:cubicBezTo>
                <a:cubicBezTo>
                  <a:pt x="378" y="181"/>
                  <a:pt x="366" y="170"/>
                  <a:pt x="345" y="166"/>
                </a:cubicBezTo>
                <a:cubicBezTo>
                  <a:pt x="337" y="161"/>
                  <a:pt x="331" y="155"/>
                  <a:pt x="322" y="153"/>
                </a:cubicBezTo>
                <a:cubicBezTo>
                  <a:pt x="309" y="143"/>
                  <a:pt x="288" y="150"/>
                  <a:pt x="273" y="151"/>
                </a:cubicBezTo>
                <a:cubicBezTo>
                  <a:pt x="259" y="150"/>
                  <a:pt x="232" y="146"/>
                  <a:pt x="219" y="153"/>
                </a:cubicBezTo>
                <a:cubicBezTo>
                  <a:pt x="195" y="148"/>
                  <a:pt x="210" y="150"/>
                  <a:pt x="175" y="151"/>
                </a:cubicBezTo>
                <a:cubicBezTo>
                  <a:pt x="165" y="152"/>
                  <a:pt x="156" y="153"/>
                  <a:pt x="147" y="156"/>
                </a:cubicBezTo>
                <a:cubicBezTo>
                  <a:pt x="79" y="154"/>
                  <a:pt x="102" y="153"/>
                  <a:pt x="67" y="147"/>
                </a:cubicBezTo>
                <a:cubicBezTo>
                  <a:pt x="60" y="144"/>
                  <a:pt x="52" y="142"/>
                  <a:pt x="45" y="141"/>
                </a:cubicBezTo>
                <a:cubicBezTo>
                  <a:pt x="40" y="139"/>
                  <a:pt x="36" y="136"/>
                  <a:pt x="31" y="133"/>
                </a:cubicBezTo>
                <a:cubicBezTo>
                  <a:pt x="29" y="131"/>
                  <a:pt x="26" y="129"/>
                  <a:pt x="24" y="127"/>
                </a:cubicBezTo>
                <a:cubicBezTo>
                  <a:pt x="21" y="123"/>
                  <a:pt x="21" y="116"/>
                  <a:pt x="19" y="111"/>
                </a:cubicBezTo>
                <a:cubicBezTo>
                  <a:pt x="18" y="104"/>
                  <a:pt x="16" y="103"/>
                  <a:pt x="10" y="99"/>
                </a:cubicBezTo>
                <a:cubicBezTo>
                  <a:pt x="2" y="89"/>
                  <a:pt x="4" y="94"/>
                  <a:pt x="1" y="85"/>
                </a:cubicBezTo>
                <a:cubicBezTo>
                  <a:pt x="6" y="75"/>
                  <a:pt x="0" y="53"/>
                  <a:pt x="12" y="51"/>
                </a:cubicBezTo>
                <a:cubicBezTo>
                  <a:pt x="13" y="45"/>
                  <a:pt x="13" y="42"/>
                  <a:pt x="10" y="37"/>
                </a:cubicBezTo>
                <a:close/>
              </a:path>
            </a:pathLst>
          </a:custGeom>
          <a:solidFill>
            <a:schemeClr val="folHlink">
              <a:alpha val="47842"/>
            </a:schemeClr>
          </a:solidFill>
          <a:ln w="9525" cap="flat" cmpd="sng">
            <a:solidFill>
              <a:srgbClr val="000000"/>
            </a:solidFill>
            <a:prstDash val="solid"/>
            <a:round/>
            <a:headEnd/>
            <a:tailEnd/>
          </a:ln>
        </p:spPr>
        <p:txBody>
          <a:bodyPr/>
          <a:lstStyle/>
          <a:p>
            <a:endParaRPr lang="en-US"/>
          </a:p>
        </p:txBody>
      </p:sp>
      <p:sp>
        <p:nvSpPr>
          <p:cNvPr id="25617" name="Freeform 33"/>
          <p:cNvSpPr>
            <a:spLocks/>
          </p:cNvSpPr>
          <p:nvPr/>
        </p:nvSpPr>
        <p:spPr bwMode="auto">
          <a:xfrm>
            <a:off x="8001000" y="4557713"/>
            <a:ext cx="839788" cy="471487"/>
          </a:xfrm>
          <a:custGeom>
            <a:avLst/>
            <a:gdLst>
              <a:gd name="T0" fmla="*/ 2147483647 w 529"/>
              <a:gd name="T1" fmla="*/ 2147483647 h 272"/>
              <a:gd name="T2" fmla="*/ 2147483647 w 529"/>
              <a:gd name="T3" fmla="*/ 2147483647 h 272"/>
              <a:gd name="T4" fmla="*/ 2147483647 w 529"/>
              <a:gd name="T5" fmla="*/ 2147483647 h 272"/>
              <a:gd name="T6" fmla="*/ 2147483647 w 529"/>
              <a:gd name="T7" fmla="*/ 0 h 272"/>
              <a:gd name="T8" fmla="*/ 2147483647 w 529"/>
              <a:gd name="T9" fmla="*/ 2147483647 h 272"/>
              <a:gd name="T10" fmla="*/ 2147483647 w 529"/>
              <a:gd name="T11" fmla="*/ 2147483647 h 272"/>
              <a:gd name="T12" fmla="*/ 2147483647 w 529"/>
              <a:gd name="T13" fmla="*/ 2147483647 h 272"/>
              <a:gd name="T14" fmla="*/ 2147483647 w 529"/>
              <a:gd name="T15" fmla="*/ 2147483647 h 272"/>
              <a:gd name="T16" fmla="*/ 2147483647 w 529"/>
              <a:gd name="T17" fmla="*/ 2147483647 h 272"/>
              <a:gd name="T18" fmla="*/ 2147483647 w 529"/>
              <a:gd name="T19" fmla="*/ 2147483647 h 272"/>
              <a:gd name="T20" fmla="*/ 2147483647 w 529"/>
              <a:gd name="T21" fmla="*/ 2147483647 h 272"/>
              <a:gd name="T22" fmla="*/ 2147483647 w 529"/>
              <a:gd name="T23" fmla="*/ 2147483647 h 272"/>
              <a:gd name="T24" fmla="*/ 2147483647 w 529"/>
              <a:gd name="T25" fmla="*/ 2147483647 h 272"/>
              <a:gd name="T26" fmla="*/ 2147483647 w 529"/>
              <a:gd name="T27" fmla="*/ 2147483647 h 272"/>
              <a:gd name="T28" fmla="*/ 2147483647 w 529"/>
              <a:gd name="T29" fmla="*/ 2147483647 h 272"/>
              <a:gd name="T30" fmla="*/ 2147483647 w 529"/>
              <a:gd name="T31" fmla="*/ 2147483647 h 272"/>
              <a:gd name="T32" fmla="*/ 2147483647 w 529"/>
              <a:gd name="T33" fmla="*/ 2147483647 h 272"/>
              <a:gd name="T34" fmla="*/ 2147483647 w 529"/>
              <a:gd name="T35" fmla="*/ 2147483647 h 272"/>
              <a:gd name="T36" fmla="*/ 2147483647 w 529"/>
              <a:gd name="T37" fmla="*/ 2147483647 h 272"/>
              <a:gd name="T38" fmla="*/ 2147483647 w 529"/>
              <a:gd name="T39" fmla="*/ 2147483647 h 272"/>
              <a:gd name="T40" fmla="*/ 2147483647 w 529"/>
              <a:gd name="T41" fmla="*/ 2147483647 h 272"/>
              <a:gd name="T42" fmla="*/ 2147483647 w 529"/>
              <a:gd name="T43" fmla="*/ 2147483647 h 272"/>
              <a:gd name="T44" fmla="*/ 2147483647 w 529"/>
              <a:gd name="T45" fmla="*/ 2147483647 h 272"/>
              <a:gd name="T46" fmla="*/ 2147483647 w 529"/>
              <a:gd name="T47" fmla="*/ 2147483647 h 272"/>
              <a:gd name="T48" fmla="*/ 2147483647 w 529"/>
              <a:gd name="T49" fmla="*/ 2147483647 h 272"/>
              <a:gd name="T50" fmla="*/ 2147483647 w 529"/>
              <a:gd name="T51" fmla="*/ 2147483647 h 272"/>
              <a:gd name="T52" fmla="*/ 2147483647 w 529"/>
              <a:gd name="T53" fmla="*/ 2147483647 h 272"/>
              <a:gd name="T54" fmla="*/ 2147483647 w 529"/>
              <a:gd name="T55" fmla="*/ 2147483647 h 272"/>
              <a:gd name="T56" fmla="*/ 2147483647 w 529"/>
              <a:gd name="T57" fmla="*/ 2147483647 h 272"/>
              <a:gd name="T58" fmla="*/ 2147483647 w 529"/>
              <a:gd name="T59" fmla="*/ 2147483647 h 272"/>
              <a:gd name="T60" fmla="*/ 2147483647 w 529"/>
              <a:gd name="T61" fmla="*/ 2147483647 h 272"/>
              <a:gd name="T62" fmla="*/ 2147483647 w 529"/>
              <a:gd name="T63" fmla="*/ 2147483647 h 272"/>
              <a:gd name="T64" fmla="*/ 2147483647 w 529"/>
              <a:gd name="T65" fmla="*/ 2147483647 h 272"/>
              <a:gd name="T66" fmla="*/ 2147483647 w 529"/>
              <a:gd name="T67" fmla="*/ 2147483647 h 272"/>
              <a:gd name="T68" fmla="*/ 2147483647 w 529"/>
              <a:gd name="T69" fmla="*/ 2147483647 h 272"/>
              <a:gd name="T70" fmla="*/ 2147483647 w 529"/>
              <a:gd name="T71" fmla="*/ 2147483647 h 272"/>
              <a:gd name="T72" fmla="*/ 2147483647 w 529"/>
              <a:gd name="T73" fmla="*/ 2147483647 h 272"/>
              <a:gd name="T74" fmla="*/ 2147483647 w 529"/>
              <a:gd name="T75" fmla="*/ 2147483647 h 272"/>
              <a:gd name="T76" fmla="*/ 2147483647 w 529"/>
              <a:gd name="T77" fmla="*/ 2147483647 h 272"/>
              <a:gd name="T78" fmla="*/ 2147483647 w 529"/>
              <a:gd name="T79" fmla="*/ 2147483647 h 272"/>
              <a:gd name="T80" fmla="*/ 2147483647 w 529"/>
              <a:gd name="T81" fmla="*/ 2147483647 h 272"/>
              <a:gd name="T82" fmla="*/ 2147483647 w 529"/>
              <a:gd name="T83" fmla="*/ 2147483647 h 272"/>
              <a:gd name="T84" fmla="*/ 2147483647 w 529"/>
              <a:gd name="T85" fmla="*/ 2147483647 h 272"/>
              <a:gd name="T86" fmla="*/ 2147483647 w 529"/>
              <a:gd name="T87" fmla="*/ 2147483647 h 272"/>
              <a:gd name="T88" fmla="*/ 2147483647 w 529"/>
              <a:gd name="T89" fmla="*/ 2147483647 h 272"/>
              <a:gd name="T90" fmla="*/ 2147483647 w 529"/>
              <a:gd name="T91" fmla="*/ 2147483647 h 272"/>
              <a:gd name="T92" fmla="*/ 2147483647 w 529"/>
              <a:gd name="T93" fmla="*/ 2147483647 h 272"/>
              <a:gd name="T94" fmla="*/ 2147483647 w 529"/>
              <a:gd name="T95" fmla="*/ 2147483647 h 272"/>
              <a:gd name="T96" fmla="*/ 2147483647 w 529"/>
              <a:gd name="T97" fmla="*/ 2147483647 h 272"/>
              <a:gd name="T98" fmla="*/ 2147483647 w 529"/>
              <a:gd name="T99" fmla="*/ 2147483647 h 272"/>
              <a:gd name="T100" fmla="*/ 2147483647 w 529"/>
              <a:gd name="T101" fmla="*/ 2147483647 h 272"/>
              <a:gd name="T102" fmla="*/ 2147483647 w 529"/>
              <a:gd name="T103" fmla="*/ 2147483647 h 272"/>
              <a:gd name="T104" fmla="*/ 2147483647 w 529"/>
              <a:gd name="T105" fmla="*/ 2147483647 h 272"/>
              <a:gd name="T106" fmla="*/ 2147483647 w 529"/>
              <a:gd name="T107" fmla="*/ 2147483647 h 272"/>
              <a:gd name="T108" fmla="*/ 2147483647 w 529"/>
              <a:gd name="T109" fmla="*/ 2147483647 h 27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9"/>
              <a:gd name="T166" fmla="*/ 0 h 272"/>
              <a:gd name="T167" fmla="*/ 529 w 529"/>
              <a:gd name="T168" fmla="*/ 272 h 27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9" h="272">
                <a:moveTo>
                  <a:pt x="2" y="51"/>
                </a:moveTo>
                <a:cubicBezTo>
                  <a:pt x="7" y="43"/>
                  <a:pt x="0" y="44"/>
                  <a:pt x="8" y="39"/>
                </a:cubicBezTo>
                <a:cubicBezTo>
                  <a:pt x="9" y="32"/>
                  <a:pt x="12" y="30"/>
                  <a:pt x="17" y="25"/>
                </a:cubicBezTo>
                <a:cubicBezTo>
                  <a:pt x="20" y="6"/>
                  <a:pt x="38" y="1"/>
                  <a:pt x="54" y="0"/>
                </a:cubicBezTo>
                <a:cubicBezTo>
                  <a:pt x="70" y="1"/>
                  <a:pt x="73" y="8"/>
                  <a:pt x="86" y="16"/>
                </a:cubicBezTo>
                <a:cubicBezTo>
                  <a:pt x="90" y="22"/>
                  <a:pt x="91" y="24"/>
                  <a:pt x="98" y="25"/>
                </a:cubicBezTo>
                <a:cubicBezTo>
                  <a:pt x="99" y="26"/>
                  <a:pt x="101" y="29"/>
                  <a:pt x="102" y="28"/>
                </a:cubicBezTo>
                <a:cubicBezTo>
                  <a:pt x="103" y="27"/>
                  <a:pt x="101" y="24"/>
                  <a:pt x="99" y="24"/>
                </a:cubicBezTo>
                <a:cubicBezTo>
                  <a:pt x="98" y="24"/>
                  <a:pt x="100" y="27"/>
                  <a:pt x="101" y="28"/>
                </a:cubicBezTo>
                <a:cubicBezTo>
                  <a:pt x="103" y="30"/>
                  <a:pt x="107" y="31"/>
                  <a:pt x="110" y="33"/>
                </a:cubicBezTo>
                <a:cubicBezTo>
                  <a:pt x="114" y="38"/>
                  <a:pt x="116" y="40"/>
                  <a:pt x="122" y="42"/>
                </a:cubicBezTo>
                <a:cubicBezTo>
                  <a:pt x="130" y="53"/>
                  <a:pt x="118" y="63"/>
                  <a:pt x="137" y="75"/>
                </a:cubicBezTo>
                <a:cubicBezTo>
                  <a:pt x="141" y="80"/>
                  <a:pt x="146" y="85"/>
                  <a:pt x="152" y="87"/>
                </a:cubicBezTo>
                <a:cubicBezTo>
                  <a:pt x="153" y="95"/>
                  <a:pt x="157" y="94"/>
                  <a:pt x="161" y="100"/>
                </a:cubicBezTo>
                <a:cubicBezTo>
                  <a:pt x="162" y="107"/>
                  <a:pt x="162" y="112"/>
                  <a:pt x="170" y="109"/>
                </a:cubicBezTo>
                <a:cubicBezTo>
                  <a:pt x="176" y="113"/>
                  <a:pt x="179" y="110"/>
                  <a:pt x="185" y="114"/>
                </a:cubicBezTo>
                <a:cubicBezTo>
                  <a:pt x="189" y="119"/>
                  <a:pt x="191" y="120"/>
                  <a:pt x="197" y="121"/>
                </a:cubicBezTo>
                <a:cubicBezTo>
                  <a:pt x="204" y="129"/>
                  <a:pt x="189" y="134"/>
                  <a:pt x="206" y="136"/>
                </a:cubicBezTo>
                <a:cubicBezTo>
                  <a:pt x="212" y="139"/>
                  <a:pt x="215" y="139"/>
                  <a:pt x="222" y="138"/>
                </a:cubicBezTo>
                <a:cubicBezTo>
                  <a:pt x="230" y="139"/>
                  <a:pt x="235" y="141"/>
                  <a:pt x="243" y="142"/>
                </a:cubicBezTo>
                <a:cubicBezTo>
                  <a:pt x="248" y="144"/>
                  <a:pt x="251" y="147"/>
                  <a:pt x="257" y="148"/>
                </a:cubicBezTo>
                <a:cubicBezTo>
                  <a:pt x="270" y="157"/>
                  <a:pt x="284" y="157"/>
                  <a:pt x="299" y="160"/>
                </a:cubicBezTo>
                <a:cubicBezTo>
                  <a:pt x="305" y="159"/>
                  <a:pt x="309" y="159"/>
                  <a:pt x="315" y="162"/>
                </a:cubicBezTo>
                <a:cubicBezTo>
                  <a:pt x="322" y="158"/>
                  <a:pt x="346" y="165"/>
                  <a:pt x="356" y="166"/>
                </a:cubicBezTo>
                <a:cubicBezTo>
                  <a:pt x="372" y="165"/>
                  <a:pt x="386" y="163"/>
                  <a:pt x="401" y="162"/>
                </a:cubicBezTo>
                <a:cubicBezTo>
                  <a:pt x="409" y="158"/>
                  <a:pt x="420" y="152"/>
                  <a:pt x="428" y="150"/>
                </a:cubicBezTo>
                <a:cubicBezTo>
                  <a:pt x="438" y="145"/>
                  <a:pt x="450" y="146"/>
                  <a:pt x="461" y="144"/>
                </a:cubicBezTo>
                <a:cubicBezTo>
                  <a:pt x="489" y="130"/>
                  <a:pt x="502" y="149"/>
                  <a:pt x="525" y="153"/>
                </a:cubicBezTo>
                <a:cubicBezTo>
                  <a:pt x="527" y="160"/>
                  <a:pt x="524" y="161"/>
                  <a:pt x="527" y="168"/>
                </a:cubicBezTo>
                <a:cubicBezTo>
                  <a:pt x="527" y="168"/>
                  <a:pt x="529" y="183"/>
                  <a:pt x="527" y="186"/>
                </a:cubicBezTo>
                <a:cubicBezTo>
                  <a:pt x="525" y="189"/>
                  <a:pt x="518" y="193"/>
                  <a:pt x="518" y="193"/>
                </a:cubicBezTo>
                <a:cubicBezTo>
                  <a:pt x="517" y="195"/>
                  <a:pt x="514" y="196"/>
                  <a:pt x="515" y="198"/>
                </a:cubicBezTo>
                <a:cubicBezTo>
                  <a:pt x="516" y="200"/>
                  <a:pt x="521" y="197"/>
                  <a:pt x="521" y="199"/>
                </a:cubicBezTo>
                <a:cubicBezTo>
                  <a:pt x="521" y="201"/>
                  <a:pt x="517" y="200"/>
                  <a:pt x="515" y="201"/>
                </a:cubicBezTo>
                <a:cubicBezTo>
                  <a:pt x="508" y="215"/>
                  <a:pt x="502" y="213"/>
                  <a:pt x="486" y="214"/>
                </a:cubicBezTo>
                <a:cubicBezTo>
                  <a:pt x="470" y="222"/>
                  <a:pt x="474" y="226"/>
                  <a:pt x="453" y="229"/>
                </a:cubicBezTo>
                <a:cubicBezTo>
                  <a:pt x="448" y="232"/>
                  <a:pt x="444" y="234"/>
                  <a:pt x="438" y="235"/>
                </a:cubicBezTo>
                <a:cubicBezTo>
                  <a:pt x="432" y="238"/>
                  <a:pt x="431" y="234"/>
                  <a:pt x="425" y="238"/>
                </a:cubicBezTo>
                <a:cubicBezTo>
                  <a:pt x="413" y="236"/>
                  <a:pt x="416" y="248"/>
                  <a:pt x="407" y="252"/>
                </a:cubicBezTo>
                <a:cubicBezTo>
                  <a:pt x="403" y="257"/>
                  <a:pt x="399" y="258"/>
                  <a:pt x="393" y="259"/>
                </a:cubicBezTo>
                <a:cubicBezTo>
                  <a:pt x="367" y="272"/>
                  <a:pt x="322" y="264"/>
                  <a:pt x="291" y="258"/>
                </a:cubicBezTo>
                <a:cubicBezTo>
                  <a:pt x="283" y="254"/>
                  <a:pt x="270" y="248"/>
                  <a:pt x="261" y="246"/>
                </a:cubicBezTo>
                <a:cubicBezTo>
                  <a:pt x="257" y="240"/>
                  <a:pt x="250" y="238"/>
                  <a:pt x="243" y="235"/>
                </a:cubicBezTo>
                <a:cubicBezTo>
                  <a:pt x="237" y="229"/>
                  <a:pt x="223" y="223"/>
                  <a:pt x="215" y="222"/>
                </a:cubicBezTo>
                <a:cubicBezTo>
                  <a:pt x="207" y="219"/>
                  <a:pt x="201" y="214"/>
                  <a:pt x="192" y="213"/>
                </a:cubicBezTo>
                <a:cubicBezTo>
                  <a:pt x="181" y="208"/>
                  <a:pt x="170" y="200"/>
                  <a:pt x="159" y="196"/>
                </a:cubicBezTo>
                <a:cubicBezTo>
                  <a:pt x="151" y="184"/>
                  <a:pt x="124" y="170"/>
                  <a:pt x="110" y="168"/>
                </a:cubicBezTo>
                <a:cubicBezTo>
                  <a:pt x="105" y="165"/>
                  <a:pt x="101" y="162"/>
                  <a:pt x="96" y="159"/>
                </a:cubicBezTo>
                <a:cubicBezTo>
                  <a:pt x="88" y="148"/>
                  <a:pt x="92" y="152"/>
                  <a:pt x="84" y="147"/>
                </a:cubicBezTo>
                <a:cubicBezTo>
                  <a:pt x="80" y="138"/>
                  <a:pt x="71" y="134"/>
                  <a:pt x="63" y="129"/>
                </a:cubicBezTo>
                <a:cubicBezTo>
                  <a:pt x="60" y="123"/>
                  <a:pt x="57" y="121"/>
                  <a:pt x="51" y="118"/>
                </a:cubicBezTo>
                <a:cubicBezTo>
                  <a:pt x="47" y="112"/>
                  <a:pt x="43" y="107"/>
                  <a:pt x="38" y="102"/>
                </a:cubicBezTo>
                <a:cubicBezTo>
                  <a:pt x="35" y="96"/>
                  <a:pt x="33" y="94"/>
                  <a:pt x="27" y="91"/>
                </a:cubicBezTo>
                <a:cubicBezTo>
                  <a:pt x="22" y="82"/>
                  <a:pt x="18" y="72"/>
                  <a:pt x="9" y="67"/>
                </a:cubicBezTo>
                <a:cubicBezTo>
                  <a:pt x="8" y="61"/>
                  <a:pt x="6" y="55"/>
                  <a:pt x="2" y="51"/>
                </a:cubicBezTo>
                <a:close/>
              </a:path>
            </a:pathLst>
          </a:custGeom>
          <a:solidFill>
            <a:schemeClr val="folHlink">
              <a:alpha val="47842"/>
            </a:schemeClr>
          </a:solidFill>
          <a:ln w="9525" cap="flat" cmpd="sng">
            <a:solidFill>
              <a:srgbClr val="000000"/>
            </a:solidFill>
            <a:prstDash val="solid"/>
            <a:round/>
            <a:headEnd/>
            <a:tailEnd/>
          </a:ln>
        </p:spPr>
        <p:txBody>
          <a:bodyPr/>
          <a:lstStyle/>
          <a:p>
            <a:endParaRPr lang="en-US"/>
          </a:p>
        </p:txBody>
      </p:sp>
      <p:sp>
        <p:nvSpPr>
          <p:cNvPr id="25618" name="Rectangle 34" descr="Large confetti"/>
          <p:cNvSpPr>
            <a:spLocks noChangeArrowheads="1"/>
          </p:cNvSpPr>
          <p:nvPr/>
        </p:nvSpPr>
        <p:spPr bwMode="auto">
          <a:xfrm>
            <a:off x="8870950" y="4713288"/>
            <a:ext cx="152400" cy="333375"/>
          </a:xfrm>
          <a:prstGeom prst="rect">
            <a:avLst/>
          </a:prstGeom>
          <a:pattFill prst="lgConfetti">
            <a:fgClr>
              <a:schemeClr val="folHlink"/>
            </a:fgClr>
            <a:bgClr>
              <a:srgbClr val="FFFFFF"/>
            </a:bgClr>
          </a:pattFill>
          <a:ln w="9525" algn="ctr">
            <a:solidFill>
              <a:srgbClr val="000000"/>
            </a:solidFill>
            <a:miter lim="800000"/>
            <a:headEnd/>
            <a:tailEnd/>
          </a:ln>
        </p:spPr>
        <p:txBody>
          <a:bodyPr wrap="none" anchor="ctr"/>
          <a:lstStyle/>
          <a:p>
            <a:endParaRPr lang="en-US"/>
          </a:p>
        </p:txBody>
      </p:sp>
      <p:sp>
        <p:nvSpPr>
          <p:cNvPr id="25619" name="Freeform 35" descr="Large confetti"/>
          <p:cNvSpPr>
            <a:spLocks/>
          </p:cNvSpPr>
          <p:nvPr/>
        </p:nvSpPr>
        <p:spPr bwMode="auto">
          <a:xfrm>
            <a:off x="5167313" y="4487863"/>
            <a:ext cx="398462" cy="290512"/>
          </a:xfrm>
          <a:custGeom>
            <a:avLst/>
            <a:gdLst>
              <a:gd name="T0" fmla="*/ 2147483647 w 251"/>
              <a:gd name="T1" fmla="*/ 2147483647 h 167"/>
              <a:gd name="T2" fmla="*/ 2147483647 w 251"/>
              <a:gd name="T3" fmla="*/ 2147483647 h 167"/>
              <a:gd name="T4" fmla="*/ 2147483647 w 251"/>
              <a:gd name="T5" fmla="*/ 2147483647 h 167"/>
              <a:gd name="T6" fmla="*/ 2147483647 w 251"/>
              <a:gd name="T7" fmla="*/ 2147483647 h 167"/>
              <a:gd name="T8" fmla="*/ 2147483647 w 251"/>
              <a:gd name="T9" fmla="*/ 2147483647 h 167"/>
              <a:gd name="T10" fmla="*/ 2147483647 w 251"/>
              <a:gd name="T11" fmla="*/ 2147483647 h 167"/>
              <a:gd name="T12" fmla="*/ 2147483647 w 251"/>
              <a:gd name="T13" fmla="*/ 2147483647 h 167"/>
              <a:gd name="T14" fmla="*/ 2147483647 w 251"/>
              <a:gd name="T15" fmla="*/ 2147483647 h 167"/>
              <a:gd name="T16" fmla="*/ 2147483647 w 251"/>
              <a:gd name="T17" fmla="*/ 2147483647 h 167"/>
              <a:gd name="T18" fmla="*/ 2147483647 w 251"/>
              <a:gd name="T19" fmla="*/ 2147483647 h 167"/>
              <a:gd name="T20" fmla="*/ 2147483647 w 251"/>
              <a:gd name="T21" fmla="*/ 0 h 167"/>
              <a:gd name="T22" fmla="*/ 2147483647 w 251"/>
              <a:gd name="T23" fmla="*/ 2147483647 h 167"/>
              <a:gd name="T24" fmla="*/ 2147483647 w 251"/>
              <a:gd name="T25" fmla="*/ 2147483647 h 167"/>
              <a:gd name="T26" fmla="*/ 2147483647 w 251"/>
              <a:gd name="T27" fmla="*/ 2147483647 h 167"/>
              <a:gd name="T28" fmla="*/ 2147483647 w 251"/>
              <a:gd name="T29" fmla="*/ 2147483647 h 167"/>
              <a:gd name="T30" fmla="*/ 2147483647 w 251"/>
              <a:gd name="T31" fmla="*/ 2147483647 h 167"/>
              <a:gd name="T32" fmla="*/ 2147483647 w 251"/>
              <a:gd name="T33" fmla="*/ 2147483647 h 167"/>
              <a:gd name="T34" fmla="*/ 2147483647 w 251"/>
              <a:gd name="T35" fmla="*/ 2147483647 h 167"/>
              <a:gd name="T36" fmla="*/ 2147483647 w 251"/>
              <a:gd name="T37" fmla="*/ 2147483647 h 167"/>
              <a:gd name="T38" fmla="*/ 2147483647 w 251"/>
              <a:gd name="T39" fmla="*/ 2147483647 h 167"/>
              <a:gd name="T40" fmla="*/ 2147483647 w 251"/>
              <a:gd name="T41" fmla="*/ 2147483647 h 167"/>
              <a:gd name="T42" fmla="*/ 2147483647 w 251"/>
              <a:gd name="T43" fmla="*/ 2147483647 h 167"/>
              <a:gd name="T44" fmla="*/ 2147483647 w 251"/>
              <a:gd name="T45" fmla="*/ 2147483647 h 167"/>
              <a:gd name="T46" fmla="*/ 2147483647 w 251"/>
              <a:gd name="T47" fmla="*/ 2147483647 h 167"/>
              <a:gd name="T48" fmla="*/ 2147483647 w 251"/>
              <a:gd name="T49" fmla="*/ 2147483647 h 167"/>
              <a:gd name="T50" fmla="*/ 2147483647 w 251"/>
              <a:gd name="T51" fmla="*/ 2147483647 h 167"/>
              <a:gd name="T52" fmla="*/ 2147483647 w 251"/>
              <a:gd name="T53" fmla="*/ 2147483647 h 167"/>
              <a:gd name="T54" fmla="*/ 2147483647 w 251"/>
              <a:gd name="T55" fmla="*/ 2147483647 h 167"/>
              <a:gd name="T56" fmla="*/ 2147483647 w 251"/>
              <a:gd name="T57" fmla="*/ 2147483647 h 16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1"/>
              <a:gd name="T88" fmla="*/ 0 h 167"/>
              <a:gd name="T89" fmla="*/ 251 w 251"/>
              <a:gd name="T90" fmla="*/ 167 h 16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1" h="167">
                <a:moveTo>
                  <a:pt x="3" y="121"/>
                </a:moveTo>
                <a:cubicBezTo>
                  <a:pt x="9" y="112"/>
                  <a:pt x="39" y="113"/>
                  <a:pt x="50" y="111"/>
                </a:cubicBezTo>
                <a:cubicBezTo>
                  <a:pt x="57" y="107"/>
                  <a:pt x="60" y="106"/>
                  <a:pt x="68" y="105"/>
                </a:cubicBezTo>
                <a:cubicBezTo>
                  <a:pt x="80" y="96"/>
                  <a:pt x="96" y="98"/>
                  <a:pt x="110" y="97"/>
                </a:cubicBezTo>
                <a:cubicBezTo>
                  <a:pt x="122" y="85"/>
                  <a:pt x="124" y="85"/>
                  <a:pt x="144" y="84"/>
                </a:cubicBezTo>
                <a:cubicBezTo>
                  <a:pt x="150" y="81"/>
                  <a:pt x="155" y="79"/>
                  <a:pt x="161" y="78"/>
                </a:cubicBezTo>
                <a:cubicBezTo>
                  <a:pt x="163" y="69"/>
                  <a:pt x="164" y="69"/>
                  <a:pt x="173" y="67"/>
                </a:cubicBezTo>
                <a:cubicBezTo>
                  <a:pt x="179" y="59"/>
                  <a:pt x="177" y="53"/>
                  <a:pt x="188" y="49"/>
                </a:cubicBezTo>
                <a:cubicBezTo>
                  <a:pt x="192" y="44"/>
                  <a:pt x="196" y="38"/>
                  <a:pt x="201" y="34"/>
                </a:cubicBezTo>
                <a:cubicBezTo>
                  <a:pt x="198" y="11"/>
                  <a:pt x="202" y="9"/>
                  <a:pt x="228" y="7"/>
                </a:cubicBezTo>
                <a:cubicBezTo>
                  <a:pt x="234" y="4"/>
                  <a:pt x="239" y="3"/>
                  <a:pt x="245" y="0"/>
                </a:cubicBezTo>
                <a:cubicBezTo>
                  <a:pt x="248" y="4"/>
                  <a:pt x="249" y="8"/>
                  <a:pt x="251" y="13"/>
                </a:cubicBezTo>
                <a:cubicBezTo>
                  <a:pt x="249" y="25"/>
                  <a:pt x="247" y="25"/>
                  <a:pt x="243" y="34"/>
                </a:cubicBezTo>
                <a:cubicBezTo>
                  <a:pt x="246" y="42"/>
                  <a:pt x="242" y="39"/>
                  <a:pt x="236" y="43"/>
                </a:cubicBezTo>
                <a:cubicBezTo>
                  <a:pt x="233" y="48"/>
                  <a:pt x="232" y="55"/>
                  <a:pt x="228" y="60"/>
                </a:cubicBezTo>
                <a:cubicBezTo>
                  <a:pt x="224" y="65"/>
                  <a:pt x="221" y="66"/>
                  <a:pt x="219" y="72"/>
                </a:cubicBezTo>
                <a:cubicBezTo>
                  <a:pt x="217" y="82"/>
                  <a:pt x="198" y="90"/>
                  <a:pt x="189" y="96"/>
                </a:cubicBezTo>
                <a:cubicBezTo>
                  <a:pt x="184" y="105"/>
                  <a:pt x="180" y="105"/>
                  <a:pt x="170" y="106"/>
                </a:cubicBezTo>
                <a:cubicBezTo>
                  <a:pt x="163" y="109"/>
                  <a:pt x="159" y="114"/>
                  <a:pt x="153" y="118"/>
                </a:cubicBezTo>
                <a:cubicBezTo>
                  <a:pt x="149" y="125"/>
                  <a:pt x="143" y="127"/>
                  <a:pt x="137" y="132"/>
                </a:cubicBezTo>
                <a:cubicBezTo>
                  <a:pt x="134" y="142"/>
                  <a:pt x="131" y="141"/>
                  <a:pt x="120" y="142"/>
                </a:cubicBezTo>
                <a:cubicBezTo>
                  <a:pt x="115" y="145"/>
                  <a:pt x="110" y="145"/>
                  <a:pt x="105" y="148"/>
                </a:cubicBezTo>
                <a:cubicBezTo>
                  <a:pt x="101" y="155"/>
                  <a:pt x="98" y="156"/>
                  <a:pt x="90" y="157"/>
                </a:cubicBezTo>
                <a:cubicBezTo>
                  <a:pt x="81" y="164"/>
                  <a:pt x="68" y="161"/>
                  <a:pt x="57" y="163"/>
                </a:cubicBezTo>
                <a:cubicBezTo>
                  <a:pt x="48" y="167"/>
                  <a:pt x="32" y="164"/>
                  <a:pt x="21" y="165"/>
                </a:cubicBezTo>
                <a:cubicBezTo>
                  <a:pt x="13" y="162"/>
                  <a:pt x="13" y="166"/>
                  <a:pt x="5" y="163"/>
                </a:cubicBezTo>
                <a:cubicBezTo>
                  <a:pt x="3" y="156"/>
                  <a:pt x="6" y="155"/>
                  <a:pt x="3" y="148"/>
                </a:cubicBezTo>
                <a:cubicBezTo>
                  <a:pt x="2" y="139"/>
                  <a:pt x="6" y="134"/>
                  <a:pt x="3" y="127"/>
                </a:cubicBezTo>
                <a:cubicBezTo>
                  <a:pt x="2" y="121"/>
                  <a:pt x="0" y="121"/>
                  <a:pt x="3" y="121"/>
                </a:cubicBezTo>
                <a:close/>
              </a:path>
            </a:pathLst>
          </a:custGeom>
          <a:pattFill prst="lgConfetti">
            <a:fgClr>
              <a:schemeClr val="folHlink">
                <a:alpha val="50195"/>
              </a:schemeClr>
            </a:fgClr>
            <a:bgClr>
              <a:srgbClr val="FFFFFF"/>
            </a:bgClr>
          </a:pattFill>
          <a:ln w="9525" cap="flat" cmpd="sng">
            <a:solidFill>
              <a:srgbClr val="000000"/>
            </a:solidFill>
            <a:prstDash val="solid"/>
            <a:round/>
            <a:headEnd/>
            <a:tailEnd/>
          </a:ln>
        </p:spPr>
        <p:txBody>
          <a:bodyPr/>
          <a:lstStyle/>
          <a:p>
            <a:endParaRPr lang="en-US"/>
          </a:p>
        </p:txBody>
      </p:sp>
      <p:grpSp>
        <p:nvGrpSpPr>
          <p:cNvPr id="7" name="Group 36"/>
          <p:cNvGrpSpPr>
            <a:grpSpLocks/>
          </p:cNvGrpSpPr>
          <p:nvPr/>
        </p:nvGrpSpPr>
        <p:grpSpPr bwMode="auto">
          <a:xfrm>
            <a:off x="139700" y="1149350"/>
            <a:ext cx="8801100" cy="4105275"/>
            <a:chOff x="88" y="1304"/>
            <a:chExt cx="5544" cy="2586"/>
          </a:xfrm>
        </p:grpSpPr>
        <p:sp>
          <p:nvSpPr>
            <p:cNvPr id="25794" name="Freeform 37"/>
            <p:cNvSpPr>
              <a:spLocks/>
            </p:cNvSpPr>
            <p:nvPr/>
          </p:nvSpPr>
          <p:spPr bwMode="auto">
            <a:xfrm>
              <a:off x="88" y="1621"/>
              <a:ext cx="3390" cy="2269"/>
            </a:xfrm>
            <a:custGeom>
              <a:avLst/>
              <a:gdLst>
                <a:gd name="T0" fmla="*/ 1750 w 3390"/>
                <a:gd name="T1" fmla="*/ 857 h 2269"/>
                <a:gd name="T2" fmla="*/ 1789 w 3390"/>
                <a:gd name="T3" fmla="*/ 902 h 2269"/>
                <a:gd name="T4" fmla="*/ 1702 w 3390"/>
                <a:gd name="T5" fmla="*/ 1016 h 2269"/>
                <a:gd name="T6" fmla="*/ 1733 w 3390"/>
                <a:gd name="T7" fmla="*/ 1237 h 2269"/>
                <a:gd name="T8" fmla="*/ 2278 w 3390"/>
                <a:gd name="T9" fmla="*/ 926 h 2269"/>
                <a:gd name="T10" fmla="*/ 2453 w 3390"/>
                <a:gd name="T11" fmla="*/ 815 h 2269"/>
                <a:gd name="T12" fmla="*/ 2549 w 3390"/>
                <a:gd name="T13" fmla="*/ 773 h 2269"/>
                <a:gd name="T14" fmla="*/ 2600 w 3390"/>
                <a:gd name="T15" fmla="*/ 709 h 2269"/>
                <a:gd name="T16" fmla="*/ 3179 w 3390"/>
                <a:gd name="T17" fmla="*/ 524 h 2269"/>
                <a:gd name="T18" fmla="*/ 3388 w 3390"/>
                <a:gd name="T19" fmla="*/ 506 h 2269"/>
                <a:gd name="T20" fmla="*/ 3248 w 3390"/>
                <a:gd name="T21" fmla="*/ 496 h 2269"/>
                <a:gd name="T22" fmla="*/ 2906 w 3390"/>
                <a:gd name="T23" fmla="*/ 530 h 2269"/>
                <a:gd name="T24" fmla="*/ 2300 w 3390"/>
                <a:gd name="T25" fmla="*/ 771 h 2269"/>
                <a:gd name="T26" fmla="*/ 2072 w 3390"/>
                <a:gd name="T27" fmla="*/ 767 h 2269"/>
                <a:gd name="T28" fmla="*/ 2120 w 3390"/>
                <a:gd name="T29" fmla="*/ 650 h 2269"/>
                <a:gd name="T30" fmla="*/ 2126 w 3390"/>
                <a:gd name="T31" fmla="*/ 550 h 2269"/>
                <a:gd name="T32" fmla="*/ 2066 w 3390"/>
                <a:gd name="T33" fmla="*/ 349 h 2269"/>
                <a:gd name="T34" fmla="*/ 1898 w 3390"/>
                <a:gd name="T35" fmla="*/ 567 h 2269"/>
                <a:gd name="T36" fmla="*/ 1550 w 3390"/>
                <a:gd name="T37" fmla="*/ 547 h 2269"/>
                <a:gd name="T38" fmla="*/ 1442 w 3390"/>
                <a:gd name="T39" fmla="*/ 520 h 2269"/>
                <a:gd name="T40" fmla="*/ 1340 w 3390"/>
                <a:gd name="T41" fmla="*/ 400 h 2269"/>
                <a:gd name="T42" fmla="*/ 1085 w 3390"/>
                <a:gd name="T43" fmla="*/ 336 h 2269"/>
                <a:gd name="T44" fmla="*/ 821 w 3390"/>
                <a:gd name="T45" fmla="*/ 406 h 2269"/>
                <a:gd name="T46" fmla="*/ 848 w 3390"/>
                <a:gd name="T47" fmla="*/ 560 h 2269"/>
                <a:gd name="T48" fmla="*/ 764 w 3390"/>
                <a:gd name="T49" fmla="*/ 697 h 2269"/>
                <a:gd name="T50" fmla="*/ 677 w 3390"/>
                <a:gd name="T51" fmla="*/ 854 h 2269"/>
                <a:gd name="T52" fmla="*/ 536 w 3390"/>
                <a:gd name="T53" fmla="*/ 981 h 2269"/>
                <a:gd name="T54" fmla="*/ 452 w 3390"/>
                <a:gd name="T55" fmla="*/ 1162 h 2269"/>
                <a:gd name="T56" fmla="*/ 440 w 3390"/>
                <a:gd name="T57" fmla="*/ 1048 h 2269"/>
                <a:gd name="T58" fmla="*/ 476 w 3390"/>
                <a:gd name="T59" fmla="*/ 911 h 2269"/>
                <a:gd name="T60" fmla="*/ 398 w 3390"/>
                <a:gd name="T61" fmla="*/ 637 h 2269"/>
                <a:gd name="T62" fmla="*/ 245 w 3390"/>
                <a:gd name="T63" fmla="*/ 537 h 2269"/>
                <a:gd name="T64" fmla="*/ 245 w 3390"/>
                <a:gd name="T65" fmla="*/ 276 h 2269"/>
                <a:gd name="T66" fmla="*/ 95 w 3390"/>
                <a:gd name="T67" fmla="*/ 25 h 2269"/>
                <a:gd name="T68" fmla="*/ 22 w 3390"/>
                <a:gd name="T69" fmla="*/ 76 h 2269"/>
                <a:gd name="T70" fmla="*/ 47 w 3390"/>
                <a:gd name="T71" fmla="*/ 520 h 2269"/>
                <a:gd name="T72" fmla="*/ 191 w 3390"/>
                <a:gd name="T73" fmla="*/ 880 h 2269"/>
                <a:gd name="T74" fmla="*/ 253 w 3390"/>
                <a:gd name="T75" fmla="*/ 1106 h 2269"/>
                <a:gd name="T76" fmla="*/ 182 w 3390"/>
                <a:gd name="T77" fmla="*/ 1319 h 2269"/>
                <a:gd name="T78" fmla="*/ 265 w 3390"/>
                <a:gd name="T79" fmla="*/ 1559 h 2269"/>
                <a:gd name="T80" fmla="*/ 313 w 3390"/>
                <a:gd name="T81" fmla="*/ 1685 h 2269"/>
                <a:gd name="T82" fmla="*/ 376 w 3390"/>
                <a:gd name="T83" fmla="*/ 1972 h 2269"/>
                <a:gd name="T84" fmla="*/ 550 w 3390"/>
                <a:gd name="T85" fmla="*/ 2185 h 2269"/>
                <a:gd name="T86" fmla="*/ 706 w 3390"/>
                <a:gd name="T87" fmla="*/ 2186 h 2269"/>
                <a:gd name="T88" fmla="*/ 862 w 3390"/>
                <a:gd name="T89" fmla="*/ 2195 h 2269"/>
                <a:gd name="T90" fmla="*/ 979 w 3390"/>
                <a:gd name="T91" fmla="*/ 2162 h 2269"/>
                <a:gd name="T92" fmla="*/ 1021 w 3390"/>
                <a:gd name="T93" fmla="*/ 2201 h 2269"/>
                <a:gd name="T94" fmla="*/ 1136 w 3390"/>
                <a:gd name="T95" fmla="*/ 1747 h 2269"/>
                <a:gd name="T96" fmla="*/ 1153 w 3390"/>
                <a:gd name="T97" fmla="*/ 1637 h 2269"/>
                <a:gd name="T98" fmla="*/ 1357 w 3390"/>
                <a:gd name="T99" fmla="*/ 1456 h 2269"/>
                <a:gd name="T100" fmla="*/ 1502 w 3390"/>
                <a:gd name="T101" fmla="*/ 1301 h 2269"/>
                <a:gd name="T102" fmla="*/ 1558 w 3390"/>
                <a:gd name="T103" fmla="*/ 1061 h 2269"/>
                <a:gd name="T104" fmla="*/ 1505 w 3390"/>
                <a:gd name="T105" fmla="*/ 908 h 2269"/>
                <a:gd name="T106" fmla="*/ 1406 w 3390"/>
                <a:gd name="T107" fmla="*/ 781 h 2269"/>
                <a:gd name="T108" fmla="*/ 1642 w 3390"/>
                <a:gd name="T109" fmla="*/ 667 h 2269"/>
                <a:gd name="T110" fmla="*/ 1618 w 3390"/>
                <a:gd name="T111" fmla="*/ 778 h 2269"/>
                <a:gd name="T112" fmla="*/ 1733 w 3390"/>
                <a:gd name="T113" fmla="*/ 757 h 22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390"/>
                <a:gd name="T172" fmla="*/ 0 h 2269"/>
                <a:gd name="T173" fmla="*/ 3390 w 3390"/>
                <a:gd name="T174" fmla="*/ 2269 h 226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390" h="2269">
                  <a:moveTo>
                    <a:pt x="1759" y="779"/>
                  </a:moveTo>
                  <a:cubicBezTo>
                    <a:pt x="1755" y="781"/>
                    <a:pt x="1739" y="789"/>
                    <a:pt x="1733" y="793"/>
                  </a:cubicBezTo>
                  <a:cubicBezTo>
                    <a:pt x="1727" y="797"/>
                    <a:pt x="1720" y="792"/>
                    <a:pt x="1723" y="803"/>
                  </a:cubicBezTo>
                  <a:cubicBezTo>
                    <a:pt x="1726" y="814"/>
                    <a:pt x="1742" y="841"/>
                    <a:pt x="1750" y="857"/>
                  </a:cubicBezTo>
                  <a:cubicBezTo>
                    <a:pt x="1758" y="873"/>
                    <a:pt x="1763" y="889"/>
                    <a:pt x="1768" y="896"/>
                  </a:cubicBezTo>
                  <a:cubicBezTo>
                    <a:pt x="1773" y="903"/>
                    <a:pt x="1775" y="903"/>
                    <a:pt x="1778" y="902"/>
                  </a:cubicBezTo>
                  <a:cubicBezTo>
                    <a:pt x="1781" y="901"/>
                    <a:pt x="1787" y="892"/>
                    <a:pt x="1789" y="892"/>
                  </a:cubicBezTo>
                  <a:cubicBezTo>
                    <a:pt x="1791" y="892"/>
                    <a:pt x="1787" y="891"/>
                    <a:pt x="1789" y="902"/>
                  </a:cubicBezTo>
                  <a:cubicBezTo>
                    <a:pt x="1829" y="901"/>
                    <a:pt x="1761" y="961"/>
                    <a:pt x="1804" y="959"/>
                  </a:cubicBezTo>
                  <a:cubicBezTo>
                    <a:pt x="1806" y="966"/>
                    <a:pt x="1745" y="998"/>
                    <a:pt x="1745" y="998"/>
                  </a:cubicBezTo>
                  <a:cubicBezTo>
                    <a:pt x="1732" y="1007"/>
                    <a:pt x="1717" y="990"/>
                    <a:pt x="1711" y="997"/>
                  </a:cubicBezTo>
                  <a:cubicBezTo>
                    <a:pt x="1704" y="1000"/>
                    <a:pt x="1704" y="1008"/>
                    <a:pt x="1702" y="1016"/>
                  </a:cubicBezTo>
                  <a:cubicBezTo>
                    <a:pt x="1700" y="1024"/>
                    <a:pt x="1702" y="1040"/>
                    <a:pt x="1702" y="1046"/>
                  </a:cubicBezTo>
                  <a:cubicBezTo>
                    <a:pt x="1702" y="1052"/>
                    <a:pt x="1704" y="1051"/>
                    <a:pt x="1705" y="1054"/>
                  </a:cubicBezTo>
                  <a:cubicBezTo>
                    <a:pt x="1706" y="1057"/>
                    <a:pt x="1700" y="1034"/>
                    <a:pt x="1705" y="1064"/>
                  </a:cubicBezTo>
                  <a:cubicBezTo>
                    <a:pt x="1710" y="1094"/>
                    <a:pt x="1672" y="1240"/>
                    <a:pt x="1733" y="1237"/>
                  </a:cubicBezTo>
                  <a:cubicBezTo>
                    <a:pt x="1794" y="1234"/>
                    <a:pt x="1999" y="1087"/>
                    <a:pt x="2069" y="1048"/>
                  </a:cubicBezTo>
                  <a:cubicBezTo>
                    <a:pt x="2136" y="1007"/>
                    <a:pt x="2140" y="1017"/>
                    <a:pt x="2155" y="1003"/>
                  </a:cubicBezTo>
                  <a:cubicBezTo>
                    <a:pt x="2183" y="981"/>
                    <a:pt x="2217" y="974"/>
                    <a:pt x="2234" y="959"/>
                  </a:cubicBezTo>
                  <a:cubicBezTo>
                    <a:pt x="2240" y="955"/>
                    <a:pt x="2278" y="926"/>
                    <a:pt x="2278" y="926"/>
                  </a:cubicBezTo>
                  <a:cubicBezTo>
                    <a:pt x="2283" y="908"/>
                    <a:pt x="2294" y="917"/>
                    <a:pt x="2309" y="913"/>
                  </a:cubicBezTo>
                  <a:cubicBezTo>
                    <a:pt x="2320" y="905"/>
                    <a:pt x="2351" y="893"/>
                    <a:pt x="2360" y="883"/>
                  </a:cubicBezTo>
                  <a:cubicBezTo>
                    <a:pt x="2373" y="873"/>
                    <a:pt x="2374" y="862"/>
                    <a:pt x="2390" y="851"/>
                  </a:cubicBezTo>
                  <a:cubicBezTo>
                    <a:pt x="2406" y="840"/>
                    <a:pt x="2431" y="830"/>
                    <a:pt x="2453" y="815"/>
                  </a:cubicBezTo>
                  <a:cubicBezTo>
                    <a:pt x="2475" y="800"/>
                    <a:pt x="2512" y="763"/>
                    <a:pt x="2525" y="760"/>
                  </a:cubicBezTo>
                  <a:cubicBezTo>
                    <a:pt x="2538" y="757"/>
                    <a:pt x="2526" y="782"/>
                    <a:pt x="2530" y="794"/>
                  </a:cubicBezTo>
                  <a:cubicBezTo>
                    <a:pt x="2534" y="806"/>
                    <a:pt x="2546" y="837"/>
                    <a:pt x="2549" y="833"/>
                  </a:cubicBezTo>
                  <a:cubicBezTo>
                    <a:pt x="2552" y="829"/>
                    <a:pt x="2545" y="777"/>
                    <a:pt x="2549" y="773"/>
                  </a:cubicBezTo>
                  <a:cubicBezTo>
                    <a:pt x="2553" y="769"/>
                    <a:pt x="2572" y="808"/>
                    <a:pt x="2575" y="806"/>
                  </a:cubicBezTo>
                  <a:cubicBezTo>
                    <a:pt x="2578" y="804"/>
                    <a:pt x="2566" y="771"/>
                    <a:pt x="2566" y="760"/>
                  </a:cubicBezTo>
                  <a:cubicBezTo>
                    <a:pt x="2566" y="749"/>
                    <a:pt x="2570" y="747"/>
                    <a:pt x="2576" y="739"/>
                  </a:cubicBezTo>
                  <a:cubicBezTo>
                    <a:pt x="2582" y="731"/>
                    <a:pt x="2562" y="729"/>
                    <a:pt x="2600" y="709"/>
                  </a:cubicBezTo>
                  <a:cubicBezTo>
                    <a:pt x="2638" y="689"/>
                    <a:pt x="2752" y="642"/>
                    <a:pt x="2806" y="619"/>
                  </a:cubicBezTo>
                  <a:cubicBezTo>
                    <a:pt x="2860" y="596"/>
                    <a:pt x="2878" y="586"/>
                    <a:pt x="2923" y="572"/>
                  </a:cubicBezTo>
                  <a:cubicBezTo>
                    <a:pt x="2968" y="558"/>
                    <a:pt x="3031" y="541"/>
                    <a:pt x="3074" y="533"/>
                  </a:cubicBezTo>
                  <a:cubicBezTo>
                    <a:pt x="3117" y="525"/>
                    <a:pt x="3156" y="526"/>
                    <a:pt x="3179" y="524"/>
                  </a:cubicBezTo>
                  <a:cubicBezTo>
                    <a:pt x="3202" y="522"/>
                    <a:pt x="3205" y="521"/>
                    <a:pt x="3214" y="520"/>
                  </a:cubicBezTo>
                  <a:cubicBezTo>
                    <a:pt x="3223" y="519"/>
                    <a:pt x="3212" y="520"/>
                    <a:pt x="3235" y="517"/>
                  </a:cubicBezTo>
                  <a:cubicBezTo>
                    <a:pt x="3258" y="514"/>
                    <a:pt x="3327" y="505"/>
                    <a:pt x="3352" y="503"/>
                  </a:cubicBezTo>
                  <a:cubicBezTo>
                    <a:pt x="3377" y="501"/>
                    <a:pt x="3386" y="508"/>
                    <a:pt x="3388" y="506"/>
                  </a:cubicBezTo>
                  <a:cubicBezTo>
                    <a:pt x="3390" y="504"/>
                    <a:pt x="3385" y="492"/>
                    <a:pt x="3367" y="490"/>
                  </a:cubicBezTo>
                  <a:cubicBezTo>
                    <a:pt x="3349" y="488"/>
                    <a:pt x="3298" y="490"/>
                    <a:pt x="3281" y="491"/>
                  </a:cubicBezTo>
                  <a:cubicBezTo>
                    <a:pt x="3264" y="492"/>
                    <a:pt x="3271" y="493"/>
                    <a:pt x="3266" y="494"/>
                  </a:cubicBezTo>
                  <a:cubicBezTo>
                    <a:pt x="3261" y="495"/>
                    <a:pt x="3268" y="498"/>
                    <a:pt x="3248" y="496"/>
                  </a:cubicBezTo>
                  <a:cubicBezTo>
                    <a:pt x="3228" y="494"/>
                    <a:pt x="3184" y="485"/>
                    <a:pt x="3148" y="484"/>
                  </a:cubicBezTo>
                  <a:cubicBezTo>
                    <a:pt x="3112" y="483"/>
                    <a:pt x="3062" y="480"/>
                    <a:pt x="3034" y="487"/>
                  </a:cubicBezTo>
                  <a:cubicBezTo>
                    <a:pt x="3006" y="494"/>
                    <a:pt x="3002" y="519"/>
                    <a:pt x="2981" y="526"/>
                  </a:cubicBezTo>
                  <a:cubicBezTo>
                    <a:pt x="2960" y="533"/>
                    <a:pt x="2964" y="505"/>
                    <a:pt x="2906" y="530"/>
                  </a:cubicBezTo>
                  <a:cubicBezTo>
                    <a:pt x="2848" y="555"/>
                    <a:pt x="2732" y="619"/>
                    <a:pt x="2632" y="676"/>
                  </a:cubicBezTo>
                  <a:cubicBezTo>
                    <a:pt x="2532" y="733"/>
                    <a:pt x="2334" y="872"/>
                    <a:pt x="2308" y="875"/>
                  </a:cubicBezTo>
                  <a:cubicBezTo>
                    <a:pt x="2282" y="878"/>
                    <a:pt x="2477" y="712"/>
                    <a:pt x="2476" y="695"/>
                  </a:cubicBezTo>
                  <a:cubicBezTo>
                    <a:pt x="2475" y="678"/>
                    <a:pt x="2313" y="778"/>
                    <a:pt x="2300" y="771"/>
                  </a:cubicBezTo>
                  <a:cubicBezTo>
                    <a:pt x="2287" y="764"/>
                    <a:pt x="2389" y="671"/>
                    <a:pt x="2396" y="653"/>
                  </a:cubicBezTo>
                  <a:cubicBezTo>
                    <a:pt x="2403" y="635"/>
                    <a:pt x="2394" y="632"/>
                    <a:pt x="2340" y="665"/>
                  </a:cubicBezTo>
                  <a:cubicBezTo>
                    <a:pt x="2299" y="681"/>
                    <a:pt x="2104" y="871"/>
                    <a:pt x="2069" y="851"/>
                  </a:cubicBezTo>
                  <a:cubicBezTo>
                    <a:pt x="2067" y="822"/>
                    <a:pt x="2064" y="795"/>
                    <a:pt x="2072" y="767"/>
                  </a:cubicBezTo>
                  <a:cubicBezTo>
                    <a:pt x="2070" y="763"/>
                    <a:pt x="2065" y="758"/>
                    <a:pt x="2066" y="754"/>
                  </a:cubicBezTo>
                  <a:cubicBezTo>
                    <a:pt x="2067" y="750"/>
                    <a:pt x="2073" y="753"/>
                    <a:pt x="2075" y="750"/>
                  </a:cubicBezTo>
                  <a:cubicBezTo>
                    <a:pt x="2086" y="738"/>
                    <a:pt x="2094" y="699"/>
                    <a:pt x="2108" y="680"/>
                  </a:cubicBezTo>
                  <a:cubicBezTo>
                    <a:pt x="2114" y="671"/>
                    <a:pt x="2120" y="650"/>
                    <a:pt x="2120" y="650"/>
                  </a:cubicBezTo>
                  <a:cubicBezTo>
                    <a:pt x="2124" y="620"/>
                    <a:pt x="2121" y="635"/>
                    <a:pt x="2129" y="607"/>
                  </a:cubicBezTo>
                  <a:cubicBezTo>
                    <a:pt x="2132" y="598"/>
                    <a:pt x="2135" y="580"/>
                    <a:pt x="2135" y="580"/>
                  </a:cubicBezTo>
                  <a:cubicBezTo>
                    <a:pt x="2133" y="573"/>
                    <a:pt x="2131" y="567"/>
                    <a:pt x="2129" y="560"/>
                  </a:cubicBezTo>
                  <a:cubicBezTo>
                    <a:pt x="2128" y="557"/>
                    <a:pt x="2126" y="550"/>
                    <a:pt x="2126" y="550"/>
                  </a:cubicBezTo>
                  <a:cubicBezTo>
                    <a:pt x="2124" y="502"/>
                    <a:pt x="2122" y="454"/>
                    <a:pt x="2117" y="406"/>
                  </a:cubicBezTo>
                  <a:cubicBezTo>
                    <a:pt x="2115" y="389"/>
                    <a:pt x="2114" y="375"/>
                    <a:pt x="2099" y="369"/>
                  </a:cubicBezTo>
                  <a:cubicBezTo>
                    <a:pt x="2089" y="354"/>
                    <a:pt x="2096" y="361"/>
                    <a:pt x="2075" y="353"/>
                  </a:cubicBezTo>
                  <a:cubicBezTo>
                    <a:pt x="2072" y="352"/>
                    <a:pt x="2066" y="349"/>
                    <a:pt x="2066" y="349"/>
                  </a:cubicBezTo>
                  <a:cubicBezTo>
                    <a:pt x="2037" y="361"/>
                    <a:pt x="2052" y="401"/>
                    <a:pt x="2060" y="426"/>
                  </a:cubicBezTo>
                  <a:cubicBezTo>
                    <a:pt x="2053" y="464"/>
                    <a:pt x="2053" y="519"/>
                    <a:pt x="2015" y="533"/>
                  </a:cubicBezTo>
                  <a:cubicBezTo>
                    <a:pt x="1994" y="557"/>
                    <a:pt x="1958" y="551"/>
                    <a:pt x="1931" y="553"/>
                  </a:cubicBezTo>
                  <a:cubicBezTo>
                    <a:pt x="1920" y="558"/>
                    <a:pt x="1910" y="563"/>
                    <a:pt x="1898" y="567"/>
                  </a:cubicBezTo>
                  <a:cubicBezTo>
                    <a:pt x="1831" y="564"/>
                    <a:pt x="1798" y="555"/>
                    <a:pt x="1739" y="560"/>
                  </a:cubicBezTo>
                  <a:cubicBezTo>
                    <a:pt x="1726" y="564"/>
                    <a:pt x="1713" y="570"/>
                    <a:pt x="1700" y="573"/>
                  </a:cubicBezTo>
                  <a:cubicBezTo>
                    <a:pt x="1634" y="570"/>
                    <a:pt x="1630" y="564"/>
                    <a:pt x="1577" y="560"/>
                  </a:cubicBezTo>
                  <a:cubicBezTo>
                    <a:pt x="1569" y="554"/>
                    <a:pt x="1550" y="547"/>
                    <a:pt x="1550" y="547"/>
                  </a:cubicBezTo>
                  <a:cubicBezTo>
                    <a:pt x="1527" y="549"/>
                    <a:pt x="1511" y="550"/>
                    <a:pt x="1490" y="557"/>
                  </a:cubicBezTo>
                  <a:cubicBezTo>
                    <a:pt x="1481" y="559"/>
                    <a:pt x="1463" y="567"/>
                    <a:pt x="1463" y="567"/>
                  </a:cubicBezTo>
                  <a:cubicBezTo>
                    <a:pt x="1451" y="566"/>
                    <a:pt x="1439" y="568"/>
                    <a:pt x="1427" y="563"/>
                  </a:cubicBezTo>
                  <a:cubicBezTo>
                    <a:pt x="1413" y="559"/>
                    <a:pt x="1439" y="523"/>
                    <a:pt x="1442" y="520"/>
                  </a:cubicBezTo>
                  <a:cubicBezTo>
                    <a:pt x="1448" y="500"/>
                    <a:pt x="1449" y="481"/>
                    <a:pt x="1435" y="470"/>
                  </a:cubicBezTo>
                  <a:cubicBezTo>
                    <a:pt x="1432" y="460"/>
                    <a:pt x="1428" y="447"/>
                    <a:pt x="1421" y="440"/>
                  </a:cubicBezTo>
                  <a:cubicBezTo>
                    <a:pt x="1411" y="428"/>
                    <a:pt x="1386" y="425"/>
                    <a:pt x="1373" y="423"/>
                  </a:cubicBezTo>
                  <a:cubicBezTo>
                    <a:pt x="1358" y="417"/>
                    <a:pt x="1353" y="404"/>
                    <a:pt x="1340" y="400"/>
                  </a:cubicBezTo>
                  <a:cubicBezTo>
                    <a:pt x="1321" y="368"/>
                    <a:pt x="1302" y="381"/>
                    <a:pt x="1262" y="376"/>
                  </a:cubicBezTo>
                  <a:cubicBezTo>
                    <a:pt x="1232" y="367"/>
                    <a:pt x="1226" y="368"/>
                    <a:pt x="1184" y="366"/>
                  </a:cubicBezTo>
                  <a:cubicBezTo>
                    <a:pt x="1158" y="362"/>
                    <a:pt x="1135" y="356"/>
                    <a:pt x="1109" y="353"/>
                  </a:cubicBezTo>
                  <a:cubicBezTo>
                    <a:pt x="1097" y="348"/>
                    <a:pt x="1097" y="340"/>
                    <a:pt x="1085" y="336"/>
                  </a:cubicBezTo>
                  <a:cubicBezTo>
                    <a:pt x="983" y="338"/>
                    <a:pt x="986" y="338"/>
                    <a:pt x="920" y="346"/>
                  </a:cubicBezTo>
                  <a:cubicBezTo>
                    <a:pt x="910" y="348"/>
                    <a:pt x="900" y="349"/>
                    <a:pt x="890" y="353"/>
                  </a:cubicBezTo>
                  <a:cubicBezTo>
                    <a:pt x="879" y="357"/>
                    <a:pt x="874" y="368"/>
                    <a:pt x="863" y="373"/>
                  </a:cubicBezTo>
                  <a:cubicBezTo>
                    <a:pt x="854" y="388"/>
                    <a:pt x="835" y="396"/>
                    <a:pt x="821" y="406"/>
                  </a:cubicBezTo>
                  <a:cubicBezTo>
                    <a:pt x="815" y="411"/>
                    <a:pt x="803" y="420"/>
                    <a:pt x="803" y="420"/>
                  </a:cubicBezTo>
                  <a:cubicBezTo>
                    <a:pt x="793" y="435"/>
                    <a:pt x="790" y="445"/>
                    <a:pt x="806" y="456"/>
                  </a:cubicBezTo>
                  <a:cubicBezTo>
                    <a:pt x="812" y="476"/>
                    <a:pt x="835" y="474"/>
                    <a:pt x="851" y="476"/>
                  </a:cubicBezTo>
                  <a:cubicBezTo>
                    <a:pt x="864" y="498"/>
                    <a:pt x="854" y="535"/>
                    <a:pt x="848" y="560"/>
                  </a:cubicBezTo>
                  <a:cubicBezTo>
                    <a:pt x="846" y="569"/>
                    <a:pt x="849" y="581"/>
                    <a:pt x="842" y="587"/>
                  </a:cubicBezTo>
                  <a:cubicBezTo>
                    <a:pt x="833" y="593"/>
                    <a:pt x="815" y="607"/>
                    <a:pt x="815" y="607"/>
                  </a:cubicBezTo>
                  <a:cubicBezTo>
                    <a:pt x="811" y="633"/>
                    <a:pt x="808" y="648"/>
                    <a:pt x="791" y="667"/>
                  </a:cubicBezTo>
                  <a:cubicBezTo>
                    <a:pt x="787" y="680"/>
                    <a:pt x="776" y="693"/>
                    <a:pt x="764" y="697"/>
                  </a:cubicBezTo>
                  <a:cubicBezTo>
                    <a:pt x="758" y="707"/>
                    <a:pt x="740" y="720"/>
                    <a:pt x="740" y="720"/>
                  </a:cubicBezTo>
                  <a:cubicBezTo>
                    <a:pt x="730" y="737"/>
                    <a:pt x="719" y="752"/>
                    <a:pt x="713" y="771"/>
                  </a:cubicBezTo>
                  <a:cubicBezTo>
                    <a:pt x="711" y="789"/>
                    <a:pt x="709" y="825"/>
                    <a:pt x="695" y="841"/>
                  </a:cubicBezTo>
                  <a:cubicBezTo>
                    <a:pt x="690" y="846"/>
                    <a:pt x="677" y="854"/>
                    <a:pt x="677" y="854"/>
                  </a:cubicBezTo>
                  <a:cubicBezTo>
                    <a:pt x="667" y="872"/>
                    <a:pt x="642" y="880"/>
                    <a:pt x="626" y="891"/>
                  </a:cubicBezTo>
                  <a:cubicBezTo>
                    <a:pt x="620" y="895"/>
                    <a:pt x="608" y="904"/>
                    <a:pt x="608" y="904"/>
                  </a:cubicBezTo>
                  <a:cubicBezTo>
                    <a:pt x="603" y="913"/>
                    <a:pt x="582" y="942"/>
                    <a:pt x="575" y="948"/>
                  </a:cubicBezTo>
                  <a:cubicBezTo>
                    <a:pt x="570" y="964"/>
                    <a:pt x="549" y="971"/>
                    <a:pt x="536" y="981"/>
                  </a:cubicBezTo>
                  <a:cubicBezTo>
                    <a:pt x="528" y="987"/>
                    <a:pt x="509" y="994"/>
                    <a:pt x="509" y="994"/>
                  </a:cubicBezTo>
                  <a:cubicBezTo>
                    <a:pt x="493" y="1022"/>
                    <a:pt x="491" y="1033"/>
                    <a:pt x="482" y="1065"/>
                  </a:cubicBezTo>
                  <a:cubicBezTo>
                    <a:pt x="482" y="1067"/>
                    <a:pt x="477" y="1139"/>
                    <a:pt x="470" y="1148"/>
                  </a:cubicBezTo>
                  <a:cubicBezTo>
                    <a:pt x="466" y="1155"/>
                    <a:pt x="452" y="1162"/>
                    <a:pt x="452" y="1162"/>
                  </a:cubicBezTo>
                  <a:cubicBezTo>
                    <a:pt x="443" y="1160"/>
                    <a:pt x="432" y="1165"/>
                    <a:pt x="425" y="1158"/>
                  </a:cubicBezTo>
                  <a:cubicBezTo>
                    <a:pt x="419" y="1154"/>
                    <a:pt x="422" y="1143"/>
                    <a:pt x="422" y="1135"/>
                  </a:cubicBezTo>
                  <a:cubicBezTo>
                    <a:pt x="422" y="1119"/>
                    <a:pt x="423" y="1104"/>
                    <a:pt x="425" y="1088"/>
                  </a:cubicBezTo>
                  <a:cubicBezTo>
                    <a:pt x="426" y="1076"/>
                    <a:pt x="437" y="1059"/>
                    <a:pt x="440" y="1048"/>
                  </a:cubicBezTo>
                  <a:cubicBezTo>
                    <a:pt x="441" y="1045"/>
                    <a:pt x="443" y="1038"/>
                    <a:pt x="443" y="1038"/>
                  </a:cubicBezTo>
                  <a:cubicBezTo>
                    <a:pt x="446" y="1011"/>
                    <a:pt x="452" y="988"/>
                    <a:pt x="458" y="961"/>
                  </a:cubicBezTo>
                  <a:cubicBezTo>
                    <a:pt x="468" y="915"/>
                    <a:pt x="459" y="959"/>
                    <a:pt x="470" y="931"/>
                  </a:cubicBezTo>
                  <a:cubicBezTo>
                    <a:pt x="473" y="924"/>
                    <a:pt x="476" y="911"/>
                    <a:pt x="476" y="911"/>
                  </a:cubicBezTo>
                  <a:cubicBezTo>
                    <a:pt x="478" y="890"/>
                    <a:pt x="479" y="869"/>
                    <a:pt x="485" y="847"/>
                  </a:cubicBezTo>
                  <a:cubicBezTo>
                    <a:pt x="484" y="824"/>
                    <a:pt x="482" y="705"/>
                    <a:pt x="443" y="690"/>
                  </a:cubicBezTo>
                  <a:cubicBezTo>
                    <a:pt x="439" y="677"/>
                    <a:pt x="435" y="671"/>
                    <a:pt x="425" y="664"/>
                  </a:cubicBezTo>
                  <a:cubicBezTo>
                    <a:pt x="421" y="650"/>
                    <a:pt x="409" y="644"/>
                    <a:pt x="398" y="637"/>
                  </a:cubicBezTo>
                  <a:cubicBezTo>
                    <a:pt x="392" y="632"/>
                    <a:pt x="380" y="623"/>
                    <a:pt x="380" y="623"/>
                  </a:cubicBezTo>
                  <a:cubicBezTo>
                    <a:pt x="363" y="596"/>
                    <a:pt x="319" y="583"/>
                    <a:pt x="293" y="567"/>
                  </a:cubicBezTo>
                  <a:cubicBezTo>
                    <a:pt x="279" y="558"/>
                    <a:pt x="268" y="553"/>
                    <a:pt x="254" y="543"/>
                  </a:cubicBezTo>
                  <a:cubicBezTo>
                    <a:pt x="251" y="541"/>
                    <a:pt x="245" y="537"/>
                    <a:pt x="245" y="537"/>
                  </a:cubicBezTo>
                  <a:cubicBezTo>
                    <a:pt x="238" y="525"/>
                    <a:pt x="231" y="519"/>
                    <a:pt x="227" y="506"/>
                  </a:cubicBezTo>
                  <a:cubicBezTo>
                    <a:pt x="229" y="426"/>
                    <a:pt x="222" y="388"/>
                    <a:pt x="236" y="326"/>
                  </a:cubicBezTo>
                  <a:cubicBezTo>
                    <a:pt x="237" y="316"/>
                    <a:pt x="237" y="306"/>
                    <a:pt x="239" y="296"/>
                  </a:cubicBezTo>
                  <a:cubicBezTo>
                    <a:pt x="240" y="289"/>
                    <a:pt x="245" y="276"/>
                    <a:pt x="245" y="276"/>
                  </a:cubicBezTo>
                  <a:cubicBezTo>
                    <a:pt x="242" y="261"/>
                    <a:pt x="239" y="247"/>
                    <a:pt x="236" y="232"/>
                  </a:cubicBezTo>
                  <a:cubicBezTo>
                    <a:pt x="233" y="193"/>
                    <a:pt x="217" y="113"/>
                    <a:pt x="185" y="89"/>
                  </a:cubicBezTo>
                  <a:cubicBezTo>
                    <a:pt x="174" y="70"/>
                    <a:pt x="166" y="60"/>
                    <a:pt x="146" y="52"/>
                  </a:cubicBezTo>
                  <a:cubicBezTo>
                    <a:pt x="136" y="34"/>
                    <a:pt x="113" y="32"/>
                    <a:pt x="95" y="25"/>
                  </a:cubicBezTo>
                  <a:cubicBezTo>
                    <a:pt x="89" y="23"/>
                    <a:pt x="83" y="21"/>
                    <a:pt x="77" y="18"/>
                  </a:cubicBezTo>
                  <a:cubicBezTo>
                    <a:pt x="69" y="16"/>
                    <a:pt x="62" y="8"/>
                    <a:pt x="50" y="7"/>
                  </a:cubicBezTo>
                  <a:cubicBezTo>
                    <a:pt x="38" y="6"/>
                    <a:pt x="12" y="0"/>
                    <a:pt x="7" y="11"/>
                  </a:cubicBezTo>
                  <a:cubicBezTo>
                    <a:pt x="4" y="14"/>
                    <a:pt x="24" y="72"/>
                    <a:pt x="22" y="76"/>
                  </a:cubicBezTo>
                  <a:cubicBezTo>
                    <a:pt x="45" y="88"/>
                    <a:pt x="0" y="181"/>
                    <a:pt x="26" y="187"/>
                  </a:cubicBezTo>
                  <a:cubicBezTo>
                    <a:pt x="56" y="221"/>
                    <a:pt x="18" y="319"/>
                    <a:pt x="46" y="356"/>
                  </a:cubicBezTo>
                  <a:cubicBezTo>
                    <a:pt x="44" y="392"/>
                    <a:pt x="26" y="388"/>
                    <a:pt x="23" y="430"/>
                  </a:cubicBezTo>
                  <a:cubicBezTo>
                    <a:pt x="43" y="455"/>
                    <a:pt x="27" y="499"/>
                    <a:pt x="47" y="520"/>
                  </a:cubicBezTo>
                  <a:cubicBezTo>
                    <a:pt x="40" y="529"/>
                    <a:pt x="82" y="594"/>
                    <a:pt x="79" y="605"/>
                  </a:cubicBezTo>
                  <a:cubicBezTo>
                    <a:pt x="82" y="620"/>
                    <a:pt x="91" y="620"/>
                    <a:pt x="91" y="628"/>
                  </a:cubicBezTo>
                  <a:cubicBezTo>
                    <a:pt x="121" y="649"/>
                    <a:pt x="127" y="818"/>
                    <a:pt x="161" y="838"/>
                  </a:cubicBezTo>
                  <a:cubicBezTo>
                    <a:pt x="167" y="857"/>
                    <a:pt x="173" y="878"/>
                    <a:pt x="191" y="880"/>
                  </a:cubicBezTo>
                  <a:cubicBezTo>
                    <a:pt x="200" y="889"/>
                    <a:pt x="191" y="887"/>
                    <a:pt x="200" y="895"/>
                  </a:cubicBezTo>
                  <a:cubicBezTo>
                    <a:pt x="209" y="903"/>
                    <a:pt x="239" y="912"/>
                    <a:pt x="247" y="931"/>
                  </a:cubicBezTo>
                  <a:cubicBezTo>
                    <a:pt x="248" y="940"/>
                    <a:pt x="245" y="1001"/>
                    <a:pt x="247" y="1010"/>
                  </a:cubicBezTo>
                  <a:cubicBezTo>
                    <a:pt x="261" y="1031"/>
                    <a:pt x="241" y="1093"/>
                    <a:pt x="253" y="1106"/>
                  </a:cubicBezTo>
                  <a:cubicBezTo>
                    <a:pt x="265" y="1126"/>
                    <a:pt x="236" y="1150"/>
                    <a:pt x="250" y="1163"/>
                  </a:cubicBezTo>
                  <a:cubicBezTo>
                    <a:pt x="261" y="1190"/>
                    <a:pt x="179" y="1231"/>
                    <a:pt x="205" y="1241"/>
                  </a:cubicBezTo>
                  <a:cubicBezTo>
                    <a:pt x="222" y="1247"/>
                    <a:pt x="202" y="1287"/>
                    <a:pt x="208" y="1298"/>
                  </a:cubicBezTo>
                  <a:cubicBezTo>
                    <a:pt x="206" y="1312"/>
                    <a:pt x="186" y="1310"/>
                    <a:pt x="182" y="1319"/>
                  </a:cubicBezTo>
                  <a:cubicBezTo>
                    <a:pt x="178" y="1328"/>
                    <a:pt x="175" y="1341"/>
                    <a:pt x="182" y="1352"/>
                  </a:cubicBezTo>
                  <a:cubicBezTo>
                    <a:pt x="186" y="1364"/>
                    <a:pt x="216" y="1379"/>
                    <a:pt x="223" y="1387"/>
                  </a:cubicBezTo>
                  <a:cubicBezTo>
                    <a:pt x="267" y="1393"/>
                    <a:pt x="216" y="1469"/>
                    <a:pt x="248" y="1487"/>
                  </a:cubicBezTo>
                  <a:cubicBezTo>
                    <a:pt x="243" y="1513"/>
                    <a:pt x="289" y="1550"/>
                    <a:pt x="265" y="1559"/>
                  </a:cubicBezTo>
                  <a:cubicBezTo>
                    <a:pt x="266" y="1575"/>
                    <a:pt x="246" y="1568"/>
                    <a:pt x="244" y="1576"/>
                  </a:cubicBezTo>
                  <a:cubicBezTo>
                    <a:pt x="242" y="1584"/>
                    <a:pt x="245" y="1595"/>
                    <a:pt x="250" y="1609"/>
                  </a:cubicBezTo>
                  <a:cubicBezTo>
                    <a:pt x="255" y="1623"/>
                    <a:pt x="265" y="1648"/>
                    <a:pt x="272" y="1663"/>
                  </a:cubicBezTo>
                  <a:cubicBezTo>
                    <a:pt x="279" y="1678"/>
                    <a:pt x="305" y="1672"/>
                    <a:pt x="313" y="1685"/>
                  </a:cubicBezTo>
                  <a:cubicBezTo>
                    <a:pt x="321" y="1698"/>
                    <a:pt x="321" y="1713"/>
                    <a:pt x="319" y="1742"/>
                  </a:cubicBezTo>
                  <a:cubicBezTo>
                    <a:pt x="320" y="1749"/>
                    <a:pt x="296" y="1851"/>
                    <a:pt x="302" y="1858"/>
                  </a:cubicBezTo>
                  <a:cubicBezTo>
                    <a:pt x="321" y="1859"/>
                    <a:pt x="301" y="1914"/>
                    <a:pt x="332" y="1906"/>
                  </a:cubicBezTo>
                  <a:lnTo>
                    <a:pt x="376" y="1972"/>
                  </a:lnTo>
                  <a:lnTo>
                    <a:pt x="404" y="2024"/>
                  </a:lnTo>
                  <a:lnTo>
                    <a:pt x="436" y="2126"/>
                  </a:lnTo>
                  <a:lnTo>
                    <a:pt x="499" y="2191"/>
                  </a:lnTo>
                  <a:lnTo>
                    <a:pt x="550" y="2185"/>
                  </a:lnTo>
                  <a:lnTo>
                    <a:pt x="611" y="2111"/>
                  </a:lnTo>
                  <a:lnTo>
                    <a:pt x="644" y="2081"/>
                  </a:lnTo>
                  <a:lnTo>
                    <a:pt x="689" y="2119"/>
                  </a:lnTo>
                  <a:lnTo>
                    <a:pt x="706" y="2186"/>
                  </a:lnTo>
                  <a:cubicBezTo>
                    <a:pt x="713" y="2197"/>
                    <a:pt x="722" y="2196"/>
                    <a:pt x="740" y="2200"/>
                  </a:cubicBezTo>
                  <a:cubicBezTo>
                    <a:pt x="752" y="2203"/>
                    <a:pt x="769" y="2203"/>
                    <a:pt x="779" y="2206"/>
                  </a:cubicBezTo>
                  <a:cubicBezTo>
                    <a:pt x="789" y="2209"/>
                    <a:pt x="789" y="2223"/>
                    <a:pt x="803" y="2221"/>
                  </a:cubicBezTo>
                  <a:cubicBezTo>
                    <a:pt x="817" y="2219"/>
                    <a:pt x="846" y="2206"/>
                    <a:pt x="862" y="2195"/>
                  </a:cubicBezTo>
                  <a:cubicBezTo>
                    <a:pt x="878" y="2184"/>
                    <a:pt x="891" y="2163"/>
                    <a:pt x="901" y="2153"/>
                  </a:cubicBezTo>
                  <a:cubicBezTo>
                    <a:pt x="910" y="2140"/>
                    <a:pt x="913" y="2139"/>
                    <a:pt x="923" y="2132"/>
                  </a:cubicBezTo>
                  <a:cubicBezTo>
                    <a:pt x="932" y="2127"/>
                    <a:pt x="946" y="2115"/>
                    <a:pt x="955" y="2120"/>
                  </a:cubicBezTo>
                  <a:cubicBezTo>
                    <a:pt x="964" y="2125"/>
                    <a:pt x="976" y="2148"/>
                    <a:pt x="979" y="2162"/>
                  </a:cubicBezTo>
                  <a:cubicBezTo>
                    <a:pt x="982" y="2176"/>
                    <a:pt x="982" y="2190"/>
                    <a:pt x="976" y="2206"/>
                  </a:cubicBezTo>
                  <a:cubicBezTo>
                    <a:pt x="970" y="2222"/>
                    <a:pt x="941" y="2249"/>
                    <a:pt x="943" y="2258"/>
                  </a:cubicBezTo>
                  <a:cubicBezTo>
                    <a:pt x="945" y="2267"/>
                    <a:pt x="973" y="2269"/>
                    <a:pt x="986" y="2260"/>
                  </a:cubicBezTo>
                  <a:cubicBezTo>
                    <a:pt x="999" y="2251"/>
                    <a:pt x="1012" y="2215"/>
                    <a:pt x="1021" y="2201"/>
                  </a:cubicBezTo>
                  <a:cubicBezTo>
                    <a:pt x="1030" y="2187"/>
                    <a:pt x="1041" y="2202"/>
                    <a:pt x="1043" y="2173"/>
                  </a:cubicBezTo>
                  <a:cubicBezTo>
                    <a:pt x="1045" y="2144"/>
                    <a:pt x="1013" y="2095"/>
                    <a:pt x="1031" y="2029"/>
                  </a:cubicBezTo>
                  <a:cubicBezTo>
                    <a:pt x="1026" y="1997"/>
                    <a:pt x="1163" y="1858"/>
                    <a:pt x="1150" y="1774"/>
                  </a:cubicBezTo>
                  <a:lnTo>
                    <a:pt x="1136" y="1747"/>
                  </a:lnTo>
                  <a:cubicBezTo>
                    <a:pt x="1132" y="1737"/>
                    <a:pt x="1124" y="1727"/>
                    <a:pt x="1123" y="1715"/>
                  </a:cubicBezTo>
                  <a:cubicBezTo>
                    <a:pt x="1122" y="1703"/>
                    <a:pt x="1126" y="1686"/>
                    <a:pt x="1129" y="1675"/>
                  </a:cubicBezTo>
                  <a:cubicBezTo>
                    <a:pt x="1132" y="1664"/>
                    <a:pt x="1140" y="1657"/>
                    <a:pt x="1144" y="1651"/>
                  </a:cubicBezTo>
                  <a:cubicBezTo>
                    <a:pt x="1148" y="1645"/>
                    <a:pt x="1150" y="1641"/>
                    <a:pt x="1153" y="1637"/>
                  </a:cubicBezTo>
                  <a:cubicBezTo>
                    <a:pt x="1156" y="1633"/>
                    <a:pt x="1149" y="1641"/>
                    <a:pt x="1162" y="1630"/>
                  </a:cubicBezTo>
                  <a:cubicBezTo>
                    <a:pt x="1175" y="1619"/>
                    <a:pt x="1208" y="1587"/>
                    <a:pt x="1232" y="1571"/>
                  </a:cubicBezTo>
                  <a:cubicBezTo>
                    <a:pt x="1238" y="1567"/>
                    <a:pt x="1303" y="1534"/>
                    <a:pt x="1303" y="1534"/>
                  </a:cubicBezTo>
                  <a:cubicBezTo>
                    <a:pt x="1310" y="1509"/>
                    <a:pt x="1336" y="1463"/>
                    <a:pt x="1357" y="1456"/>
                  </a:cubicBezTo>
                  <a:cubicBezTo>
                    <a:pt x="1368" y="1437"/>
                    <a:pt x="1380" y="1406"/>
                    <a:pt x="1399" y="1393"/>
                  </a:cubicBezTo>
                  <a:cubicBezTo>
                    <a:pt x="1406" y="1371"/>
                    <a:pt x="1435" y="1364"/>
                    <a:pt x="1453" y="1354"/>
                  </a:cubicBezTo>
                  <a:cubicBezTo>
                    <a:pt x="1459" y="1335"/>
                    <a:pt x="1457" y="1335"/>
                    <a:pt x="1460" y="1312"/>
                  </a:cubicBezTo>
                  <a:cubicBezTo>
                    <a:pt x="1466" y="1301"/>
                    <a:pt x="1490" y="1309"/>
                    <a:pt x="1502" y="1301"/>
                  </a:cubicBezTo>
                  <a:cubicBezTo>
                    <a:pt x="1515" y="1289"/>
                    <a:pt x="1530" y="1255"/>
                    <a:pt x="1538" y="1240"/>
                  </a:cubicBezTo>
                  <a:cubicBezTo>
                    <a:pt x="1546" y="1225"/>
                    <a:pt x="1548" y="1228"/>
                    <a:pt x="1553" y="1208"/>
                  </a:cubicBezTo>
                  <a:cubicBezTo>
                    <a:pt x="1558" y="1188"/>
                    <a:pt x="1569" y="1144"/>
                    <a:pt x="1570" y="1120"/>
                  </a:cubicBezTo>
                  <a:cubicBezTo>
                    <a:pt x="1571" y="1096"/>
                    <a:pt x="1565" y="1076"/>
                    <a:pt x="1558" y="1061"/>
                  </a:cubicBezTo>
                  <a:cubicBezTo>
                    <a:pt x="1551" y="1046"/>
                    <a:pt x="1533" y="1038"/>
                    <a:pt x="1529" y="1027"/>
                  </a:cubicBezTo>
                  <a:cubicBezTo>
                    <a:pt x="1518" y="991"/>
                    <a:pt x="1539" y="1009"/>
                    <a:pt x="1532" y="992"/>
                  </a:cubicBezTo>
                  <a:cubicBezTo>
                    <a:pt x="1532" y="979"/>
                    <a:pt x="1536" y="960"/>
                    <a:pt x="1532" y="946"/>
                  </a:cubicBezTo>
                  <a:cubicBezTo>
                    <a:pt x="1528" y="932"/>
                    <a:pt x="1520" y="910"/>
                    <a:pt x="1505" y="908"/>
                  </a:cubicBezTo>
                  <a:cubicBezTo>
                    <a:pt x="1490" y="906"/>
                    <a:pt x="1458" y="932"/>
                    <a:pt x="1441" y="932"/>
                  </a:cubicBezTo>
                  <a:cubicBezTo>
                    <a:pt x="1424" y="932"/>
                    <a:pt x="1409" y="925"/>
                    <a:pt x="1400" y="910"/>
                  </a:cubicBezTo>
                  <a:cubicBezTo>
                    <a:pt x="1391" y="895"/>
                    <a:pt x="1387" y="865"/>
                    <a:pt x="1388" y="844"/>
                  </a:cubicBezTo>
                  <a:cubicBezTo>
                    <a:pt x="1389" y="823"/>
                    <a:pt x="1397" y="803"/>
                    <a:pt x="1406" y="781"/>
                  </a:cubicBezTo>
                  <a:cubicBezTo>
                    <a:pt x="1411" y="791"/>
                    <a:pt x="1437" y="709"/>
                    <a:pt x="1442" y="709"/>
                  </a:cubicBezTo>
                  <a:cubicBezTo>
                    <a:pt x="1479" y="707"/>
                    <a:pt x="1528" y="666"/>
                    <a:pt x="1565" y="665"/>
                  </a:cubicBezTo>
                  <a:cubicBezTo>
                    <a:pt x="1596" y="662"/>
                    <a:pt x="1583" y="666"/>
                    <a:pt x="1603" y="655"/>
                  </a:cubicBezTo>
                  <a:cubicBezTo>
                    <a:pt x="1616" y="655"/>
                    <a:pt x="1639" y="656"/>
                    <a:pt x="1642" y="667"/>
                  </a:cubicBezTo>
                  <a:cubicBezTo>
                    <a:pt x="1658" y="659"/>
                    <a:pt x="1602" y="719"/>
                    <a:pt x="1619" y="719"/>
                  </a:cubicBezTo>
                  <a:cubicBezTo>
                    <a:pt x="1616" y="730"/>
                    <a:pt x="1612" y="726"/>
                    <a:pt x="1612" y="736"/>
                  </a:cubicBezTo>
                  <a:cubicBezTo>
                    <a:pt x="1610" y="745"/>
                    <a:pt x="1605" y="768"/>
                    <a:pt x="1606" y="775"/>
                  </a:cubicBezTo>
                  <a:cubicBezTo>
                    <a:pt x="1607" y="782"/>
                    <a:pt x="1609" y="786"/>
                    <a:pt x="1618" y="778"/>
                  </a:cubicBezTo>
                  <a:cubicBezTo>
                    <a:pt x="1647" y="782"/>
                    <a:pt x="1599" y="759"/>
                    <a:pt x="1660" y="727"/>
                  </a:cubicBezTo>
                  <a:cubicBezTo>
                    <a:pt x="1673" y="718"/>
                    <a:pt x="1688" y="721"/>
                    <a:pt x="1696" y="724"/>
                  </a:cubicBezTo>
                  <a:cubicBezTo>
                    <a:pt x="1704" y="727"/>
                    <a:pt x="1705" y="737"/>
                    <a:pt x="1711" y="743"/>
                  </a:cubicBezTo>
                  <a:cubicBezTo>
                    <a:pt x="1717" y="749"/>
                    <a:pt x="1729" y="754"/>
                    <a:pt x="1733" y="757"/>
                  </a:cubicBezTo>
                </a:path>
              </a:pathLst>
            </a:custGeom>
            <a:solidFill>
              <a:srgbClr val="FFFF00">
                <a:alpha val="7843"/>
              </a:srgbClr>
            </a:solidFill>
            <a:ln w="9525" cap="flat" cmpd="sng">
              <a:solidFill>
                <a:srgbClr val="000000"/>
              </a:solidFill>
              <a:prstDash val="solid"/>
              <a:round/>
              <a:headEnd/>
              <a:tailEnd/>
            </a:ln>
          </p:spPr>
          <p:txBody>
            <a:bodyPr/>
            <a:lstStyle/>
            <a:p>
              <a:endParaRPr lang="en-US"/>
            </a:p>
          </p:txBody>
        </p:sp>
        <p:sp>
          <p:nvSpPr>
            <p:cNvPr id="25795" name="Freeform 38"/>
            <p:cNvSpPr>
              <a:spLocks/>
            </p:cNvSpPr>
            <p:nvPr/>
          </p:nvSpPr>
          <p:spPr bwMode="auto">
            <a:xfrm>
              <a:off x="2544" y="1304"/>
              <a:ext cx="3088" cy="1426"/>
            </a:xfrm>
            <a:custGeom>
              <a:avLst/>
              <a:gdLst>
                <a:gd name="T0" fmla="*/ 914 w 3088"/>
                <a:gd name="T1" fmla="*/ 757 h 1426"/>
                <a:gd name="T2" fmla="*/ 1104 w 3088"/>
                <a:gd name="T3" fmla="*/ 862 h 1426"/>
                <a:gd name="T4" fmla="*/ 1031 w 3088"/>
                <a:gd name="T5" fmla="*/ 670 h 1426"/>
                <a:gd name="T6" fmla="*/ 1127 w 3088"/>
                <a:gd name="T7" fmla="*/ 531 h 1426"/>
                <a:gd name="T8" fmla="*/ 1185 w 3088"/>
                <a:gd name="T9" fmla="*/ 523 h 1426"/>
                <a:gd name="T10" fmla="*/ 1206 w 3088"/>
                <a:gd name="T11" fmla="*/ 621 h 1426"/>
                <a:gd name="T12" fmla="*/ 1163 w 3088"/>
                <a:gd name="T13" fmla="*/ 654 h 1426"/>
                <a:gd name="T14" fmla="*/ 1311 w 3088"/>
                <a:gd name="T15" fmla="*/ 853 h 1426"/>
                <a:gd name="T16" fmla="*/ 1628 w 3088"/>
                <a:gd name="T17" fmla="*/ 1228 h 1426"/>
                <a:gd name="T18" fmla="*/ 1914 w 3088"/>
                <a:gd name="T19" fmla="*/ 1092 h 1426"/>
                <a:gd name="T20" fmla="*/ 2072 w 3088"/>
                <a:gd name="T21" fmla="*/ 1047 h 1426"/>
                <a:gd name="T22" fmla="*/ 2193 w 3088"/>
                <a:gd name="T23" fmla="*/ 970 h 1426"/>
                <a:gd name="T24" fmla="*/ 2279 w 3088"/>
                <a:gd name="T25" fmla="*/ 999 h 1426"/>
                <a:gd name="T26" fmla="*/ 2279 w 3088"/>
                <a:gd name="T27" fmla="*/ 1023 h 1426"/>
                <a:gd name="T28" fmla="*/ 2331 w 3088"/>
                <a:gd name="T29" fmla="*/ 1222 h 1426"/>
                <a:gd name="T30" fmla="*/ 2535 w 3088"/>
                <a:gd name="T31" fmla="*/ 1254 h 1426"/>
                <a:gd name="T32" fmla="*/ 2633 w 3088"/>
                <a:gd name="T33" fmla="*/ 1411 h 1426"/>
                <a:gd name="T34" fmla="*/ 2862 w 3088"/>
                <a:gd name="T35" fmla="*/ 1153 h 1426"/>
                <a:gd name="T36" fmla="*/ 3014 w 3088"/>
                <a:gd name="T37" fmla="*/ 1246 h 1426"/>
                <a:gd name="T38" fmla="*/ 3050 w 3088"/>
                <a:gd name="T39" fmla="*/ 1030 h 1426"/>
                <a:gd name="T40" fmla="*/ 3015 w 3088"/>
                <a:gd name="T41" fmla="*/ 900 h 1426"/>
                <a:gd name="T42" fmla="*/ 3057 w 3088"/>
                <a:gd name="T43" fmla="*/ 861 h 1426"/>
                <a:gd name="T44" fmla="*/ 2711 w 3088"/>
                <a:gd name="T45" fmla="*/ 757 h 1426"/>
                <a:gd name="T46" fmla="*/ 2679 w 3088"/>
                <a:gd name="T47" fmla="*/ 861 h 1426"/>
                <a:gd name="T48" fmla="*/ 3057 w 3088"/>
                <a:gd name="T49" fmla="*/ 756 h 1426"/>
                <a:gd name="T50" fmla="*/ 2778 w 3088"/>
                <a:gd name="T51" fmla="*/ 364 h 1426"/>
                <a:gd name="T52" fmla="*/ 2367 w 3088"/>
                <a:gd name="T53" fmla="*/ 0 h 1426"/>
                <a:gd name="T54" fmla="*/ 1638 w 3088"/>
                <a:gd name="T55" fmla="*/ 823 h 1426"/>
                <a:gd name="T56" fmla="*/ 1571 w 3088"/>
                <a:gd name="T57" fmla="*/ 735 h 1426"/>
                <a:gd name="T58" fmla="*/ 1889 w 3088"/>
                <a:gd name="T59" fmla="*/ 637 h 1426"/>
                <a:gd name="T60" fmla="*/ 1184 w 3088"/>
                <a:gd name="T61" fmla="*/ 489 h 1426"/>
                <a:gd name="T62" fmla="*/ 522 w 3088"/>
                <a:gd name="T63" fmla="*/ 601 h 1426"/>
                <a:gd name="T64" fmla="*/ 449 w 3088"/>
                <a:gd name="T65" fmla="*/ 717 h 1426"/>
                <a:gd name="T66" fmla="*/ 489 w 3088"/>
                <a:gd name="T67" fmla="*/ 565 h 1426"/>
                <a:gd name="T68" fmla="*/ 414 w 3088"/>
                <a:gd name="T69" fmla="*/ 473 h 1426"/>
                <a:gd name="T70" fmla="*/ 717 w 3088"/>
                <a:gd name="T71" fmla="*/ 459 h 1426"/>
                <a:gd name="T72" fmla="*/ 804 w 3088"/>
                <a:gd name="T73" fmla="*/ 378 h 1426"/>
                <a:gd name="T74" fmla="*/ 965 w 3088"/>
                <a:gd name="T75" fmla="*/ 405 h 1426"/>
                <a:gd name="T76" fmla="*/ 1025 w 3088"/>
                <a:gd name="T77" fmla="*/ 356 h 1426"/>
                <a:gd name="T78" fmla="*/ 945 w 3088"/>
                <a:gd name="T79" fmla="*/ 329 h 1426"/>
                <a:gd name="T80" fmla="*/ 845 w 3088"/>
                <a:gd name="T81" fmla="*/ 329 h 1426"/>
                <a:gd name="T82" fmla="*/ 738 w 3088"/>
                <a:gd name="T83" fmla="*/ 338 h 1426"/>
                <a:gd name="T84" fmla="*/ 633 w 3088"/>
                <a:gd name="T85" fmla="*/ 415 h 1426"/>
                <a:gd name="T86" fmla="*/ 329 w 3088"/>
                <a:gd name="T87" fmla="*/ 398 h 1426"/>
                <a:gd name="T88" fmla="*/ 267 w 3088"/>
                <a:gd name="T89" fmla="*/ 465 h 1426"/>
                <a:gd name="T90" fmla="*/ 368 w 3088"/>
                <a:gd name="T91" fmla="*/ 536 h 1426"/>
                <a:gd name="T92" fmla="*/ 437 w 3088"/>
                <a:gd name="T93" fmla="*/ 630 h 1426"/>
                <a:gd name="T94" fmla="*/ 404 w 3088"/>
                <a:gd name="T95" fmla="*/ 673 h 1426"/>
                <a:gd name="T96" fmla="*/ 204 w 3088"/>
                <a:gd name="T97" fmla="*/ 778 h 1426"/>
                <a:gd name="T98" fmla="*/ 66 w 3088"/>
                <a:gd name="T99" fmla="*/ 874 h 1426"/>
                <a:gd name="T100" fmla="*/ 74 w 3088"/>
                <a:gd name="T101" fmla="*/ 933 h 1426"/>
                <a:gd name="T102" fmla="*/ 176 w 3088"/>
                <a:gd name="T103" fmla="*/ 883 h 1426"/>
                <a:gd name="T104" fmla="*/ 281 w 3088"/>
                <a:gd name="T105" fmla="*/ 822 h 1426"/>
                <a:gd name="T106" fmla="*/ 366 w 3088"/>
                <a:gd name="T107" fmla="*/ 784 h 1426"/>
                <a:gd name="T108" fmla="*/ 300 w 3088"/>
                <a:gd name="T109" fmla="*/ 857 h 1426"/>
                <a:gd name="T110" fmla="*/ 197 w 3088"/>
                <a:gd name="T111" fmla="*/ 903 h 1426"/>
                <a:gd name="T112" fmla="*/ 116 w 3088"/>
                <a:gd name="T113" fmla="*/ 990 h 1426"/>
                <a:gd name="T114" fmla="*/ 272 w 3088"/>
                <a:gd name="T115" fmla="*/ 913 h 1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88"/>
                <a:gd name="T175" fmla="*/ 0 h 1426"/>
                <a:gd name="T176" fmla="*/ 3088 w 3088"/>
                <a:gd name="T177" fmla="*/ 1426 h 1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88" h="1426">
                  <a:moveTo>
                    <a:pt x="384" y="840"/>
                  </a:moveTo>
                  <a:cubicBezTo>
                    <a:pt x="468" y="785"/>
                    <a:pt x="541" y="693"/>
                    <a:pt x="638" y="675"/>
                  </a:cubicBezTo>
                  <a:cubicBezTo>
                    <a:pt x="642" y="672"/>
                    <a:pt x="646" y="669"/>
                    <a:pt x="651" y="667"/>
                  </a:cubicBezTo>
                  <a:cubicBezTo>
                    <a:pt x="679" y="661"/>
                    <a:pt x="825" y="739"/>
                    <a:pt x="869" y="754"/>
                  </a:cubicBezTo>
                  <a:cubicBezTo>
                    <a:pt x="913" y="769"/>
                    <a:pt x="905" y="755"/>
                    <a:pt x="914" y="757"/>
                  </a:cubicBezTo>
                  <a:cubicBezTo>
                    <a:pt x="923" y="759"/>
                    <a:pt x="915" y="762"/>
                    <a:pt x="926" y="768"/>
                  </a:cubicBezTo>
                  <a:cubicBezTo>
                    <a:pt x="937" y="774"/>
                    <a:pt x="968" y="785"/>
                    <a:pt x="981" y="796"/>
                  </a:cubicBezTo>
                  <a:cubicBezTo>
                    <a:pt x="994" y="807"/>
                    <a:pt x="990" y="824"/>
                    <a:pt x="1007" y="834"/>
                  </a:cubicBezTo>
                  <a:cubicBezTo>
                    <a:pt x="1024" y="844"/>
                    <a:pt x="1066" y="848"/>
                    <a:pt x="1082" y="853"/>
                  </a:cubicBezTo>
                  <a:cubicBezTo>
                    <a:pt x="1098" y="858"/>
                    <a:pt x="1102" y="872"/>
                    <a:pt x="1104" y="862"/>
                  </a:cubicBezTo>
                  <a:cubicBezTo>
                    <a:pt x="1106" y="852"/>
                    <a:pt x="1095" y="809"/>
                    <a:pt x="1094" y="793"/>
                  </a:cubicBezTo>
                  <a:cubicBezTo>
                    <a:pt x="1093" y="777"/>
                    <a:pt x="1098" y="775"/>
                    <a:pt x="1097" y="765"/>
                  </a:cubicBezTo>
                  <a:cubicBezTo>
                    <a:pt x="1096" y="755"/>
                    <a:pt x="1101" y="745"/>
                    <a:pt x="1091" y="733"/>
                  </a:cubicBezTo>
                  <a:cubicBezTo>
                    <a:pt x="1081" y="721"/>
                    <a:pt x="1047" y="704"/>
                    <a:pt x="1037" y="693"/>
                  </a:cubicBezTo>
                  <a:cubicBezTo>
                    <a:pt x="1027" y="682"/>
                    <a:pt x="1032" y="676"/>
                    <a:pt x="1031" y="670"/>
                  </a:cubicBezTo>
                  <a:cubicBezTo>
                    <a:pt x="1030" y="664"/>
                    <a:pt x="1028" y="662"/>
                    <a:pt x="1028" y="655"/>
                  </a:cubicBezTo>
                  <a:cubicBezTo>
                    <a:pt x="1028" y="648"/>
                    <a:pt x="1031" y="639"/>
                    <a:pt x="1034" y="628"/>
                  </a:cubicBezTo>
                  <a:cubicBezTo>
                    <a:pt x="1037" y="617"/>
                    <a:pt x="1038" y="600"/>
                    <a:pt x="1046" y="586"/>
                  </a:cubicBezTo>
                  <a:cubicBezTo>
                    <a:pt x="1054" y="572"/>
                    <a:pt x="1066" y="556"/>
                    <a:pt x="1079" y="547"/>
                  </a:cubicBezTo>
                  <a:cubicBezTo>
                    <a:pt x="1092" y="538"/>
                    <a:pt x="1118" y="538"/>
                    <a:pt x="1127" y="531"/>
                  </a:cubicBezTo>
                  <a:cubicBezTo>
                    <a:pt x="1136" y="524"/>
                    <a:pt x="1128" y="511"/>
                    <a:pt x="1131" y="505"/>
                  </a:cubicBezTo>
                  <a:cubicBezTo>
                    <a:pt x="1134" y="499"/>
                    <a:pt x="1141" y="491"/>
                    <a:pt x="1143" y="496"/>
                  </a:cubicBezTo>
                  <a:cubicBezTo>
                    <a:pt x="1145" y="501"/>
                    <a:pt x="1141" y="524"/>
                    <a:pt x="1145" y="534"/>
                  </a:cubicBezTo>
                  <a:cubicBezTo>
                    <a:pt x="1149" y="544"/>
                    <a:pt x="1163" y="557"/>
                    <a:pt x="1170" y="555"/>
                  </a:cubicBezTo>
                  <a:cubicBezTo>
                    <a:pt x="1177" y="553"/>
                    <a:pt x="1183" y="519"/>
                    <a:pt x="1185" y="523"/>
                  </a:cubicBezTo>
                  <a:cubicBezTo>
                    <a:pt x="1187" y="527"/>
                    <a:pt x="1180" y="565"/>
                    <a:pt x="1182" y="577"/>
                  </a:cubicBezTo>
                  <a:cubicBezTo>
                    <a:pt x="1184" y="589"/>
                    <a:pt x="1189" y="589"/>
                    <a:pt x="1196" y="594"/>
                  </a:cubicBezTo>
                  <a:cubicBezTo>
                    <a:pt x="1203" y="599"/>
                    <a:pt x="1219" y="601"/>
                    <a:pt x="1224" y="606"/>
                  </a:cubicBezTo>
                  <a:cubicBezTo>
                    <a:pt x="1229" y="611"/>
                    <a:pt x="1232" y="624"/>
                    <a:pt x="1229" y="627"/>
                  </a:cubicBezTo>
                  <a:cubicBezTo>
                    <a:pt x="1226" y="630"/>
                    <a:pt x="1214" y="621"/>
                    <a:pt x="1206" y="621"/>
                  </a:cubicBezTo>
                  <a:cubicBezTo>
                    <a:pt x="1198" y="621"/>
                    <a:pt x="1193" y="635"/>
                    <a:pt x="1182" y="628"/>
                  </a:cubicBezTo>
                  <a:cubicBezTo>
                    <a:pt x="1171" y="621"/>
                    <a:pt x="1152" y="586"/>
                    <a:pt x="1142" y="579"/>
                  </a:cubicBezTo>
                  <a:cubicBezTo>
                    <a:pt x="1132" y="572"/>
                    <a:pt x="1121" y="576"/>
                    <a:pt x="1124" y="583"/>
                  </a:cubicBezTo>
                  <a:cubicBezTo>
                    <a:pt x="1127" y="590"/>
                    <a:pt x="1152" y="610"/>
                    <a:pt x="1158" y="622"/>
                  </a:cubicBezTo>
                  <a:cubicBezTo>
                    <a:pt x="1164" y="634"/>
                    <a:pt x="1161" y="641"/>
                    <a:pt x="1163" y="654"/>
                  </a:cubicBezTo>
                  <a:cubicBezTo>
                    <a:pt x="1165" y="667"/>
                    <a:pt x="1165" y="690"/>
                    <a:pt x="1170" y="700"/>
                  </a:cubicBezTo>
                  <a:cubicBezTo>
                    <a:pt x="1175" y="710"/>
                    <a:pt x="1176" y="698"/>
                    <a:pt x="1193" y="712"/>
                  </a:cubicBezTo>
                  <a:cubicBezTo>
                    <a:pt x="1210" y="726"/>
                    <a:pt x="1252" y="764"/>
                    <a:pt x="1272" y="783"/>
                  </a:cubicBezTo>
                  <a:cubicBezTo>
                    <a:pt x="1292" y="802"/>
                    <a:pt x="1308" y="817"/>
                    <a:pt x="1314" y="829"/>
                  </a:cubicBezTo>
                  <a:cubicBezTo>
                    <a:pt x="1320" y="841"/>
                    <a:pt x="1314" y="847"/>
                    <a:pt x="1311" y="853"/>
                  </a:cubicBezTo>
                  <a:cubicBezTo>
                    <a:pt x="1308" y="859"/>
                    <a:pt x="1296" y="856"/>
                    <a:pt x="1295" y="864"/>
                  </a:cubicBezTo>
                  <a:cubicBezTo>
                    <a:pt x="1294" y="872"/>
                    <a:pt x="1271" y="863"/>
                    <a:pt x="1305" y="901"/>
                  </a:cubicBezTo>
                  <a:cubicBezTo>
                    <a:pt x="1339" y="939"/>
                    <a:pt x="1456" y="1041"/>
                    <a:pt x="1499" y="1089"/>
                  </a:cubicBezTo>
                  <a:cubicBezTo>
                    <a:pt x="1542" y="1137"/>
                    <a:pt x="1543" y="1166"/>
                    <a:pt x="1565" y="1189"/>
                  </a:cubicBezTo>
                  <a:cubicBezTo>
                    <a:pt x="1587" y="1212"/>
                    <a:pt x="1610" y="1220"/>
                    <a:pt x="1628" y="1228"/>
                  </a:cubicBezTo>
                  <a:cubicBezTo>
                    <a:pt x="1646" y="1236"/>
                    <a:pt x="1652" y="1235"/>
                    <a:pt x="1671" y="1236"/>
                  </a:cubicBezTo>
                  <a:cubicBezTo>
                    <a:pt x="1690" y="1237"/>
                    <a:pt x="1720" y="1240"/>
                    <a:pt x="1742" y="1236"/>
                  </a:cubicBezTo>
                  <a:cubicBezTo>
                    <a:pt x="1764" y="1232"/>
                    <a:pt x="1779" y="1228"/>
                    <a:pt x="1800" y="1209"/>
                  </a:cubicBezTo>
                  <a:cubicBezTo>
                    <a:pt x="1821" y="1190"/>
                    <a:pt x="1850" y="1142"/>
                    <a:pt x="1869" y="1123"/>
                  </a:cubicBezTo>
                  <a:cubicBezTo>
                    <a:pt x="1888" y="1104"/>
                    <a:pt x="1904" y="1099"/>
                    <a:pt x="1914" y="1092"/>
                  </a:cubicBezTo>
                  <a:cubicBezTo>
                    <a:pt x="1924" y="1085"/>
                    <a:pt x="1920" y="1082"/>
                    <a:pt x="1931" y="1083"/>
                  </a:cubicBezTo>
                  <a:cubicBezTo>
                    <a:pt x="1942" y="1084"/>
                    <a:pt x="1961" y="1095"/>
                    <a:pt x="1979" y="1098"/>
                  </a:cubicBezTo>
                  <a:cubicBezTo>
                    <a:pt x="1997" y="1101"/>
                    <a:pt x="2028" y="1103"/>
                    <a:pt x="2039" y="1101"/>
                  </a:cubicBezTo>
                  <a:cubicBezTo>
                    <a:pt x="2050" y="1099"/>
                    <a:pt x="2040" y="1096"/>
                    <a:pt x="2046" y="1087"/>
                  </a:cubicBezTo>
                  <a:cubicBezTo>
                    <a:pt x="2052" y="1078"/>
                    <a:pt x="2060" y="1061"/>
                    <a:pt x="2072" y="1047"/>
                  </a:cubicBezTo>
                  <a:cubicBezTo>
                    <a:pt x="2084" y="1033"/>
                    <a:pt x="2105" y="1014"/>
                    <a:pt x="2118" y="1005"/>
                  </a:cubicBezTo>
                  <a:cubicBezTo>
                    <a:pt x="2131" y="996"/>
                    <a:pt x="2140" y="997"/>
                    <a:pt x="2148" y="990"/>
                  </a:cubicBezTo>
                  <a:cubicBezTo>
                    <a:pt x="2156" y="983"/>
                    <a:pt x="2159" y="965"/>
                    <a:pt x="2165" y="961"/>
                  </a:cubicBezTo>
                  <a:cubicBezTo>
                    <a:pt x="2171" y="957"/>
                    <a:pt x="2179" y="966"/>
                    <a:pt x="2184" y="967"/>
                  </a:cubicBezTo>
                  <a:cubicBezTo>
                    <a:pt x="2189" y="968"/>
                    <a:pt x="2191" y="958"/>
                    <a:pt x="2193" y="970"/>
                  </a:cubicBezTo>
                  <a:cubicBezTo>
                    <a:pt x="2195" y="982"/>
                    <a:pt x="2194" y="1026"/>
                    <a:pt x="2196" y="1041"/>
                  </a:cubicBezTo>
                  <a:cubicBezTo>
                    <a:pt x="2198" y="1056"/>
                    <a:pt x="2201" y="1068"/>
                    <a:pt x="2207" y="1059"/>
                  </a:cubicBezTo>
                  <a:cubicBezTo>
                    <a:pt x="2213" y="1050"/>
                    <a:pt x="2223" y="996"/>
                    <a:pt x="2232" y="985"/>
                  </a:cubicBezTo>
                  <a:cubicBezTo>
                    <a:pt x="2241" y="974"/>
                    <a:pt x="2253" y="989"/>
                    <a:pt x="2261" y="991"/>
                  </a:cubicBezTo>
                  <a:cubicBezTo>
                    <a:pt x="2269" y="993"/>
                    <a:pt x="2283" y="992"/>
                    <a:pt x="2279" y="999"/>
                  </a:cubicBezTo>
                  <a:cubicBezTo>
                    <a:pt x="2275" y="1006"/>
                    <a:pt x="2246" y="1022"/>
                    <a:pt x="2238" y="1033"/>
                  </a:cubicBezTo>
                  <a:cubicBezTo>
                    <a:pt x="2230" y="1044"/>
                    <a:pt x="2230" y="1059"/>
                    <a:pt x="2229" y="1068"/>
                  </a:cubicBezTo>
                  <a:cubicBezTo>
                    <a:pt x="2228" y="1077"/>
                    <a:pt x="2227" y="1095"/>
                    <a:pt x="2232" y="1089"/>
                  </a:cubicBezTo>
                  <a:cubicBezTo>
                    <a:pt x="2237" y="1083"/>
                    <a:pt x="2250" y="1043"/>
                    <a:pt x="2258" y="1032"/>
                  </a:cubicBezTo>
                  <a:cubicBezTo>
                    <a:pt x="2266" y="1021"/>
                    <a:pt x="2275" y="1015"/>
                    <a:pt x="2279" y="1023"/>
                  </a:cubicBezTo>
                  <a:cubicBezTo>
                    <a:pt x="2283" y="1031"/>
                    <a:pt x="2283" y="1066"/>
                    <a:pt x="2280" y="1080"/>
                  </a:cubicBezTo>
                  <a:cubicBezTo>
                    <a:pt x="2277" y="1094"/>
                    <a:pt x="2262" y="1094"/>
                    <a:pt x="2262" y="1105"/>
                  </a:cubicBezTo>
                  <a:cubicBezTo>
                    <a:pt x="2262" y="1116"/>
                    <a:pt x="2272" y="1129"/>
                    <a:pt x="2277" y="1144"/>
                  </a:cubicBezTo>
                  <a:cubicBezTo>
                    <a:pt x="2282" y="1159"/>
                    <a:pt x="2286" y="1185"/>
                    <a:pt x="2295" y="1198"/>
                  </a:cubicBezTo>
                  <a:cubicBezTo>
                    <a:pt x="2304" y="1211"/>
                    <a:pt x="2322" y="1218"/>
                    <a:pt x="2331" y="1222"/>
                  </a:cubicBezTo>
                  <a:cubicBezTo>
                    <a:pt x="2340" y="1226"/>
                    <a:pt x="2340" y="1220"/>
                    <a:pt x="2351" y="1221"/>
                  </a:cubicBezTo>
                  <a:cubicBezTo>
                    <a:pt x="2362" y="1222"/>
                    <a:pt x="2384" y="1226"/>
                    <a:pt x="2399" y="1227"/>
                  </a:cubicBezTo>
                  <a:cubicBezTo>
                    <a:pt x="2414" y="1228"/>
                    <a:pt x="2432" y="1225"/>
                    <a:pt x="2444" y="1225"/>
                  </a:cubicBezTo>
                  <a:cubicBezTo>
                    <a:pt x="2456" y="1225"/>
                    <a:pt x="2454" y="1220"/>
                    <a:pt x="2469" y="1225"/>
                  </a:cubicBezTo>
                  <a:cubicBezTo>
                    <a:pt x="2484" y="1230"/>
                    <a:pt x="2517" y="1239"/>
                    <a:pt x="2535" y="1254"/>
                  </a:cubicBezTo>
                  <a:cubicBezTo>
                    <a:pt x="2553" y="1269"/>
                    <a:pt x="2571" y="1304"/>
                    <a:pt x="2579" y="1318"/>
                  </a:cubicBezTo>
                  <a:cubicBezTo>
                    <a:pt x="2587" y="1332"/>
                    <a:pt x="2578" y="1332"/>
                    <a:pt x="2582" y="1339"/>
                  </a:cubicBezTo>
                  <a:cubicBezTo>
                    <a:pt x="2586" y="1346"/>
                    <a:pt x="2599" y="1352"/>
                    <a:pt x="2603" y="1363"/>
                  </a:cubicBezTo>
                  <a:cubicBezTo>
                    <a:pt x="2607" y="1374"/>
                    <a:pt x="2602" y="1396"/>
                    <a:pt x="2607" y="1404"/>
                  </a:cubicBezTo>
                  <a:cubicBezTo>
                    <a:pt x="2612" y="1412"/>
                    <a:pt x="2626" y="1408"/>
                    <a:pt x="2633" y="1411"/>
                  </a:cubicBezTo>
                  <a:cubicBezTo>
                    <a:pt x="2640" y="1414"/>
                    <a:pt x="2625" y="1426"/>
                    <a:pt x="2648" y="1425"/>
                  </a:cubicBezTo>
                  <a:cubicBezTo>
                    <a:pt x="2671" y="1424"/>
                    <a:pt x="2737" y="1425"/>
                    <a:pt x="2771" y="1402"/>
                  </a:cubicBezTo>
                  <a:cubicBezTo>
                    <a:pt x="2805" y="1379"/>
                    <a:pt x="2840" y="1316"/>
                    <a:pt x="2855" y="1285"/>
                  </a:cubicBezTo>
                  <a:cubicBezTo>
                    <a:pt x="2870" y="1254"/>
                    <a:pt x="2861" y="1237"/>
                    <a:pt x="2862" y="1215"/>
                  </a:cubicBezTo>
                  <a:cubicBezTo>
                    <a:pt x="2863" y="1193"/>
                    <a:pt x="2856" y="1169"/>
                    <a:pt x="2862" y="1153"/>
                  </a:cubicBezTo>
                  <a:cubicBezTo>
                    <a:pt x="2868" y="1137"/>
                    <a:pt x="2886" y="1119"/>
                    <a:pt x="2897" y="1117"/>
                  </a:cubicBezTo>
                  <a:cubicBezTo>
                    <a:pt x="2908" y="1115"/>
                    <a:pt x="2914" y="1137"/>
                    <a:pt x="2927" y="1141"/>
                  </a:cubicBezTo>
                  <a:cubicBezTo>
                    <a:pt x="2940" y="1145"/>
                    <a:pt x="2963" y="1133"/>
                    <a:pt x="2978" y="1141"/>
                  </a:cubicBezTo>
                  <a:cubicBezTo>
                    <a:pt x="2993" y="1149"/>
                    <a:pt x="3011" y="1174"/>
                    <a:pt x="3017" y="1191"/>
                  </a:cubicBezTo>
                  <a:cubicBezTo>
                    <a:pt x="3023" y="1208"/>
                    <a:pt x="3004" y="1246"/>
                    <a:pt x="3014" y="1246"/>
                  </a:cubicBezTo>
                  <a:cubicBezTo>
                    <a:pt x="3024" y="1246"/>
                    <a:pt x="3072" y="1213"/>
                    <a:pt x="3080" y="1188"/>
                  </a:cubicBezTo>
                  <a:cubicBezTo>
                    <a:pt x="3088" y="1163"/>
                    <a:pt x="3064" y="1119"/>
                    <a:pt x="3063" y="1098"/>
                  </a:cubicBezTo>
                  <a:cubicBezTo>
                    <a:pt x="3062" y="1077"/>
                    <a:pt x="3074" y="1074"/>
                    <a:pt x="3074" y="1059"/>
                  </a:cubicBezTo>
                  <a:cubicBezTo>
                    <a:pt x="3074" y="1044"/>
                    <a:pt x="3070" y="1010"/>
                    <a:pt x="3066" y="1005"/>
                  </a:cubicBezTo>
                  <a:cubicBezTo>
                    <a:pt x="3062" y="1000"/>
                    <a:pt x="3056" y="1034"/>
                    <a:pt x="3050" y="1030"/>
                  </a:cubicBezTo>
                  <a:cubicBezTo>
                    <a:pt x="3044" y="1026"/>
                    <a:pt x="3038" y="990"/>
                    <a:pt x="3032" y="982"/>
                  </a:cubicBezTo>
                  <a:cubicBezTo>
                    <a:pt x="3026" y="974"/>
                    <a:pt x="3015" y="992"/>
                    <a:pt x="3012" y="985"/>
                  </a:cubicBezTo>
                  <a:cubicBezTo>
                    <a:pt x="3009" y="978"/>
                    <a:pt x="3012" y="950"/>
                    <a:pt x="3011" y="940"/>
                  </a:cubicBezTo>
                  <a:cubicBezTo>
                    <a:pt x="3010" y="930"/>
                    <a:pt x="3005" y="932"/>
                    <a:pt x="3006" y="925"/>
                  </a:cubicBezTo>
                  <a:cubicBezTo>
                    <a:pt x="3007" y="918"/>
                    <a:pt x="3012" y="907"/>
                    <a:pt x="3015" y="900"/>
                  </a:cubicBezTo>
                  <a:cubicBezTo>
                    <a:pt x="3018" y="893"/>
                    <a:pt x="3019" y="885"/>
                    <a:pt x="3023" y="882"/>
                  </a:cubicBezTo>
                  <a:cubicBezTo>
                    <a:pt x="3027" y="879"/>
                    <a:pt x="3033" y="872"/>
                    <a:pt x="3041" y="880"/>
                  </a:cubicBezTo>
                  <a:cubicBezTo>
                    <a:pt x="3049" y="888"/>
                    <a:pt x="3066" y="929"/>
                    <a:pt x="3071" y="931"/>
                  </a:cubicBezTo>
                  <a:cubicBezTo>
                    <a:pt x="3076" y="933"/>
                    <a:pt x="3076" y="904"/>
                    <a:pt x="3074" y="892"/>
                  </a:cubicBezTo>
                  <a:cubicBezTo>
                    <a:pt x="3072" y="880"/>
                    <a:pt x="3059" y="874"/>
                    <a:pt x="3057" y="861"/>
                  </a:cubicBezTo>
                  <a:cubicBezTo>
                    <a:pt x="3055" y="848"/>
                    <a:pt x="3062" y="831"/>
                    <a:pt x="3063" y="814"/>
                  </a:cubicBezTo>
                  <a:cubicBezTo>
                    <a:pt x="3064" y="797"/>
                    <a:pt x="3071" y="770"/>
                    <a:pt x="3066" y="760"/>
                  </a:cubicBezTo>
                  <a:cubicBezTo>
                    <a:pt x="3061" y="750"/>
                    <a:pt x="3088" y="755"/>
                    <a:pt x="3035" y="754"/>
                  </a:cubicBezTo>
                  <a:cubicBezTo>
                    <a:pt x="2982" y="753"/>
                    <a:pt x="2804" y="756"/>
                    <a:pt x="2750" y="756"/>
                  </a:cubicBezTo>
                  <a:cubicBezTo>
                    <a:pt x="2696" y="756"/>
                    <a:pt x="2742" y="761"/>
                    <a:pt x="2711" y="757"/>
                  </a:cubicBezTo>
                  <a:cubicBezTo>
                    <a:pt x="2680" y="753"/>
                    <a:pt x="2618" y="733"/>
                    <a:pt x="2565" y="732"/>
                  </a:cubicBezTo>
                  <a:cubicBezTo>
                    <a:pt x="2512" y="731"/>
                    <a:pt x="2393" y="751"/>
                    <a:pt x="2394" y="751"/>
                  </a:cubicBezTo>
                  <a:cubicBezTo>
                    <a:pt x="2395" y="751"/>
                    <a:pt x="2510" y="730"/>
                    <a:pt x="2570" y="733"/>
                  </a:cubicBezTo>
                  <a:cubicBezTo>
                    <a:pt x="2630" y="736"/>
                    <a:pt x="2735" y="750"/>
                    <a:pt x="2753" y="771"/>
                  </a:cubicBezTo>
                  <a:cubicBezTo>
                    <a:pt x="2771" y="792"/>
                    <a:pt x="2733" y="839"/>
                    <a:pt x="2679" y="861"/>
                  </a:cubicBezTo>
                  <a:cubicBezTo>
                    <a:pt x="2625" y="883"/>
                    <a:pt x="2477" y="922"/>
                    <a:pt x="2430" y="904"/>
                  </a:cubicBezTo>
                  <a:cubicBezTo>
                    <a:pt x="2383" y="886"/>
                    <a:pt x="2378" y="779"/>
                    <a:pt x="2399" y="750"/>
                  </a:cubicBezTo>
                  <a:lnTo>
                    <a:pt x="2555" y="730"/>
                  </a:lnTo>
                  <a:lnTo>
                    <a:pt x="2730" y="757"/>
                  </a:lnTo>
                  <a:lnTo>
                    <a:pt x="3057" y="756"/>
                  </a:lnTo>
                  <a:lnTo>
                    <a:pt x="3047" y="349"/>
                  </a:lnTo>
                  <a:cubicBezTo>
                    <a:pt x="3031" y="284"/>
                    <a:pt x="2985" y="374"/>
                    <a:pt x="2963" y="367"/>
                  </a:cubicBezTo>
                  <a:cubicBezTo>
                    <a:pt x="2941" y="360"/>
                    <a:pt x="2934" y="306"/>
                    <a:pt x="2916" y="304"/>
                  </a:cubicBezTo>
                  <a:cubicBezTo>
                    <a:pt x="2898" y="302"/>
                    <a:pt x="2879" y="345"/>
                    <a:pt x="2856" y="355"/>
                  </a:cubicBezTo>
                  <a:cubicBezTo>
                    <a:pt x="2833" y="365"/>
                    <a:pt x="2814" y="354"/>
                    <a:pt x="2778" y="364"/>
                  </a:cubicBezTo>
                  <a:cubicBezTo>
                    <a:pt x="2742" y="374"/>
                    <a:pt x="2696" y="406"/>
                    <a:pt x="2639" y="418"/>
                  </a:cubicBezTo>
                  <a:cubicBezTo>
                    <a:pt x="2582" y="430"/>
                    <a:pt x="2474" y="457"/>
                    <a:pt x="2433" y="435"/>
                  </a:cubicBezTo>
                  <a:cubicBezTo>
                    <a:pt x="2392" y="413"/>
                    <a:pt x="2397" y="331"/>
                    <a:pt x="2394" y="289"/>
                  </a:cubicBezTo>
                  <a:lnTo>
                    <a:pt x="2412" y="183"/>
                  </a:lnTo>
                  <a:cubicBezTo>
                    <a:pt x="2408" y="135"/>
                    <a:pt x="2410" y="30"/>
                    <a:pt x="2367" y="0"/>
                  </a:cubicBezTo>
                  <a:lnTo>
                    <a:pt x="2151" y="1"/>
                  </a:lnTo>
                  <a:cubicBezTo>
                    <a:pt x="2118" y="69"/>
                    <a:pt x="2171" y="274"/>
                    <a:pt x="2166" y="409"/>
                  </a:cubicBezTo>
                  <a:cubicBezTo>
                    <a:pt x="2161" y="544"/>
                    <a:pt x="2161" y="752"/>
                    <a:pt x="2121" y="813"/>
                  </a:cubicBezTo>
                  <a:cubicBezTo>
                    <a:pt x="2081" y="874"/>
                    <a:pt x="2005" y="776"/>
                    <a:pt x="1925" y="778"/>
                  </a:cubicBezTo>
                  <a:cubicBezTo>
                    <a:pt x="1845" y="780"/>
                    <a:pt x="1743" y="827"/>
                    <a:pt x="1638" y="823"/>
                  </a:cubicBezTo>
                  <a:cubicBezTo>
                    <a:pt x="1533" y="819"/>
                    <a:pt x="1358" y="773"/>
                    <a:pt x="1292" y="753"/>
                  </a:cubicBezTo>
                  <a:cubicBezTo>
                    <a:pt x="1226" y="733"/>
                    <a:pt x="1252" y="715"/>
                    <a:pt x="1241" y="703"/>
                  </a:cubicBezTo>
                  <a:cubicBezTo>
                    <a:pt x="1230" y="691"/>
                    <a:pt x="1227" y="687"/>
                    <a:pt x="1227" y="678"/>
                  </a:cubicBezTo>
                  <a:cubicBezTo>
                    <a:pt x="1227" y="669"/>
                    <a:pt x="1185" y="640"/>
                    <a:pt x="1242" y="649"/>
                  </a:cubicBezTo>
                  <a:cubicBezTo>
                    <a:pt x="1299" y="658"/>
                    <a:pt x="1460" y="732"/>
                    <a:pt x="1571" y="735"/>
                  </a:cubicBezTo>
                  <a:cubicBezTo>
                    <a:pt x="1682" y="738"/>
                    <a:pt x="1809" y="716"/>
                    <a:pt x="1908" y="666"/>
                  </a:cubicBezTo>
                  <a:cubicBezTo>
                    <a:pt x="2007" y="616"/>
                    <a:pt x="2121" y="484"/>
                    <a:pt x="2163" y="433"/>
                  </a:cubicBezTo>
                  <a:lnTo>
                    <a:pt x="2160" y="361"/>
                  </a:lnTo>
                  <a:cubicBezTo>
                    <a:pt x="2141" y="369"/>
                    <a:pt x="2094" y="437"/>
                    <a:pt x="2049" y="483"/>
                  </a:cubicBezTo>
                  <a:cubicBezTo>
                    <a:pt x="2004" y="529"/>
                    <a:pt x="1947" y="603"/>
                    <a:pt x="1889" y="637"/>
                  </a:cubicBezTo>
                  <a:cubicBezTo>
                    <a:pt x="1831" y="671"/>
                    <a:pt x="1766" y="681"/>
                    <a:pt x="1703" y="690"/>
                  </a:cubicBezTo>
                  <a:cubicBezTo>
                    <a:pt x="1640" y="699"/>
                    <a:pt x="1580" y="707"/>
                    <a:pt x="1512" y="694"/>
                  </a:cubicBezTo>
                  <a:cubicBezTo>
                    <a:pt x="1444" y="681"/>
                    <a:pt x="1335" y="637"/>
                    <a:pt x="1293" y="612"/>
                  </a:cubicBezTo>
                  <a:cubicBezTo>
                    <a:pt x="1251" y="587"/>
                    <a:pt x="1281" y="564"/>
                    <a:pt x="1263" y="543"/>
                  </a:cubicBezTo>
                  <a:cubicBezTo>
                    <a:pt x="1245" y="522"/>
                    <a:pt x="1203" y="499"/>
                    <a:pt x="1184" y="489"/>
                  </a:cubicBezTo>
                  <a:cubicBezTo>
                    <a:pt x="1165" y="479"/>
                    <a:pt x="1177" y="474"/>
                    <a:pt x="1149" y="481"/>
                  </a:cubicBezTo>
                  <a:cubicBezTo>
                    <a:pt x="1121" y="488"/>
                    <a:pt x="1056" y="522"/>
                    <a:pt x="1017" y="529"/>
                  </a:cubicBezTo>
                  <a:cubicBezTo>
                    <a:pt x="976" y="540"/>
                    <a:pt x="969" y="515"/>
                    <a:pt x="917" y="522"/>
                  </a:cubicBezTo>
                  <a:cubicBezTo>
                    <a:pt x="851" y="523"/>
                    <a:pt x="687" y="522"/>
                    <a:pt x="621" y="535"/>
                  </a:cubicBezTo>
                  <a:cubicBezTo>
                    <a:pt x="555" y="548"/>
                    <a:pt x="535" y="581"/>
                    <a:pt x="522" y="601"/>
                  </a:cubicBezTo>
                  <a:cubicBezTo>
                    <a:pt x="521" y="601"/>
                    <a:pt x="563" y="645"/>
                    <a:pt x="545" y="655"/>
                  </a:cubicBezTo>
                  <a:cubicBezTo>
                    <a:pt x="542" y="661"/>
                    <a:pt x="536" y="689"/>
                    <a:pt x="530" y="690"/>
                  </a:cubicBezTo>
                  <a:cubicBezTo>
                    <a:pt x="521" y="699"/>
                    <a:pt x="497" y="697"/>
                    <a:pt x="489" y="705"/>
                  </a:cubicBezTo>
                  <a:cubicBezTo>
                    <a:pt x="476" y="712"/>
                    <a:pt x="457" y="730"/>
                    <a:pt x="450" y="732"/>
                  </a:cubicBezTo>
                  <a:cubicBezTo>
                    <a:pt x="444" y="727"/>
                    <a:pt x="446" y="723"/>
                    <a:pt x="449" y="717"/>
                  </a:cubicBezTo>
                  <a:cubicBezTo>
                    <a:pt x="451" y="704"/>
                    <a:pt x="451" y="674"/>
                    <a:pt x="461" y="672"/>
                  </a:cubicBezTo>
                  <a:cubicBezTo>
                    <a:pt x="469" y="665"/>
                    <a:pt x="478" y="658"/>
                    <a:pt x="488" y="655"/>
                  </a:cubicBezTo>
                  <a:cubicBezTo>
                    <a:pt x="492" y="648"/>
                    <a:pt x="495" y="639"/>
                    <a:pt x="500" y="632"/>
                  </a:cubicBezTo>
                  <a:cubicBezTo>
                    <a:pt x="497" y="615"/>
                    <a:pt x="502" y="597"/>
                    <a:pt x="495" y="582"/>
                  </a:cubicBezTo>
                  <a:cubicBezTo>
                    <a:pt x="494" y="575"/>
                    <a:pt x="493" y="571"/>
                    <a:pt x="489" y="565"/>
                  </a:cubicBezTo>
                  <a:cubicBezTo>
                    <a:pt x="487" y="552"/>
                    <a:pt x="491" y="567"/>
                    <a:pt x="483" y="555"/>
                  </a:cubicBezTo>
                  <a:cubicBezTo>
                    <a:pt x="471" y="535"/>
                    <a:pt x="475" y="531"/>
                    <a:pt x="453" y="516"/>
                  </a:cubicBezTo>
                  <a:cubicBezTo>
                    <a:pt x="448" y="509"/>
                    <a:pt x="439" y="503"/>
                    <a:pt x="432" y="502"/>
                  </a:cubicBezTo>
                  <a:cubicBezTo>
                    <a:pt x="429" y="496"/>
                    <a:pt x="427" y="493"/>
                    <a:pt x="422" y="488"/>
                  </a:cubicBezTo>
                  <a:cubicBezTo>
                    <a:pt x="419" y="483"/>
                    <a:pt x="417" y="478"/>
                    <a:pt x="414" y="473"/>
                  </a:cubicBezTo>
                  <a:cubicBezTo>
                    <a:pt x="423" y="453"/>
                    <a:pt x="417" y="456"/>
                    <a:pt x="446" y="455"/>
                  </a:cubicBezTo>
                  <a:cubicBezTo>
                    <a:pt x="477" y="457"/>
                    <a:pt x="493" y="458"/>
                    <a:pt x="530" y="459"/>
                  </a:cubicBezTo>
                  <a:cubicBezTo>
                    <a:pt x="555" y="465"/>
                    <a:pt x="561" y="465"/>
                    <a:pt x="594" y="466"/>
                  </a:cubicBezTo>
                  <a:cubicBezTo>
                    <a:pt x="636" y="466"/>
                    <a:pt x="677" y="467"/>
                    <a:pt x="719" y="465"/>
                  </a:cubicBezTo>
                  <a:cubicBezTo>
                    <a:pt x="721" y="465"/>
                    <a:pt x="717" y="462"/>
                    <a:pt x="717" y="459"/>
                  </a:cubicBezTo>
                  <a:cubicBezTo>
                    <a:pt x="717" y="458"/>
                    <a:pt x="718" y="456"/>
                    <a:pt x="719" y="455"/>
                  </a:cubicBezTo>
                  <a:cubicBezTo>
                    <a:pt x="726" y="444"/>
                    <a:pt x="724" y="446"/>
                    <a:pt x="731" y="442"/>
                  </a:cubicBezTo>
                  <a:cubicBezTo>
                    <a:pt x="733" y="428"/>
                    <a:pt x="746" y="420"/>
                    <a:pt x="758" y="418"/>
                  </a:cubicBezTo>
                  <a:cubicBezTo>
                    <a:pt x="767" y="410"/>
                    <a:pt x="773" y="400"/>
                    <a:pt x="785" y="398"/>
                  </a:cubicBezTo>
                  <a:cubicBezTo>
                    <a:pt x="786" y="388"/>
                    <a:pt x="797" y="384"/>
                    <a:pt x="804" y="378"/>
                  </a:cubicBezTo>
                  <a:cubicBezTo>
                    <a:pt x="807" y="369"/>
                    <a:pt x="814" y="366"/>
                    <a:pt x="822" y="362"/>
                  </a:cubicBezTo>
                  <a:cubicBezTo>
                    <a:pt x="864" y="364"/>
                    <a:pt x="867" y="354"/>
                    <a:pt x="888" y="371"/>
                  </a:cubicBezTo>
                  <a:cubicBezTo>
                    <a:pt x="894" y="386"/>
                    <a:pt x="892" y="403"/>
                    <a:pt x="894" y="418"/>
                  </a:cubicBezTo>
                  <a:cubicBezTo>
                    <a:pt x="902" y="427"/>
                    <a:pt x="923" y="428"/>
                    <a:pt x="935" y="426"/>
                  </a:cubicBezTo>
                  <a:cubicBezTo>
                    <a:pt x="941" y="417"/>
                    <a:pt x="956" y="407"/>
                    <a:pt x="965" y="405"/>
                  </a:cubicBezTo>
                  <a:cubicBezTo>
                    <a:pt x="966" y="404"/>
                    <a:pt x="970" y="404"/>
                    <a:pt x="969" y="403"/>
                  </a:cubicBezTo>
                  <a:cubicBezTo>
                    <a:pt x="968" y="400"/>
                    <a:pt x="964" y="404"/>
                    <a:pt x="963" y="401"/>
                  </a:cubicBezTo>
                  <a:cubicBezTo>
                    <a:pt x="963" y="400"/>
                    <a:pt x="980" y="391"/>
                    <a:pt x="983" y="391"/>
                  </a:cubicBezTo>
                  <a:cubicBezTo>
                    <a:pt x="990" y="386"/>
                    <a:pt x="997" y="382"/>
                    <a:pt x="1004" y="378"/>
                  </a:cubicBezTo>
                  <a:cubicBezTo>
                    <a:pt x="1010" y="369"/>
                    <a:pt x="1019" y="365"/>
                    <a:pt x="1025" y="356"/>
                  </a:cubicBezTo>
                  <a:cubicBezTo>
                    <a:pt x="1027" y="352"/>
                    <a:pt x="1032" y="346"/>
                    <a:pt x="1032" y="346"/>
                  </a:cubicBezTo>
                  <a:cubicBezTo>
                    <a:pt x="1034" y="339"/>
                    <a:pt x="1037" y="338"/>
                    <a:pt x="1040" y="331"/>
                  </a:cubicBezTo>
                  <a:cubicBezTo>
                    <a:pt x="1043" y="313"/>
                    <a:pt x="1037" y="315"/>
                    <a:pt x="1023" y="312"/>
                  </a:cubicBezTo>
                  <a:cubicBezTo>
                    <a:pt x="980" y="315"/>
                    <a:pt x="990" y="315"/>
                    <a:pt x="966" y="319"/>
                  </a:cubicBezTo>
                  <a:cubicBezTo>
                    <a:pt x="958" y="323"/>
                    <a:pt x="953" y="328"/>
                    <a:pt x="945" y="329"/>
                  </a:cubicBezTo>
                  <a:cubicBezTo>
                    <a:pt x="936" y="335"/>
                    <a:pt x="930" y="331"/>
                    <a:pt x="920" y="329"/>
                  </a:cubicBezTo>
                  <a:cubicBezTo>
                    <a:pt x="912" y="323"/>
                    <a:pt x="905" y="318"/>
                    <a:pt x="897" y="312"/>
                  </a:cubicBezTo>
                  <a:cubicBezTo>
                    <a:pt x="901" y="302"/>
                    <a:pt x="890" y="297"/>
                    <a:pt x="882" y="294"/>
                  </a:cubicBezTo>
                  <a:cubicBezTo>
                    <a:pt x="854" y="296"/>
                    <a:pt x="862" y="290"/>
                    <a:pt x="852" y="306"/>
                  </a:cubicBezTo>
                  <a:cubicBezTo>
                    <a:pt x="851" y="315"/>
                    <a:pt x="852" y="323"/>
                    <a:pt x="845" y="329"/>
                  </a:cubicBezTo>
                  <a:cubicBezTo>
                    <a:pt x="835" y="328"/>
                    <a:pt x="828" y="323"/>
                    <a:pt x="819" y="321"/>
                  </a:cubicBezTo>
                  <a:cubicBezTo>
                    <a:pt x="814" y="311"/>
                    <a:pt x="802" y="290"/>
                    <a:pt x="792" y="288"/>
                  </a:cubicBezTo>
                  <a:cubicBezTo>
                    <a:pt x="786" y="280"/>
                    <a:pt x="785" y="281"/>
                    <a:pt x="776" y="282"/>
                  </a:cubicBezTo>
                  <a:cubicBezTo>
                    <a:pt x="773" y="289"/>
                    <a:pt x="771" y="292"/>
                    <a:pt x="765" y="296"/>
                  </a:cubicBezTo>
                  <a:cubicBezTo>
                    <a:pt x="755" y="309"/>
                    <a:pt x="753" y="328"/>
                    <a:pt x="738" y="338"/>
                  </a:cubicBezTo>
                  <a:cubicBezTo>
                    <a:pt x="737" y="345"/>
                    <a:pt x="734" y="348"/>
                    <a:pt x="732" y="355"/>
                  </a:cubicBezTo>
                  <a:cubicBezTo>
                    <a:pt x="731" y="361"/>
                    <a:pt x="728" y="366"/>
                    <a:pt x="731" y="372"/>
                  </a:cubicBezTo>
                  <a:cubicBezTo>
                    <a:pt x="726" y="385"/>
                    <a:pt x="729" y="399"/>
                    <a:pt x="714" y="403"/>
                  </a:cubicBezTo>
                  <a:cubicBezTo>
                    <a:pt x="706" y="407"/>
                    <a:pt x="698" y="408"/>
                    <a:pt x="689" y="409"/>
                  </a:cubicBezTo>
                  <a:cubicBezTo>
                    <a:pt x="675" y="416"/>
                    <a:pt x="648" y="414"/>
                    <a:pt x="633" y="415"/>
                  </a:cubicBezTo>
                  <a:cubicBezTo>
                    <a:pt x="615" y="418"/>
                    <a:pt x="595" y="421"/>
                    <a:pt x="578" y="428"/>
                  </a:cubicBezTo>
                  <a:cubicBezTo>
                    <a:pt x="514" y="427"/>
                    <a:pt x="451" y="426"/>
                    <a:pt x="387" y="423"/>
                  </a:cubicBezTo>
                  <a:cubicBezTo>
                    <a:pt x="376" y="420"/>
                    <a:pt x="373" y="414"/>
                    <a:pt x="363" y="411"/>
                  </a:cubicBezTo>
                  <a:cubicBezTo>
                    <a:pt x="358" y="408"/>
                    <a:pt x="354" y="406"/>
                    <a:pt x="348" y="405"/>
                  </a:cubicBezTo>
                  <a:cubicBezTo>
                    <a:pt x="340" y="400"/>
                    <a:pt x="338" y="399"/>
                    <a:pt x="329" y="398"/>
                  </a:cubicBezTo>
                  <a:cubicBezTo>
                    <a:pt x="321" y="393"/>
                    <a:pt x="312" y="393"/>
                    <a:pt x="303" y="391"/>
                  </a:cubicBezTo>
                  <a:cubicBezTo>
                    <a:pt x="287" y="393"/>
                    <a:pt x="287" y="391"/>
                    <a:pt x="276" y="398"/>
                  </a:cubicBezTo>
                  <a:cubicBezTo>
                    <a:pt x="269" y="408"/>
                    <a:pt x="270" y="415"/>
                    <a:pt x="264" y="425"/>
                  </a:cubicBezTo>
                  <a:cubicBezTo>
                    <a:pt x="263" y="433"/>
                    <a:pt x="261" y="442"/>
                    <a:pt x="258" y="449"/>
                  </a:cubicBezTo>
                  <a:cubicBezTo>
                    <a:pt x="260" y="458"/>
                    <a:pt x="260" y="462"/>
                    <a:pt x="267" y="465"/>
                  </a:cubicBezTo>
                  <a:cubicBezTo>
                    <a:pt x="270" y="473"/>
                    <a:pt x="280" y="477"/>
                    <a:pt x="287" y="482"/>
                  </a:cubicBezTo>
                  <a:cubicBezTo>
                    <a:pt x="292" y="488"/>
                    <a:pt x="298" y="492"/>
                    <a:pt x="305" y="493"/>
                  </a:cubicBezTo>
                  <a:cubicBezTo>
                    <a:pt x="313" y="497"/>
                    <a:pt x="323" y="498"/>
                    <a:pt x="332" y="499"/>
                  </a:cubicBezTo>
                  <a:cubicBezTo>
                    <a:pt x="349" y="508"/>
                    <a:pt x="342" y="497"/>
                    <a:pt x="353" y="513"/>
                  </a:cubicBezTo>
                  <a:cubicBezTo>
                    <a:pt x="347" y="523"/>
                    <a:pt x="359" y="534"/>
                    <a:pt x="368" y="536"/>
                  </a:cubicBezTo>
                  <a:cubicBezTo>
                    <a:pt x="377" y="544"/>
                    <a:pt x="387" y="551"/>
                    <a:pt x="399" y="553"/>
                  </a:cubicBezTo>
                  <a:cubicBezTo>
                    <a:pt x="410" y="557"/>
                    <a:pt x="422" y="557"/>
                    <a:pt x="434" y="560"/>
                  </a:cubicBezTo>
                  <a:cubicBezTo>
                    <a:pt x="438" y="563"/>
                    <a:pt x="448" y="564"/>
                    <a:pt x="440" y="569"/>
                  </a:cubicBezTo>
                  <a:cubicBezTo>
                    <a:pt x="446" y="570"/>
                    <a:pt x="458" y="567"/>
                    <a:pt x="452" y="576"/>
                  </a:cubicBezTo>
                  <a:cubicBezTo>
                    <a:pt x="455" y="595"/>
                    <a:pt x="458" y="626"/>
                    <a:pt x="437" y="630"/>
                  </a:cubicBezTo>
                  <a:cubicBezTo>
                    <a:pt x="432" y="635"/>
                    <a:pt x="429" y="639"/>
                    <a:pt x="423" y="642"/>
                  </a:cubicBezTo>
                  <a:cubicBezTo>
                    <a:pt x="431" y="650"/>
                    <a:pt x="423" y="650"/>
                    <a:pt x="416" y="655"/>
                  </a:cubicBezTo>
                  <a:cubicBezTo>
                    <a:pt x="418" y="657"/>
                    <a:pt x="422" y="657"/>
                    <a:pt x="422" y="659"/>
                  </a:cubicBezTo>
                  <a:cubicBezTo>
                    <a:pt x="422" y="661"/>
                    <a:pt x="419" y="661"/>
                    <a:pt x="417" y="662"/>
                  </a:cubicBezTo>
                  <a:cubicBezTo>
                    <a:pt x="413" y="665"/>
                    <a:pt x="404" y="673"/>
                    <a:pt x="404" y="673"/>
                  </a:cubicBezTo>
                  <a:cubicBezTo>
                    <a:pt x="399" y="684"/>
                    <a:pt x="387" y="612"/>
                    <a:pt x="376" y="614"/>
                  </a:cubicBezTo>
                  <a:cubicBezTo>
                    <a:pt x="357" y="624"/>
                    <a:pt x="309" y="632"/>
                    <a:pt x="290" y="644"/>
                  </a:cubicBezTo>
                  <a:cubicBezTo>
                    <a:pt x="276" y="647"/>
                    <a:pt x="269" y="685"/>
                    <a:pt x="256" y="684"/>
                  </a:cubicBezTo>
                  <a:cubicBezTo>
                    <a:pt x="255" y="692"/>
                    <a:pt x="243" y="727"/>
                    <a:pt x="236" y="732"/>
                  </a:cubicBezTo>
                  <a:cubicBezTo>
                    <a:pt x="228" y="740"/>
                    <a:pt x="214" y="768"/>
                    <a:pt x="204" y="778"/>
                  </a:cubicBezTo>
                  <a:cubicBezTo>
                    <a:pt x="194" y="788"/>
                    <a:pt x="183" y="790"/>
                    <a:pt x="176" y="794"/>
                  </a:cubicBezTo>
                  <a:cubicBezTo>
                    <a:pt x="165" y="801"/>
                    <a:pt x="171" y="796"/>
                    <a:pt x="160" y="804"/>
                  </a:cubicBezTo>
                  <a:cubicBezTo>
                    <a:pt x="151" y="798"/>
                    <a:pt x="115" y="856"/>
                    <a:pt x="104" y="857"/>
                  </a:cubicBezTo>
                  <a:cubicBezTo>
                    <a:pt x="99" y="859"/>
                    <a:pt x="96" y="863"/>
                    <a:pt x="90" y="864"/>
                  </a:cubicBezTo>
                  <a:cubicBezTo>
                    <a:pt x="83" y="868"/>
                    <a:pt x="74" y="873"/>
                    <a:pt x="66" y="874"/>
                  </a:cubicBezTo>
                  <a:cubicBezTo>
                    <a:pt x="58" y="878"/>
                    <a:pt x="50" y="879"/>
                    <a:pt x="42" y="883"/>
                  </a:cubicBezTo>
                  <a:cubicBezTo>
                    <a:pt x="36" y="888"/>
                    <a:pt x="28" y="896"/>
                    <a:pt x="21" y="899"/>
                  </a:cubicBezTo>
                  <a:cubicBezTo>
                    <a:pt x="15" y="913"/>
                    <a:pt x="7" y="924"/>
                    <a:pt x="0" y="936"/>
                  </a:cubicBezTo>
                  <a:cubicBezTo>
                    <a:pt x="18" y="948"/>
                    <a:pt x="6" y="942"/>
                    <a:pt x="51" y="937"/>
                  </a:cubicBezTo>
                  <a:cubicBezTo>
                    <a:pt x="59" y="936"/>
                    <a:pt x="74" y="933"/>
                    <a:pt x="74" y="933"/>
                  </a:cubicBezTo>
                  <a:cubicBezTo>
                    <a:pt x="80" y="929"/>
                    <a:pt x="86" y="927"/>
                    <a:pt x="92" y="926"/>
                  </a:cubicBezTo>
                  <a:cubicBezTo>
                    <a:pt x="104" y="919"/>
                    <a:pt x="98" y="922"/>
                    <a:pt x="108" y="919"/>
                  </a:cubicBezTo>
                  <a:cubicBezTo>
                    <a:pt x="111" y="914"/>
                    <a:pt x="119" y="907"/>
                    <a:pt x="125" y="906"/>
                  </a:cubicBezTo>
                  <a:cubicBezTo>
                    <a:pt x="133" y="896"/>
                    <a:pt x="147" y="894"/>
                    <a:pt x="158" y="893"/>
                  </a:cubicBezTo>
                  <a:cubicBezTo>
                    <a:pt x="164" y="889"/>
                    <a:pt x="169" y="884"/>
                    <a:pt x="176" y="883"/>
                  </a:cubicBezTo>
                  <a:cubicBezTo>
                    <a:pt x="185" y="877"/>
                    <a:pt x="189" y="874"/>
                    <a:pt x="200" y="873"/>
                  </a:cubicBezTo>
                  <a:cubicBezTo>
                    <a:pt x="207" y="867"/>
                    <a:pt x="213" y="861"/>
                    <a:pt x="221" y="856"/>
                  </a:cubicBezTo>
                  <a:cubicBezTo>
                    <a:pt x="228" y="844"/>
                    <a:pt x="240" y="844"/>
                    <a:pt x="252" y="843"/>
                  </a:cubicBezTo>
                  <a:cubicBezTo>
                    <a:pt x="259" y="840"/>
                    <a:pt x="266" y="840"/>
                    <a:pt x="272" y="836"/>
                  </a:cubicBezTo>
                  <a:cubicBezTo>
                    <a:pt x="273" y="828"/>
                    <a:pt x="275" y="827"/>
                    <a:pt x="281" y="822"/>
                  </a:cubicBezTo>
                  <a:cubicBezTo>
                    <a:pt x="282" y="814"/>
                    <a:pt x="287" y="808"/>
                    <a:pt x="291" y="800"/>
                  </a:cubicBezTo>
                  <a:cubicBezTo>
                    <a:pt x="275" y="792"/>
                    <a:pt x="300" y="787"/>
                    <a:pt x="308" y="786"/>
                  </a:cubicBezTo>
                  <a:cubicBezTo>
                    <a:pt x="325" y="771"/>
                    <a:pt x="343" y="761"/>
                    <a:pt x="360" y="747"/>
                  </a:cubicBezTo>
                  <a:cubicBezTo>
                    <a:pt x="365" y="736"/>
                    <a:pt x="371" y="741"/>
                    <a:pt x="383" y="742"/>
                  </a:cubicBezTo>
                  <a:cubicBezTo>
                    <a:pt x="392" y="756"/>
                    <a:pt x="377" y="777"/>
                    <a:pt x="366" y="784"/>
                  </a:cubicBezTo>
                  <a:cubicBezTo>
                    <a:pt x="361" y="791"/>
                    <a:pt x="359" y="798"/>
                    <a:pt x="351" y="804"/>
                  </a:cubicBezTo>
                  <a:cubicBezTo>
                    <a:pt x="344" y="814"/>
                    <a:pt x="332" y="818"/>
                    <a:pt x="323" y="826"/>
                  </a:cubicBezTo>
                  <a:cubicBezTo>
                    <a:pt x="320" y="833"/>
                    <a:pt x="314" y="835"/>
                    <a:pt x="323" y="837"/>
                  </a:cubicBezTo>
                  <a:cubicBezTo>
                    <a:pt x="316" y="841"/>
                    <a:pt x="319" y="845"/>
                    <a:pt x="312" y="849"/>
                  </a:cubicBezTo>
                  <a:cubicBezTo>
                    <a:pt x="308" y="855"/>
                    <a:pt x="306" y="856"/>
                    <a:pt x="300" y="857"/>
                  </a:cubicBezTo>
                  <a:cubicBezTo>
                    <a:pt x="292" y="864"/>
                    <a:pt x="291" y="866"/>
                    <a:pt x="282" y="869"/>
                  </a:cubicBezTo>
                  <a:cubicBezTo>
                    <a:pt x="277" y="874"/>
                    <a:pt x="270" y="876"/>
                    <a:pt x="263" y="877"/>
                  </a:cubicBezTo>
                  <a:cubicBezTo>
                    <a:pt x="250" y="883"/>
                    <a:pt x="239" y="884"/>
                    <a:pt x="224" y="886"/>
                  </a:cubicBezTo>
                  <a:cubicBezTo>
                    <a:pt x="219" y="889"/>
                    <a:pt x="216" y="893"/>
                    <a:pt x="210" y="894"/>
                  </a:cubicBezTo>
                  <a:cubicBezTo>
                    <a:pt x="205" y="896"/>
                    <a:pt x="201" y="899"/>
                    <a:pt x="197" y="903"/>
                  </a:cubicBezTo>
                  <a:cubicBezTo>
                    <a:pt x="195" y="902"/>
                    <a:pt x="192" y="900"/>
                    <a:pt x="192" y="900"/>
                  </a:cubicBezTo>
                  <a:cubicBezTo>
                    <a:pt x="142" y="936"/>
                    <a:pt x="34" y="952"/>
                    <a:pt x="47" y="1016"/>
                  </a:cubicBezTo>
                  <a:cubicBezTo>
                    <a:pt x="59" y="1015"/>
                    <a:pt x="74" y="1023"/>
                    <a:pt x="83" y="1013"/>
                  </a:cubicBezTo>
                  <a:cubicBezTo>
                    <a:pt x="91" y="1004"/>
                    <a:pt x="76" y="1010"/>
                    <a:pt x="89" y="1006"/>
                  </a:cubicBezTo>
                  <a:cubicBezTo>
                    <a:pt x="99" y="1001"/>
                    <a:pt x="105" y="992"/>
                    <a:pt x="116" y="990"/>
                  </a:cubicBezTo>
                  <a:cubicBezTo>
                    <a:pt x="127" y="984"/>
                    <a:pt x="138" y="974"/>
                    <a:pt x="150" y="971"/>
                  </a:cubicBezTo>
                  <a:cubicBezTo>
                    <a:pt x="155" y="967"/>
                    <a:pt x="158" y="964"/>
                    <a:pt x="164" y="963"/>
                  </a:cubicBezTo>
                  <a:cubicBezTo>
                    <a:pt x="175" y="943"/>
                    <a:pt x="191" y="946"/>
                    <a:pt x="210" y="944"/>
                  </a:cubicBezTo>
                  <a:cubicBezTo>
                    <a:pt x="223" y="941"/>
                    <a:pt x="232" y="928"/>
                    <a:pt x="245" y="926"/>
                  </a:cubicBezTo>
                  <a:cubicBezTo>
                    <a:pt x="253" y="922"/>
                    <a:pt x="264" y="915"/>
                    <a:pt x="272" y="913"/>
                  </a:cubicBezTo>
                  <a:cubicBezTo>
                    <a:pt x="281" y="905"/>
                    <a:pt x="297" y="892"/>
                    <a:pt x="308" y="889"/>
                  </a:cubicBezTo>
                  <a:cubicBezTo>
                    <a:pt x="327" y="874"/>
                    <a:pt x="341" y="867"/>
                    <a:pt x="365" y="864"/>
                  </a:cubicBezTo>
                  <a:cubicBezTo>
                    <a:pt x="372" y="859"/>
                    <a:pt x="381" y="840"/>
                    <a:pt x="384" y="840"/>
                  </a:cubicBezTo>
                  <a:close/>
                </a:path>
              </a:pathLst>
            </a:custGeom>
            <a:solidFill>
              <a:srgbClr val="FFFF00">
                <a:alpha val="7843"/>
              </a:srgbClr>
            </a:solidFill>
            <a:ln w="9525" cap="flat" cmpd="sng">
              <a:solidFill>
                <a:srgbClr val="000000"/>
              </a:solidFill>
              <a:prstDash val="solid"/>
              <a:round/>
              <a:headEnd/>
              <a:tailEnd/>
            </a:ln>
          </p:spPr>
          <p:txBody>
            <a:bodyPr/>
            <a:lstStyle/>
            <a:p>
              <a:endParaRPr lang="en-US"/>
            </a:p>
          </p:txBody>
        </p:sp>
      </p:grpSp>
      <p:grpSp>
        <p:nvGrpSpPr>
          <p:cNvPr id="8" name="Group 39"/>
          <p:cNvGrpSpPr>
            <a:grpSpLocks/>
          </p:cNvGrpSpPr>
          <p:nvPr/>
        </p:nvGrpSpPr>
        <p:grpSpPr bwMode="auto">
          <a:xfrm>
            <a:off x="152400" y="1212850"/>
            <a:ext cx="8785225" cy="4068763"/>
            <a:chOff x="89" y="1344"/>
            <a:chExt cx="5534" cy="2563"/>
          </a:xfrm>
        </p:grpSpPr>
        <p:sp>
          <p:nvSpPr>
            <p:cNvPr id="25792" name="Freeform 40"/>
            <p:cNvSpPr>
              <a:spLocks/>
            </p:cNvSpPr>
            <p:nvPr/>
          </p:nvSpPr>
          <p:spPr bwMode="auto">
            <a:xfrm>
              <a:off x="89" y="1640"/>
              <a:ext cx="2116" cy="2267"/>
            </a:xfrm>
            <a:custGeom>
              <a:avLst/>
              <a:gdLst>
                <a:gd name="T0" fmla="*/ 28 w 2116"/>
                <a:gd name="T1" fmla="*/ 85 h 2267"/>
                <a:gd name="T2" fmla="*/ 41 w 2116"/>
                <a:gd name="T3" fmla="*/ 294 h 2267"/>
                <a:gd name="T4" fmla="*/ 38 w 2116"/>
                <a:gd name="T5" fmla="*/ 440 h 2267"/>
                <a:gd name="T6" fmla="*/ 82 w 2116"/>
                <a:gd name="T7" fmla="*/ 588 h 2267"/>
                <a:gd name="T8" fmla="*/ 139 w 2116"/>
                <a:gd name="T9" fmla="*/ 785 h 2267"/>
                <a:gd name="T10" fmla="*/ 231 w 2116"/>
                <a:gd name="T11" fmla="*/ 903 h 2267"/>
                <a:gd name="T12" fmla="*/ 250 w 2116"/>
                <a:gd name="T13" fmla="*/ 1056 h 2267"/>
                <a:gd name="T14" fmla="*/ 268 w 2116"/>
                <a:gd name="T15" fmla="*/ 1146 h 2267"/>
                <a:gd name="T16" fmla="*/ 214 w 2116"/>
                <a:gd name="T17" fmla="*/ 1213 h 2267"/>
                <a:gd name="T18" fmla="*/ 213 w 2116"/>
                <a:gd name="T19" fmla="*/ 1342 h 2267"/>
                <a:gd name="T20" fmla="*/ 252 w 2116"/>
                <a:gd name="T21" fmla="*/ 1504 h 2267"/>
                <a:gd name="T22" fmla="*/ 250 w 2116"/>
                <a:gd name="T23" fmla="*/ 1582 h 2267"/>
                <a:gd name="T24" fmla="*/ 309 w 2116"/>
                <a:gd name="T25" fmla="*/ 1708 h 2267"/>
                <a:gd name="T26" fmla="*/ 306 w 2116"/>
                <a:gd name="T27" fmla="*/ 1798 h 2267"/>
                <a:gd name="T28" fmla="*/ 358 w 2116"/>
                <a:gd name="T29" fmla="*/ 1921 h 2267"/>
                <a:gd name="T30" fmla="*/ 435 w 2116"/>
                <a:gd name="T31" fmla="*/ 2097 h 2267"/>
                <a:gd name="T32" fmla="*/ 475 w 2116"/>
                <a:gd name="T33" fmla="*/ 2149 h 2267"/>
                <a:gd name="T34" fmla="*/ 544 w 2116"/>
                <a:gd name="T35" fmla="*/ 2164 h 2267"/>
                <a:gd name="T36" fmla="*/ 627 w 2116"/>
                <a:gd name="T37" fmla="*/ 2077 h 2267"/>
                <a:gd name="T38" fmla="*/ 699 w 2116"/>
                <a:gd name="T39" fmla="*/ 2137 h 2267"/>
                <a:gd name="T40" fmla="*/ 835 w 2116"/>
                <a:gd name="T41" fmla="*/ 2190 h 2267"/>
                <a:gd name="T42" fmla="*/ 982 w 2116"/>
                <a:gd name="T43" fmla="*/ 2139 h 2267"/>
                <a:gd name="T44" fmla="*/ 958 w 2116"/>
                <a:gd name="T45" fmla="*/ 2251 h 2267"/>
                <a:gd name="T46" fmla="*/ 1029 w 2116"/>
                <a:gd name="T47" fmla="*/ 2008 h 2267"/>
                <a:gd name="T48" fmla="*/ 1125 w 2116"/>
                <a:gd name="T49" fmla="*/ 1839 h 2267"/>
                <a:gd name="T50" fmla="*/ 1138 w 2116"/>
                <a:gd name="T51" fmla="*/ 1734 h 2267"/>
                <a:gd name="T52" fmla="*/ 1159 w 2116"/>
                <a:gd name="T53" fmla="*/ 1615 h 2267"/>
                <a:gd name="T54" fmla="*/ 1228 w 2116"/>
                <a:gd name="T55" fmla="*/ 1560 h 2267"/>
                <a:gd name="T56" fmla="*/ 1314 w 2116"/>
                <a:gd name="T57" fmla="*/ 1494 h 2267"/>
                <a:gd name="T58" fmla="*/ 1363 w 2116"/>
                <a:gd name="T59" fmla="*/ 1407 h 2267"/>
                <a:gd name="T60" fmla="*/ 1456 w 2116"/>
                <a:gd name="T61" fmla="*/ 1300 h 2267"/>
                <a:gd name="T62" fmla="*/ 1545 w 2116"/>
                <a:gd name="T63" fmla="*/ 1212 h 2267"/>
                <a:gd name="T64" fmla="*/ 1563 w 2116"/>
                <a:gd name="T65" fmla="*/ 1144 h 2267"/>
                <a:gd name="T66" fmla="*/ 1531 w 2116"/>
                <a:gd name="T67" fmla="*/ 1005 h 2267"/>
                <a:gd name="T68" fmla="*/ 1432 w 2116"/>
                <a:gd name="T69" fmla="*/ 915 h 2267"/>
                <a:gd name="T70" fmla="*/ 1407 w 2116"/>
                <a:gd name="T71" fmla="*/ 777 h 2267"/>
                <a:gd name="T72" fmla="*/ 1464 w 2116"/>
                <a:gd name="T73" fmla="*/ 682 h 2267"/>
                <a:gd name="T74" fmla="*/ 1620 w 2116"/>
                <a:gd name="T75" fmla="*/ 640 h 2267"/>
                <a:gd name="T76" fmla="*/ 1608 w 2116"/>
                <a:gd name="T77" fmla="*/ 766 h 2267"/>
                <a:gd name="T78" fmla="*/ 1732 w 2116"/>
                <a:gd name="T79" fmla="*/ 739 h 2267"/>
                <a:gd name="T80" fmla="*/ 1722 w 2116"/>
                <a:gd name="T81" fmla="*/ 796 h 2267"/>
                <a:gd name="T82" fmla="*/ 1795 w 2116"/>
                <a:gd name="T83" fmla="*/ 913 h 2267"/>
                <a:gd name="T84" fmla="*/ 1704 w 2116"/>
                <a:gd name="T85" fmla="*/ 982 h 2267"/>
                <a:gd name="T86" fmla="*/ 1704 w 2116"/>
                <a:gd name="T87" fmla="*/ 1126 h 2267"/>
                <a:gd name="T88" fmla="*/ 1713 w 2116"/>
                <a:gd name="T89" fmla="*/ 1213 h 2267"/>
                <a:gd name="T90" fmla="*/ 1834 w 2116"/>
                <a:gd name="T91" fmla="*/ 1171 h 2267"/>
                <a:gd name="T92" fmla="*/ 1942 w 2116"/>
                <a:gd name="T93" fmla="*/ 1114 h 2267"/>
                <a:gd name="T94" fmla="*/ 2057 w 2116"/>
                <a:gd name="T95" fmla="*/ 1009 h 2267"/>
                <a:gd name="T96" fmla="*/ 2052 w 2116"/>
                <a:gd name="T97" fmla="*/ 858 h 2267"/>
                <a:gd name="T98" fmla="*/ 1954 w 2116"/>
                <a:gd name="T99" fmla="*/ 575 h 2267"/>
                <a:gd name="T100" fmla="*/ 1693 w 2116"/>
                <a:gd name="T101" fmla="*/ 588 h 2267"/>
                <a:gd name="T102" fmla="*/ 1405 w 2116"/>
                <a:gd name="T103" fmla="*/ 448 h 2267"/>
                <a:gd name="T104" fmla="*/ 1066 w 2116"/>
                <a:gd name="T105" fmla="*/ 354 h 2267"/>
                <a:gd name="T106" fmla="*/ 1108 w 2116"/>
                <a:gd name="T107" fmla="*/ 592 h 2267"/>
                <a:gd name="T108" fmla="*/ 874 w 2116"/>
                <a:gd name="T109" fmla="*/ 1089 h 2267"/>
                <a:gd name="T110" fmla="*/ 1207 w 2116"/>
                <a:gd name="T111" fmla="*/ 1253 h 2267"/>
                <a:gd name="T112" fmla="*/ 859 w 2116"/>
                <a:gd name="T113" fmla="*/ 1564 h 2267"/>
                <a:gd name="T114" fmla="*/ 799 w 2116"/>
                <a:gd name="T115" fmla="*/ 1892 h 2267"/>
                <a:gd name="T116" fmla="*/ 523 w 2116"/>
                <a:gd name="T117" fmla="*/ 1872 h 2267"/>
                <a:gd name="T118" fmla="*/ 391 w 2116"/>
                <a:gd name="T119" fmla="*/ 1541 h 2267"/>
                <a:gd name="T120" fmla="*/ 439 w 2116"/>
                <a:gd name="T121" fmla="*/ 932 h 2267"/>
                <a:gd name="T122" fmla="*/ 163 w 2116"/>
                <a:gd name="T123" fmla="*/ 622 h 2267"/>
                <a:gd name="T124" fmla="*/ 202 w 2116"/>
                <a:gd name="T125" fmla="*/ 177 h 22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16"/>
                <a:gd name="T190" fmla="*/ 0 h 2267"/>
                <a:gd name="T191" fmla="*/ 2116 w 2116"/>
                <a:gd name="T192" fmla="*/ 2267 h 226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16" h="2267">
                  <a:moveTo>
                    <a:pt x="0" y="0"/>
                  </a:moveTo>
                  <a:cubicBezTo>
                    <a:pt x="8" y="14"/>
                    <a:pt x="13" y="19"/>
                    <a:pt x="28" y="23"/>
                  </a:cubicBezTo>
                  <a:cubicBezTo>
                    <a:pt x="26" y="46"/>
                    <a:pt x="17" y="67"/>
                    <a:pt x="28" y="85"/>
                  </a:cubicBezTo>
                  <a:cubicBezTo>
                    <a:pt x="33" y="104"/>
                    <a:pt x="31" y="118"/>
                    <a:pt x="21" y="134"/>
                  </a:cubicBezTo>
                  <a:cubicBezTo>
                    <a:pt x="21" y="156"/>
                    <a:pt x="37" y="190"/>
                    <a:pt x="40" y="217"/>
                  </a:cubicBezTo>
                  <a:cubicBezTo>
                    <a:pt x="43" y="244"/>
                    <a:pt x="42" y="271"/>
                    <a:pt x="41" y="294"/>
                  </a:cubicBezTo>
                  <a:cubicBezTo>
                    <a:pt x="53" y="314"/>
                    <a:pt x="60" y="348"/>
                    <a:pt x="34" y="355"/>
                  </a:cubicBezTo>
                  <a:cubicBezTo>
                    <a:pt x="22" y="379"/>
                    <a:pt x="25" y="369"/>
                    <a:pt x="31" y="413"/>
                  </a:cubicBezTo>
                  <a:cubicBezTo>
                    <a:pt x="32" y="422"/>
                    <a:pt x="36" y="431"/>
                    <a:pt x="38" y="440"/>
                  </a:cubicBezTo>
                  <a:cubicBezTo>
                    <a:pt x="39" y="443"/>
                    <a:pt x="41" y="451"/>
                    <a:pt x="41" y="451"/>
                  </a:cubicBezTo>
                  <a:cubicBezTo>
                    <a:pt x="44" y="489"/>
                    <a:pt x="36" y="514"/>
                    <a:pt x="69" y="524"/>
                  </a:cubicBezTo>
                  <a:cubicBezTo>
                    <a:pt x="70" y="546"/>
                    <a:pt x="62" y="588"/>
                    <a:pt x="82" y="588"/>
                  </a:cubicBezTo>
                  <a:lnTo>
                    <a:pt x="112" y="662"/>
                  </a:lnTo>
                  <a:lnTo>
                    <a:pt x="118" y="722"/>
                  </a:lnTo>
                  <a:lnTo>
                    <a:pt x="139" y="785"/>
                  </a:lnTo>
                  <a:lnTo>
                    <a:pt x="174" y="816"/>
                  </a:lnTo>
                  <a:lnTo>
                    <a:pt x="199" y="879"/>
                  </a:lnTo>
                  <a:lnTo>
                    <a:pt x="231" y="903"/>
                  </a:lnTo>
                  <a:lnTo>
                    <a:pt x="247" y="932"/>
                  </a:lnTo>
                  <a:lnTo>
                    <a:pt x="247" y="986"/>
                  </a:lnTo>
                  <a:lnTo>
                    <a:pt x="250" y="1056"/>
                  </a:lnTo>
                  <a:lnTo>
                    <a:pt x="247" y="1093"/>
                  </a:lnTo>
                  <a:lnTo>
                    <a:pt x="241" y="1123"/>
                  </a:lnTo>
                  <a:lnTo>
                    <a:pt x="268" y="1146"/>
                  </a:lnTo>
                  <a:lnTo>
                    <a:pt x="210" y="1186"/>
                  </a:lnTo>
                  <a:lnTo>
                    <a:pt x="247" y="1200"/>
                  </a:lnTo>
                  <a:lnTo>
                    <a:pt x="214" y="1213"/>
                  </a:lnTo>
                  <a:lnTo>
                    <a:pt x="199" y="1253"/>
                  </a:lnTo>
                  <a:cubicBezTo>
                    <a:pt x="204" y="1304"/>
                    <a:pt x="220" y="1291"/>
                    <a:pt x="174" y="1302"/>
                  </a:cubicBezTo>
                  <a:cubicBezTo>
                    <a:pt x="180" y="1325"/>
                    <a:pt x="193" y="1336"/>
                    <a:pt x="213" y="1342"/>
                  </a:cubicBezTo>
                  <a:cubicBezTo>
                    <a:pt x="219" y="1354"/>
                    <a:pt x="239" y="1385"/>
                    <a:pt x="243" y="1402"/>
                  </a:cubicBezTo>
                  <a:cubicBezTo>
                    <a:pt x="247" y="1419"/>
                    <a:pt x="235" y="1427"/>
                    <a:pt x="237" y="1444"/>
                  </a:cubicBezTo>
                  <a:cubicBezTo>
                    <a:pt x="236" y="1465"/>
                    <a:pt x="248" y="1487"/>
                    <a:pt x="252" y="1504"/>
                  </a:cubicBezTo>
                  <a:cubicBezTo>
                    <a:pt x="256" y="1521"/>
                    <a:pt x="263" y="1535"/>
                    <a:pt x="261" y="1544"/>
                  </a:cubicBezTo>
                  <a:cubicBezTo>
                    <a:pt x="263" y="1555"/>
                    <a:pt x="245" y="1554"/>
                    <a:pt x="243" y="1560"/>
                  </a:cubicBezTo>
                  <a:cubicBezTo>
                    <a:pt x="241" y="1566"/>
                    <a:pt x="245" y="1567"/>
                    <a:pt x="250" y="1582"/>
                  </a:cubicBezTo>
                  <a:cubicBezTo>
                    <a:pt x="252" y="1597"/>
                    <a:pt x="270" y="1634"/>
                    <a:pt x="276" y="1650"/>
                  </a:cubicBezTo>
                  <a:cubicBezTo>
                    <a:pt x="287" y="1664"/>
                    <a:pt x="311" y="1655"/>
                    <a:pt x="316" y="1665"/>
                  </a:cubicBezTo>
                  <a:cubicBezTo>
                    <a:pt x="323" y="1673"/>
                    <a:pt x="304" y="1698"/>
                    <a:pt x="309" y="1708"/>
                  </a:cubicBezTo>
                  <a:cubicBezTo>
                    <a:pt x="314" y="1718"/>
                    <a:pt x="301" y="1747"/>
                    <a:pt x="309" y="1755"/>
                  </a:cubicBezTo>
                  <a:cubicBezTo>
                    <a:pt x="309" y="1765"/>
                    <a:pt x="301" y="1764"/>
                    <a:pt x="301" y="1771"/>
                  </a:cubicBezTo>
                  <a:cubicBezTo>
                    <a:pt x="301" y="1778"/>
                    <a:pt x="306" y="1786"/>
                    <a:pt x="306" y="1798"/>
                  </a:cubicBezTo>
                  <a:cubicBezTo>
                    <a:pt x="309" y="1810"/>
                    <a:pt x="303" y="1842"/>
                    <a:pt x="303" y="1842"/>
                  </a:cubicBezTo>
                  <a:cubicBezTo>
                    <a:pt x="307" y="1857"/>
                    <a:pt x="323" y="1889"/>
                    <a:pt x="331" y="1902"/>
                  </a:cubicBezTo>
                  <a:cubicBezTo>
                    <a:pt x="336" y="1910"/>
                    <a:pt x="358" y="1921"/>
                    <a:pt x="358" y="1921"/>
                  </a:cubicBezTo>
                  <a:cubicBezTo>
                    <a:pt x="364" y="1953"/>
                    <a:pt x="373" y="1962"/>
                    <a:pt x="399" y="1971"/>
                  </a:cubicBezTo>
                  <a:cubicBezTo>
                    <a:pt x="403" y="1986"/>
                    <a:pt x="402" y="2015"/>
                    <a:pt x="411" y="2029"/>
                  </a:cubicBezTo>
                  <a:cubicBezTo>
                    <a:pt x="418" y="2058"/>
                    <a:pt x="414" y="2092"/>
                    <a:pt x="435" y="2097"/>
                  </a:cubicBezTo>
                  <a:cubicBezTo>
                    <a:pt x="440" y="2111"/>
                    <a:pt x="435" y="2114"/>
                    <a:pt x="438" y="2121"/>
                  </a:cubicBezTo>
                  <a:cubicBezTo>
                    <a:pt x="441" y="2128"/>
                    <a:pt x="450" y="2134"/>
                    <a:pt x="456" y="2139"/>
                  </a:cubicBezTo>
                  <a:cubicBezTo>
                    <a:pt x="461" y="2144"/>
                    <a:pt x="468" y="2146"/>
                    <a:pt x="475" y="2149"/>
                  </a:cubicBezTo>
                  <a:cubicBezTo>
                    <a:pt x="484" y="2175"/>
                    <a:pt x="487" y="2169"/>
                    <a:pt x="507" y="2166"/>
                  </a:cubicBezTo>
                  <a:cubicBezTo>
                    <a:pt x="513" y="2169"/>
                    <a:pt x="508" y="2170"/>
                    <a:pt x="514" y="2170"/>
                  </a:cubicBezTo>
                  <a:cubicBezTo>
                    <a:pt x="520" y="2170"/>
                    <a:pt x="536" y="2168"/>
                    <a:pt x="544" y="2164"/>
                  </a:cubicBezTo>
                  <a:cubicBezTo>
                    <a:pt x="552" y="2160"/>
                    <a:pt x="548" y="2177"/>
                    <a:pt x="565" y="2143"/>
                  </a:cubicBezTo>
                  <a:cubicBezTo>
                    <a:pt x="574" y="2132"/>
                    <a:pt x="591" y="2111"/>
                    <a:pt x="601" y="2100"/>
                  </a:cubicBezTo>
                  <a:cubicBezTo>
                    <a:pt x="611" y="2089"/>
                    <a:pt x="619" y="2082"/>
                    <a:pt x="627" y="2077"/>
                  </a:cubicBezTo>
                  <a:cubicBezTo>
                    <a:pt x="635" y="2072"/>
                    <a:pt x="641" y="2066"/>
                    <a:pt x="648" y="2067"/>
                  </a:cubicBezTo>
                  <a:cubicBezTo>
                    <a:pt x="655" y="2068"/>
                    <a:pt x="663" y="2071"/>
                    <a:pt x="672" y="2083"/>
                  </a:cubicBezTo>
                  <a:cubicBezTo>
                    <a:pt x="680" y="2091"/>
                    <a:pt x="689" y="2148"/>
                    <a:pt x="699" y="2137"/>
                  </a:cubicBezTo>
                  <a:cubicBezTo>
                    <a:pt x="705" y="2150"/>
                    <a:pt x="699" y="2156"/>
                    <a:pt x="705" y="2163"/>
                  </a:cubicBezTo>
                  <a:cubicBezTo>
                    <a:pt x="709" y="2178"/>
                    <a:pt x="725" y="2169"/>
                    <a:pt x="733" y="2182"/>
                  </a:cubicBezTo>
                  <a:cubicBezTo>
                    <a:pt x="748" y="2187"/>
                    <a:pt x="812" y="2212"/>
                    <a:pt x="835" y="2190"/>
                  </a:cubicBezTo>
                  <a:cubicBezTo>
                    <a:pt x="869" y="2177"/>
                    <a:pt x="916" y="2115"/>
                    <a:pt x="937" y="2101"/>
                  </a:cubicBezTo>
                  <a:cubicBezTo>
                    <a:pt x="958" y="2087"/>
                    <a:pt x="956" y="2100"/>
                    <a:pt x="964" y="2106"/>
                  </a:cubicBezTo>
                  <a:cubicBezTo>
                    <a:pt x="966" y="2102"/>
                    <a:pt x="980" y="2142"/>
                    <a:pt x="982" y="2139"/>
                  </a:cubicBezTo>
                  <a:cubicBezTo>
                    <a:pt x="991" y="2115"/>
                    <a:pt x="971" y="2191"/>
                    <a:pt x="973" y="2188"/>
                  </a:cubicBezTo>
                  <a:cubicBezTo>
                    <a:pt x="971" y="2179"/>
                    <a:pt x="943" y="2264"/>
                    <a:pt x="942" y="2227"/>
                  </a:cubicBezTo>
                  <a:cubicBezTo>
                    <a:pt x="940" y="2237"/>
                    <a:pt x="949" y="2253"/>
                    <a:pt x="958" y="2251"/>
                  </a:cubicBezTo>
                  <a:cubicBezTo>
                    <a:pt x="964" y="2248"/>
                    <a:pt x="994" y="2267"/>
                    <a:pt x="999" y="2212"/>
                  </a:cubicBezTo>
                  <a:cubicBezTo>
                    <a:pt x="1014" y="2194"/>
                    <a:pt x="1042" y="2174"/>
                    <a:pt x="1047" y="2140"/>
                  </a:cubicBezTo>
                  <a:cubicBezTo>
                    <a:pt x="1052" y="2106"/>
                    <a:pt x="1028" y="2038"/>
                    <a:pt x="1029" y="2008"/>
                  </a:cubicBezTo>
                  <a:cubicBezTo>
                    <a:pt x="1030" y="1978"/>
                    <a:pt x="1044" y="1980"/>
                    <a:pt x="1053" y="1962"/>
                  </a:cubicBezTo>
                  <a:cubicBezTo>
                    <a:pt x="1053" y="1941"/>
                    <a:pt x="1091" y="1927"/>
                    <a:pt x="1084" y="1900"/>
                  </a:cubicBezTo>
                  <a:cubicBezTo>
                    <a:pt x="1096" y="1880"/>
                    <a:pt x="1116" y="1849"/>
                    <a:pt x="1125" y="1839"/>
                  </a:cubicBezTo>
                  <a:cubicBezTo>
                    <a:pt x="1134" y="1825"/>
                    <a:pt x="1132" y="1847"/>
                    <a:pt x="1137" y="1839"/>
                  </a:cubicBezTo>
                  <a:cubicBezTo>
                    <a:pt x="1142" y="1831"/>
                    <a:pt x="1153" y="1806"/>
                    <a:pt x="1153" y="1789"/>
                  </a:cubicBezTo>
                  <a:cubicBezTo>
                    <a:pt x="1153" y="1772"/>
                    <a:pt x="1143" y="1749"/>
                    <a:pt x="1138" y="1734"/>
                  </a:cubicBezTo>
                  <a:cubicBezTo>
                    <a:pt x="1133" y="1719"/>
                    <a:pt x="1121" y="1709"/>
                    <a:pt x="1120" y="1696"/>
                  </a:cubicBezTo>
                  <a:cubicBezTo>
                    <a:pt x="1126" y="1676"/>
                    <a:pt x="1120" y="1672"/>
                    <a:pt x="1131" y="1654"/>
                  </a:cubicBezTo>
                  <a:cubicBezTo>
                    <a:pt x="1137" y="1634"/>
                    <a:pt x="1162" y="1626"/>
                    <a:pt x="1159" y="1615"/>
                  </a:cubicBezTo>
                  <a:cubicBezTo>
                    <a:pt x="1165" y="1607"/>
                    <a:pt x="1165" y="1608"/>
                    <a:pt x="1170" y="1603"/>
                  </a:cubicBezTo>
                  <a:cubicBezTo>
                    <a:pt x="1174" y="1595"/>
                    <a:pt x="1193" y="1594"/>
                    <a:pt x="1191" y="1585"/>
                  </a:cubicBezTo>
                  <a:cubicBezTo>
                    <a:pt x="1201" y="1578"/>
                    <a:pt x="1215" y="1569"/>
                    <a:pt x="1228" y="1560"/>
                  </a:cubicBezTo>
                  <a:cubicBezTo>
                    <a:pt x="1243" y="1537"/>
                    <a:pt x="1248" y="1548"/>
                    <a:pt x="1270" y="1533"/>
                  </a:cubicBezTo>
                  <a:cubicBezTo>
                    <a:pt x="1277" y="1523"/>
                    <a:pt x="1292" y="1525"/>
                    <a:pt x="1294" y="1519"/>
                  </a:cubicBezTo>
                  <a:cubicBezTo>
                    <a:pt x="1297" y="1518"/>
                    <a:pt x="1313" y="1499"/>
                    <a:pt x="1314" y="1494"/>
                  </a:cubicBezTo>
                  <a:cubicBezTo>
                    <a:pt x="1316" y="1482"/>
                    <a:pt x="1343" y="1467"/>
                    <a:pt x="1339" y="1455"/>
                  </a:cubicBezTo>
                  <a:cubicBezTo>
                    <a:pt x="1355" y="1454"/>
                    <a:pt x="1335" y="1443"/>
                    <a:pt x="1350" y="1437"/>
                  </a:cubicBezTo>
                  <a:cubicBezTo>
                    <a:pt x="1354" y="1436"/>
                    <a:pt x="1364" y="1411"/>
                    <a:pt x="1363" y="1407"/>
                  </a:cubicBezTo>
                  <a:cubicBezTo>
                    <a:pt x="1360" y="1396"/>
                    <a:pt x="1414" y="1360"/>
                    <a:pt x="1414" y="1360"/>
                  </a:cubicBezTo>
                  <a:cubicBezTo>
                    <a:pt x="1413" y="1352"/>
                    <a:pt x="1457" y="1337"/>
                    <a:pt x="1446" y="1327"/>
                  </a:cubicBezTo>
                  <a:cubicBezTo>
                    <a:pt x="1453" y="1317"/>
                    <a:pt x="1448" y="1307"/>
                    <a:pt x="1456" y="1300"/>
                  </a:cubicBezTo>
                  <a:cubicBezTo>
                    <a:pt x="1449" y="1289"/>
                    <a:pt x="1494" y="1293"/>
                    <a:pt x="1492" y="1285"/>
                  </a:cubicBezTo>
                  <a:cubicBezTo>
                    <a:pt x="1502" y="1279"/>
                    <a:pt x="1506" y="1276"/>
                    <a:pt x="1515" y="1264"/>
                  </a:cubicBezTo>
                  <a:cubicBezTo>
                    <a:pt x="1536" y="1255"/>
                    <a:pt x="1523" y="1218"/>
                    <a:pt x="1545" y="1212"/>
                  </a:cubicBezTo>
                  <a:cubicBezTo>
                    <a:pt x="1565" y="1198"/>
                    <a:pt x="1534" y="1205"/>
                    <a:pt x="1549" y="1186"/>
                  </a:cubicBezTo>
                  <a:cubicBezTo>
                    <a:pt x="1548" y="1179"/>
                    <a:pt x="1555" y="1175"/>
                    <a:pt x="1555" y="1168"/>
                  </a:cubicBezTo>
                  <a:cubicBezTo>
                    <a:pt x="1555" y="1165"/>
                    <a:pt x="1563" y="1148"/>
                    <a:pt x="1563" y="1144"/>
                  </a:cubicBezTo>
                  <a:cubicBezTo>
                    <a:pt x="1562" y="1135"/>
                    <a:pt x="1570" y="1093"/>
                    <a:pt x="1570" y="1093"/>
                  </a:cubicBezTo>
                  <a:cubicBezTo>
                    <a:pt x="1565" y="1076"/>
                    <a:pt x="1564" y="1051"/>
                    <a:pt x="1551" y="1038"/>
                  </a:cubicBezTo>
                  <a:cubicBezTo>
                    <a:pt x="1545" y="1023"/>
                    <a:pt x="1534" y="1016"/>
                    <a:pt x="1531" y="1005"/>
                  </a:cubicBezTo>
                  <a:cubicBezTo>
                    <a:pt x="1528" y="994"/>
                    <a:pt x="1535" y="986"/>
                    <a:pt x="1531" y="970"/>
                  </a:cubicBezTo>
                  <a:cubicBezTo>
                    <a:pt x="1512" y="928"/>
                    <a:pt x="1528" y="927"/>
                    <a:pt x="1504" y="906"/>
                  </a:cubicBezTo>
                  <a:cubicBezTo>
                    <a:pt x="1501" y="902"/>
                    <a:pt x="1435" y="918"/>
                    <a:pt x="1432" y="915"/>
                  </a:cubicBezTo>
                  <a:cubicBezTo>
                    <a:pt x="1411" y="914"/>
                    <a:pt x="1420" y="883"/>
                    <a:pt x="1404" y="882"/>
                  </a:cubicBezTo>
                  <a:cubicBezTo>
                    <a:pt x="1382" y="879"/>
                    <a:pt x="1396" y="843"/>
                    <a:pt x="1387" y="834"/>
                  </a:cubicBezTo>
                  <a:cubicBezTo>
                    <a:pt x="1368" y="827"/>
                    <a:pt x="1427" y="776"/>
                    <a:pt x="1407" y="777"/>
                  </a:cubicBezTo>
                  <a:cubicBezTo>
                    <a:pt x="1412" y="757"/>
                    <a:pt x="1415" y="745"/>
                    <a:pt x="1422" y="727"/>
                  </a:cubicBezTo>
                  <a:cubicBezTo>
                    <a:pt x="1429" y="711"/>
                    <a:pt x="1449" y="689"/>
                    <a:pt x="1450" y="682"/>
                  </a:cubicBezTo>
                  <a:cubicBezTo>
                    <a:pt x="1457" y="675"/>
                    <a:pt x="1454" y="682"/>
                    <a:pt x="1464" y="682"/>
                  </a:cubicBezTo>
                  <a:cubicBezTo>
                    <a:pt x="1482" y="678"/>
                    <a:pt x="1489" y="664"/>
                    <a:pt x="1507" y="662"/>
                  </a:cubicBezTo>
                  <a:cubicBezTo>
                    <a:pt x="1524" y="648"/>
                    <a:pt x="1559" y="649"/>
                    <a:pt x="1578" y="636"/>
                  </a:cubicBezTo>
                  <a:cubicBezTo>
                    <a:pt x="1597" y="629"/>
                    <a:pt x="1606" y="641"/>
                    <a:pt x="1620" y="640"/>
                  </a:cubicBezTo>
                  <a:cubicBezTo>
                    <a:pt x="1630" y="645"/>
                    <a:pt x="1639" y="660"/>
                    <a:pt x="1638" y="669"/>
                  </a:cubicBezTo>
                  <a:cubicBezTo>
                    <a:pt x="1639" y="680"/>
                    <a:pt x="1619" y="681"/>
                    <a:pt x="1614" y="697"/>
                  </a:cubicBezTo>
                  <a:cubicBezTo>
                    <a:pt x="1609" y="713"/>
                    <a:pt x="1603" y="763"/>
                    <a:pt x="1608" y="766"/>
                  </a:cubicBezTo>
                  <a:cubicBezTo>
                    <a:pt x="1613" y="770"/>
                    <a:pt x="1629" y="734"/>
                    <a:pt x="1644" y="717"/>
                  </a:cubicBezTo>
                  <a:cubicBezTo>
                    <a:pt x="1656" y="707"/>
                    <a:pt x="1668" y="702"/>
                    <a:pt x="1683" y="706"/>
                  </a:cubicBezTo>
                  <a:cubicBezTo>
                    <a:pt x="1718" y="727"/>
                    <a:pt x="1709" y="731"/>
                    <a:pt x="1732" y="739"/>
                  </a:cubicBezTo>
                  <a:cubicBezTo>
                    <a:pt x="1756" y="757"/>
                    <a:pt x="1740" y="756"/>
                    <a:pt x="1758" y="762"/>
                  </a:cubicBezTo>
                  <a:cubicBezTo>
                    <a:pt x="1773" y="761"/>
                    <a:pt x="1710" y="771"/>
                    <a:pt x="1722" y="781"/>
                  </a:cubicBezTo>
                  <a:cubicBezTo>
                    <a:pt x="1717" y="786"/>
                    <a:pt x="1718" y="787"/>
                    <a:pt x="1722" y="796"/>
                  </a:cubicBezTo>
                  <a:cubicBezTo>
                    <a:pt x="1726" y="805"/>
                    <a:pt x="1737" y="823"/>
                    <a:pt x="1747" y="838"/>
                  </a:cubicBezTo>
                  <a:cubicBezTo>
                    <a:pt x="1752" y="870"/>
                    <a:pt x="1764" y="874"/>
                    <a:pt x="1783" y="888"/>
                  </a:cubicBezTo>
                  <a:cubicBezTo>
                    <a:pt x="1785" y="897"/>
                    <a:pt x="1786" y="908"/>
                    <a:pt x="1795" y="913"/>
                  </a:cubicBezTo>
                  <a:cubicBezTo>
                    <a:pt x="1795" y="924"/>
                    <a:pt x="1796" y="943"/>
                    <a:pt x="1786" y="954"/>
                  </a:cubicBezTo>
                  <a:cubicBezTo>
                    <a:pt x="1784" y="968"/>
                    <a:pt x="1742" y="971"/>
                    <a:pt x="1734" y="981"/>
                  </a:cubicBezTo>
                  <a:cubicBezTo>
                    <a:pt x="1720" y="986"/>
                    <a:pt x="1710" y="973"/>
                    <a:pt x="1704" y="982"/>
                  </a:cubicBezTo>
                  <a:cubicBezTo>
                    <a:pt x="1691" y="986"/>
                    <a:pt x="1703" y="1024"/>
                    <a:pt x="1698" y="1039"/>
                  </a:cubicBezTo>
                  <a:cubicBezTo>
                    <a:pt x="1701" y="1074"/>
                    <a:pt x="1704" y="1062"/>
                    <a:pt x="1704" y="1096"/>
                  </a:cubicBezTo>
                  <a:cubicBezTo>
                    <a:pt x="1704" y="1104"/>
                    <a:pt x="1702" y="1119"/>
                    <a:pt x="1704" y="1126"/>
                  </a:cubicBezTo>
                  <a:cubicBezTo>
                    <a:pt x="1704" y="1138"/>
                    <a:pt x="1687" y="1152"/>
                    <a:pt x="1687" y="1164"/>
                  </a:cubicBezTo>
                  <a:cubicBezTo>
                    <a:pt x="1687" y="1176"/>
                    <a:pt x="1697" y="1192"/>
                    <a:pt x="1701" y="1200"/>
                  </a:cubicBezTo>
                  <a:cubicBezTo>
                    <a:pt x="1706" y="1208"/>
                    <a:pt x="1708" y="1211"/>
                    <a:pt x="1713" y="1213"/>
                  </a:cubicBezTo>
                  <a:cubicBezTo>
                    <a:pt x="1718" y="1215"/>
                    <a:pt x="1720" y="1218"/>
                    <a:pt x="1732" y="1215"/>
                  </a:cubicBezTo>
                  <a:cubicBezTo>
                    <a:pt x="1756" y="1210"/>
                    <a:pt x="1769" y="1208"/>
                    <a:pt x="1786" y="1195"/>
                  </a:cubicBezTo>
                  <a:cubicBezTo>
                    <a:pt x="1793" y="1186"/>
                    <a:pt x="1827" y="1179"/>
                    <a:pt x="1834" y="1171"/>
                  </a:cubicBezTo>
                  <a:cubicBezTo>
                    <a:pt x="1847" y="1164"/>
                    <a:pt x="1852" y="1160"/>
                    <a:pt x="1863" y="1153"/>
                  </a:cubicBezTo>
                  <a:cubicBezTo>
                    <a:pt x="1868" y="1143"/>
                    <a:pt x="1888" y="1140"/>
                    <a:pt x="1900" y="1132"/>
                  </a:cubicBezTo>
                  <a:cubicBezTo>
                    <a:pt x="1904" y="1123"/>
                    <a:pt x="1943" y="1121"/>
                    <a:pt x="1942" y="1114"/>
                  </a:cubicBezTo>
                  <a:cubicBezTo>
                    <a:pt x="1956" y="1107"/>
                    <a:pt x="1968" y="1101"/>
                    <a:pt x="1983" y="1090"/>
                  </a:cubicBezTo>
                  <a:cubicBezTo>
                    <a:pt x="1991" y="1076"/>
                    <a:pt x="2019" y="1064"/>
                    <a:pt x="2031" y="1050"/>
                  </a:cubicBezTo>
                  <a:cubicBezTo>
                    <a:pt x="2043" y="1036"/>
                    <a:pt x="2043" y="1034"/>
                    <a:pt x="2057" y="1009"/>
                  </a:cubicBezTo>
                  <a:cubicBezTo>
                    <a:pt x="2073" y="994"/>
                    <a:pt x="2115" y="925"/>
                    <a:pt x="2116" y="902"/>
                  </a:cubicBezTo>
                  <a:cubicBezTo>
                    <a:pt x="2116" y="883"/>
                    <a:pt x="2067" y="899"/>
                    <a:pt x="2056" y="892"/>
                  </a:cubicBezTo>
                  <a:cubicBezTo>
                    <a:pt x="2045" y="885"/>
                    <a:pt x="2057" y="873"/>
                    <a:pt x="2052" y="858"/>
                  </a:cubicBezTo>
                  <a:cubicBezTo>
                    <a:pt x="2047" y="843"/>
                    <a:pt x="2017" y="859"/>
                    <a:pt x="2023" y="799"/>
                  </a:cubicBezTo>
                  <a:cubicBezTo>
                    <a:pt x="2029" y="739"/>
                    <a:pt x="2101" y="536"/>
                    <a:pt x="2089" y="498"/>
                  </a:cubicBezTo>
                  <a:lnTo>
                    <a:pt x="1954" y="575"/>
                  </a:lnTo>
                  <a:lnTo>
                    <a:pt x="1882" y="595"/>
                  </a:lnTo>
                  <a:lnTo>
                    <a:pt x="1804" y="582"/>
                  </a:lnTo>
                  <a:lnTo>
                    <a:pt x="1693" y="588"/>
                  </a:lnTo>
                  <a:lnTo>
                    <a:pt x="1543" y="558"/>
                  </a:lnTo>
                  <a:cubicBezTo>
                    <a:pt x="1492" y="556"/>
                    <a:pt x="1407" y="593"/>
                    <a:pt x="1384" y="575"/>
                  </a:cubicBezTo>
                  <a:cubicBezTo>
                    <a:pt x="1345" y="576"/>
                    <a:pt x="1436" y="476"/>
                    <a:pt x="1405" y="448"/>
                  </a:cubicBezTo>
                  <a:cubicBezTo>
                    <a:pt x="1375" y="416"/>
                    <a:pt x="1254" y="394"/>
                    <a:pt x="1204" y="378"/>
                  </a:cubicBezTo>
                  <a:cubicBezTo>
                    <a:pt x="1153" y="363"/>
                    <a:pt x="1125" y="353"/>
                    <a:pt x="1102" y="349"/>
                  </a:cubicBezTo>
                  <a:cubicBezTo>
                    <a:pt x="1079" y="345"/>
                    <a:pt x="1075" y="342"/>
                    <a:pt x="1066" y="354"/>
                  </a:cubicBezTo>
                  <a:cubicBezTo>
                    <a:pt x="1057" y="366"/>
                    <a:pt x="1028" y="401"/>
                    <a:pt x="1048" y="421"/>
                  </a:cubicBezTo>
                  <a:cubicBezTo>
                    <a:pt x="1068" y="441"/>
                    <a:pt x="1176" y="449"/>
                    <a:pt x="1186" y="478"/>
                  </a:cubicBezTo>
                  <a:cubicBezTo>
                    <a:pt x="1196" y="507"/>
                    <a:pt x="1157" y="558"/>
                    <a:pt x="1108" y="592"/>
                  </a:cubicBezTo>
                  <a:cubicBezTo>
                    <a:pt x="1059" y="625"/>
                    <a:pt x="953" y="605"/>
                    <a:pt x="892" y="678"/>
                  </a:cubicBezTo>
                  <a:cubicBezTo>
                    <a:pt x="903" y="720"/>
                    <a:pt x="714" y="976"/>
                    <a:pt x="742" y="1036"/>
                  </a:cubicBezTo>
                  <a:cubicBezTo>
                    <a:pt x="739" y="1104"/>
                    <a:pt x="831" y="1066"/>
                    <a:pt x="874" y="1089"/>
                  </a:cubicBezTo>
                  <a:cubicBezTo>
                    <a:pt x="917" y="1113"/>
                    <a:pt x="950" y="1167"/>
                    <a:pt x="997" y="1176"/>
                  </a:cubicBezTo>
                  <a:cubicBezTo>
                    <a:pt x="1044" y="1185"/>
                    <a:pt x="1124" y="1133"/>
                    <a:pt x="1159" y="1146"/>
                  </a:cubicBezTo>
                  <a:cubicBezTo>
                    <a:pt x="1194" y="1160"/>
                    <a:pt x="1207" y="1218"/>
                    <a:pt x="1207" y="1253"/>
                  </a:cubicBezTo>
                  <a:lnTo>
                    <a:pt x="1159" y="1360"/>
                  </a:lnTo>
                  <a:cubicBezTo>
                    <a:pt x="1127" y="1396"/>
                    <a:pt x="1065" y="1434"/>
                    <a:pt x="1015" y="1467"/>
                  </a:cubicBezTo>
                  <a:cubicBezTo>
                    <a:pt x="979" y="1505"/>
                    <a:pt x="875" y="1537"/>
                    <a:pt x="859" y="1564"/>
                  </a:cubicBezTo>
                  <a:cubicBezTo>
                    <a:pt x="843" y="1591"/>
                    <a:pt x="928" y="1596"/>
                    <a:pt x="919" y="1628"/>
                  </a:cubicBezTo>
                  <a:cubicBezTo>
                    <a:pt x="910" y="1659"/>
                    <a:pt x="825" y="1711"/>
                    <a:pt x="805" y="1755"/>
                  </a:cubicBezTo>
                  <a:cubicBezTo>
                    <a:pt x="776" y="1784"/>
                    <a:pt x="810" y="1870"/>
                    <a:pt x="799" y="1892"/>
                  </a:cubicBezTo>
                  <a:cubicBezTo>
                    <a:pt x="788" y="1913"/>
                    <a:pt x="759" y="1883"/>
                    <a:pt x="739" y="1878"/>
                  </a:cubicBezTo>
                  <a:cubicBezTo>
                    <a:pt x="719" y="1874"/>
                    <a:pt x="715" y="1869"/>
                    <a:pt x="679" y="1868"/>
                  </a:cubicBezTo>
                  <a:cubicBezTo>
                    <a:pt x="643" y="1867"/>
                    <a:pt x="555" y="1885"/>
                    <a:pt x="523" y="1872"/>
                  </a:cubicBezTo>
                  <a:cubicBezTo>
                    <a:pt x="491" y="1858"/>
                    <a:pt x="501" y="1837"/>
                    <a:pt x="487" y="1788"/>
                  </a:cubicBezTo>
                  <a:lnTo>
                    <a:pt x="343" y="1638"/>
                  </a:lnTo>
                  <a:cubicBezTo>
                    <a:pt x="327" y="1596"/>
                    <a:pt x="375" y="1586"/>
                    <a:pt x="391" y="1541"/>
                  </a:cubicBezTo>
                  <a:cubicBezTo>
                    <a:pt x="407" y="1495"/>
                    <a:pt x="447" y="1423"/>
                    <a:pt x="439" y="1360"/>
                  </a:cubicBezTo>
                  <a:cubicBezTo>
                    <a:pt x="425" y="1287"/>
                    <a:pt x="310" y="1171"/>
                    <a:pt x="310" y="1100"/>
                  </a:cubicBezTo>
                  <a:cubicBezTo>
                    <a:pt x="310" y="1028"/>
                    <a:pt x="426" y="996"/>
                    <a:pt x="439" y="932"/>
                  </a:cubicBezTo>
                  <a:cubicBezTo>
                    <a:pt x="452" y="869"/>
                    <a:pt x="423" y="754"/>
                    <a:pt x="391" y="719"/>
                  </a:cubicBezTo>
                  <a:cubicBezTo>
                    <a:pt x="359" y="683"/>
                    <a:pt x="287" y="763"/>
                    <a:pt x="247" y="719"/>
                  </a:cubicBezTo>
                  <a:cubicBezTo>
                    <a:pt x="209" y="703"/>
                    <a:pt x="180" y="656"/>
                    <a:pt x="163" y="622"/>
                  </a:cubicBezTo>
                  <a:cubicBezTo>
                    <a:pt x="146" y="587"/>
                    <a:pt x="140" y="545"/>
                    <a:pt x="145" y="515"/>
                  </a:cubicBezTo>
                  <a:cubicBezTo>
                    <a:pt x="150" y="485"/>
                    <a:pt x="184" y="500"/>
                    <a:pt x="193" y="444"/>
                  </a:cubicBezTo>
                  <a:cubicBezTo>
                    <a:pt x="185" y="346"/>
                    <a:pt x="210" y="248"/>
                    <a:pt x="202" y="177"/>
                  </a:cubicBezTo>
                  <a:cubicBezTo>
                    <a:pt x="194" y="106"/>
                    <a:pt x="145" y="63"/>
                    <a:pt x="103" y="53"/>
                  </a:cubicBezTo>
                  <a:cubicBezTo>
                    <a:pt x="61" y="43"/>
                    <a:pt x="41" y="0"/>
                    <a:pt x="0" y="0"/>
                  </a:cubicBezTo>
                  <a:close/>
                </a:path>
              </a:pathLst>
            </a:custGeom>
            <a:solidFill>
              <a:srgbClr val="33CCCC">
                <a:alpha val="39999"/>
              </a:srgbClr>
            </a:solidFill>
            <a:ln w="9525" cap="flat" cmpd="sng">
              <a:solidFill>
                <a:srgbClr val="000000"/>
              </a:solidFill>
              <a:prstDash val="solid"/>
              <a:round/>
              <a:headEnd/>
              <a:tailEnd/>
            </a:ln>
          </p:spPr>
          <p:txBody>
            <a:bodyPr/>
            <a:lstStyle/>
            <a:p>
              <a:endParaRPr lang="en-US"/>
            </a:p>
          </p:txBody>
        </p:sp>
        <p:sp>
          <p:nvSpPr>
            <p:cNvPr id="25793" name="Freeform 41"/>
            <p:cNvSpPr>
              <a:spLocks/>
            </p:cNvSpPr>
            <p:nvPr/>
          </p:nvSpPr>
          <p:spPr bwMode="auto">
            <a:xfrm>
              <a:off x="2544" y="1344"/>
              <a:ext cx="3079" cy="1392"/>
            </a:xfrm>
            <a:custGeom>
              <a:avLst/>
              <a:gdLst>
                <a:gd name="T0" fmla="*/ 885 w 3079"/>
                <a:gd name="T1" fmla="*/ 726 h 1392"/>
                <a:gd name="T2" fmla="*/ 1095 w 3079"/>
                <a:gd name="T3" fmla="*/ 828 h 1392"/>
                <a:gd name="T4" fmla="*/ 1022 w 3079"/>
                <a:gd name="T5" fmla="*/ 636 h 1392"/>
                <a:gd name="T6" fmla="*/ 1118 w 3079"/>
                <a:gd name="T7" fmla="*/ 497 h 1392"/>
                <a:gd name="T8" fmla="*/ 1176 w 3079"/>
                <a:gd name="T9" fmla="*/ 489 h 1392"/>
                <a:gd name="T10" fmla="*/ 1197 w 3079"/>
                <a:gd name="T11" fmla="*/ 587 h 1392"/>
                <a:gd name="T12" fmla="*/ 1154 w 3079"/>
                <a:gd name="T13" fmla="*/ 620 h 1392"/>
                <a:gd name="T14" fmla="*/ 1302 w 3079"/>
                <a:gd name="T15" fmla="*/ 819 h 1392"/>
                <a:gd name="T16" fmla="*/ 1454 w 3079"/>
                <a:gd name="T17" fmla="*/ 1008 h 1392"/>
                <a:gd name="T18" fmla="*/ 1752 w 3079"/>
                <a:gd name="T19" fmla="*/ 885 h 1392"/>
                <a:gd name="T20" fmla="*/ 1472 w 3079"/>
                <a:gd name="T21" fmla="*/ 1004 h 1392"/>
                <a:gd name="T22" fmla="*/ 1733 w 3079"/>
                <a:gd name="T23" fmla="*/ 1202 h 1392"/>
                <a:gd name="T24" fmla="*/ 1970 w 3079"/>
                <a:gd name="T25" fmla="*/ 1064 h 1392"/>
                <a:gd name="T26" fmla="*/ 2139 w 3079"/>
                <a:gd name="T27" fmla="*/ 956 h 1392"/>
                <a:gd name="T28" fmla="*/ 2198 w 3079"/>
                <a:gd name="T29" fmla="*/ 1025 h 1392"/>
                <a:gd name="T30" fmla="*/ 2220 w 3079"/>
                <a:gd name="T31" fmla="*/ 1034 h 1392"/>
                <a:gd name="T32" fmla="*/ 2253 w 3079"/>
                <a:gd name="T33" fmla="*/ 1071 h 1392"/>
                <a:gd name="T34" fmla="*/ 2390 w 3079"/>
                <a:gd name="T35" fmla="*/ 1193 h 1392"/>
                <a:gd name="T36" fmla="*/ 2573 w 3079"/>
                <a:gd name="T37" fmla="*/ 1305 h 1392"/>
                <a:gd name="T38" fmla="*/ 2762 w 3079"/>
                <a:gd name="T39" fmla="*/ 1368 h 1392"/>
                <a:gd name="T40" fmla="*/ 2918 w 3079"/>
                <a:gd name="T41" fmla="*/ 1107 h 1392"/>
                <a:gd name="T42" fmla="*/ 3054 w 3079"/>
                <a:gd name="T43" fmla="*/ 1064 h 1392"/>
                <a:gd name="T44" fmla="*/ 3003 w 3079"/>
                <a:gd name="T45" fmla="*/ 951 h 1392"/>
                <a:gd name="T46" fmla="*/ 3032 w 3079"/>
                <a:gd name="T47" fmla="*/ 846 h 1392"/>
                <a:gd name="T48" fmla="*/ 3057 w 3079"/>
                <a:gd name="T49" fmla="*/ 726 h 1392"/>
                <a:gd name="T50" fmla="*/ 2385 w 3079"/>
                <a:gd name="T51" fmla="*/ 717 h 1392"/>
                <a:gd name="T52" fmla="*/ 2390 w 3079"/>
                <a:gd name="T53" fmla="*/ 716 h 1392"/>
                <a:gd name="T54" fmla="*/ 2954 w 3079"/>
                <a:gd name="T55" fmla="*/ 357 h 1392"/>
                <a:gd name="T56" fmla="*/ 2420 w 3079"/>
                <a:gd name="T57" fmla="*/ 429 h 1392"/>
                <a:gd name="T58" fmla="*/ 2163 w 3079"/>
                <a:gd name="T59" fmla="*/ 265 h 1392"/>
                <a:gd name="T60" fmla="*/ 1628 w 3079"/>
                <a:gd name="T61" fmla="*/ 804 h 1392"/>
                <a:gd name="T62" fmla="*/ 1233 w 3079"/>
                <a:gd name="T63" fmla="*/ 610 h 1392"/>
                <a:gd name="T64" fmla="*/ 2010 w 3079"/>
                <a:gd name="T65" fmla="*/ 547 h 1392"/>
                <a:gd name="T66" fmla="*/ 1977 w 3079"/>
                <a:gd name="T67" fmla="*/ 543 h 1392"/>
                <a:gd name="T68" fmla="*/ 1706 w 3079"/>
                <a:gd name="T69" fmla="*/ 678 h 1392"/>
                <a:gd name="T70" fmla="*/ 1140 w 3079"/>
                <a:gd name="T71" fmla="*/ 447 h 1392"/>
                <a:gd name="T72" fmla="*/ 513 w 3079"/>
                <a:gd name="T73" fmla="*/ 567 h 1392"/>
                <a:gd name="T74" fmla="*/ 425 w 3079"/>
                <a:gd name="T75" fmla="*/ 688 h 1392"/>
                <a:gd name="T76" fmla="*/ 473 w 3079"/>
                <a:gd name="T77" fmla="*/ 550 h 1392"/>
                <a:gd name="T78" fmla="*/ 521 w 3079"/>
                <a:gd name="T79" fmla="*/ 425 h 1392"/>
                <a:gd name="T80" fmla="*/ 737 w 3079"/>
                <a:gd name="T81" fmla="*/ 384 h 1392"/>
                <a:gd name="T82" fmla="*/ 897 w 3079"/>
                <a:gd name="T83" fmla="*/ 366 h 1392"/>
                <a:gd name="T84" fmla="*/ 1004 w 3079"/>
                <a:gd name="T85" fmla="*/ 303 h 1392"/>
                <a:gd name="T86" fmla="*/ 860 w 3079"/>
                <a:gd name="T87" fmla="*/ 286 h 1392"/>
                <a:gd name="T88" fmla="*/ 747 w 3079"/>
                <a:gd name="T89" fmla="*/ 303 h 1392"/>
                <a:gd name="T90" fmla="*/ 635 w 3079"/>
                <a:gd name="T91" fmla="*/ 394 h 1392"/>
                <a:gd name="T92" fmla="*/ 270 w 3079"/>
                <a:gd name="T93" fmla="*/ 427 h 1392"/>
                <a:gd name="T94" fmla="*/ 435 w 3079"/>
                <a:gd name="T95" fmla="*/ 612 h 1392"/>
                <a:gd name="T96" fmla="*/ 300 w 3079"/>
                <a:gd name="T97" fmla="*/ 618 h 1392"/>
                <a:gd name="T98" fmla="*/ 167 w 3079"/>
                <a:gd name="T99" fmla="*/ 783 h 1392"/>
                <a:gd name="T100" fmla="*/ 69 w 3079"/>
                <a:gd name="T101" fmla="*/ 886 h 1392"/>
                <a:gd name="T102" fmla="*/ 191 w 3079"/>
                <a:gd name="T103" fmla="*/ 839 h 1392"/>
                <a:gd name="T104" fmla="*/ 282 w 3079"/>
                <a:gd name="T105" fmla="*/ 766 h 1392"/>
                <a:gd name="T106" fmla="*/ 342 w 3079"/>
                <a:gd name="T107" fmla="*/ 770 h 1392"/>
                <a:gd name="T108" fmla="*/ 273 w 3079"/>
                <a:gd name="T109" fmla="*/ 835 h 1392"/>
                <a:gd name="T110" fmla="*/ 183 w 3079"/>
                <a:gd name="T111" fmla="*/ 866 h 1392"/>
                <a:gd name="T112" fmla="*/ 80 w 3079"/>
                <a:gd name="T113" fmla="*/ 972 h 1392"/>
                <a:gd name="T114" fmla="*/ 218 w 3079"/>
                <a:gd name="T115" fmla="*/ 886 h 13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79"/>
                <a:gd name="T175" fmla="*/ 0 h 1392"/>
                <a:gd name="T176" fmla="*/ 3079 w 3079"/>
                <a:gd name="T177" fmla="*/ 1392 h 13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79" h="1392">
                  <a:moveTo>
                    <a:pt x="365" y="805"/>
                  </a:moveTo>
                  <a:cubicBezTo>
                    <a:pt x="449" y="750"/>
                    <a:pt x="517" y="657"/>
                    <a:pt x="614" y="639"/>
                  </a:cubicBezTo>
                  <a:cubicBezTo>
                    <a:pt x="618" y="636"/>
                    <a:pt x="637" y="630"/>
                    <a:pt x="642" y="628"/>
                  </a:cubicBezTo>
                  <a:cubicBezTo>
                    <a:pt x="670" y="622"/>
                    <a:pt x="783" y="690"/>
                    <a:pt x="827" y="706"/>
                  </a:cubicBezTo>
                  <a:cubicBezTo>
                    <a:pt x="867" y="722"/>
                    <a:pt x="870" y="721"/>
                    <a:pt x="885" y="726"/>
                  </a:cubicBezTo>
                  <a:cubicBezTo>
                    <a:pt x="900" y="731"/>
                    <a:pt x="903" y="728"/>
                    <a:pt x="917" y="734"/>
                  </a:cubicBezTo>
                  <a:cubicBezTo>
                    <a:pt x="931" y="740"/>
                    <a:pt x="959" y="751"/>
                    <a:pt x="972" y="762"/>
                  </a:cubicBezTo>
                  <a:cubicBezTo>
                    <a:pt x="985" y="773"/>
                    <a:pt x="981" y="790"/>
                    <a:pt x="998" y="800"/>
                  </a:cubicBezTo>
                  <a:cubicBezTo>
                    <a:pt x="1015" y="810"/>
                    <a:pt x="1057" y="814"/>
                    <a:pt x="1073" y="819"/>
                  </a:cubicBezTo>
                  <a:cubicBezTo>
                    <a:pt x="1089" y="824"/>
                    <a:pt x="1093" y="838"/>
                    <a:pt x="1095" y="828"/>
                  </a:cubicBezTo>
                  <a:cubicBezTo>
                    <a:pt x="1097" y="818"/>
                    <a:pt x="1086" y="775"/>
                    <a:pt x="1085" y="759"/>
                  </a:cubicBezTo>
                  <a:cubicBezTo>
                    <a:pt x="1084" y="743"/>
                    <a:pt x="1089" y="741"/>
                    <a:pt x="1088" y="731"/>
                  </a:cubicBezTo>
                  <a:cubicBezTo>
                    <a:pt x="1087" y="721"/>
                    <a:pt x="1092" y="711"/>
                    <a:pt x="1082" y="699"/>
                  </a:cubicBezTo>
                  <a:cubicBezTo>
                    <a:pt x="1072" y="687"/>
                    <a:pt x="1038" y="670"/>
                    <a:pt x="1028" y="659"/>
                  </a:cubicBezTo>
                  <a:cubicBezTo>
                    <a:pt x="1018" y="648"/>
                    <a:pt x="1023" y="642"/>
                    <a:pt x="1022" y="636"/>
                  </a:cubicBezTo>
                  <a:cubicBezTo>
                    <a:pt x="1021" y="630"/>
                    <a:pt x="1019" y="628"/>
                    <a:pt x="1019" y="621"/>
                  </a:cubicBezTo>
                  <a:cubicBezTo>
                    <a:pt x="1019" y="614"/>
                    <a:pt x="1022" y="605"/>
                    <a:pt x="1025" y="594"/>
                  </a:cubicBezTo>
                  <a:cubicBezTo>
                    <a:pt x="1028" y="583"/>
                    <a:pt x="1029" y="566"/>
                    <a:pt x="1037" y="552"/>
                  </a:cubicBezTo>
                  <a:cubicBezTo>
                    <a:pt x="1045" y="538"/>
                    <a:pt x="1057" y="522"/>
                    <a:pt x="1070" y="513"/>
                  </a:cubicBezTo>
                  <a:cubicBezTo>
                    <a:pt x="1083" y="504"/>
                    <a:pt x="1109" y="504"/>
                    <a:pt x="1118" y="497"/>
                  </a:cubicBezTo>
                  <a:cubicBezTo>
                    <a:pt x="1127" y="490"/>
                    <a:pt x="1119" y="477"/>
                    <a:pt x="1122" y="471"/>
                  </a:cubicBezTo>
                  <a:cubicBezTo>
                    <a:pt x="1125" y="465"/>
                    <a:pt x="1132" y="457"/>
                    <a:pt x="1134" y="462"/>
                  </a:cubicBezTo>
                  <a:cubicBezTo>
                    <a:pt x="1136" y="467"/>
                    <a:pt x="1132" y="490"/>
                    <a:pt x="1136" y="500"/>
                  </a:cubicBezTo>
                  <a:cubicBezTo>
                    <a:pt x="1140" y="510"/>
                    <a:pt x="1154" y="523"/>
                    <a:pt x="1161" y="521"/>
                  </a:cubicBezTo>
                  <a:cubicBezTo>
                    <a:pt x="1168" y="519"/>
                    <a:pt x="1174" y="485"/>
                    <a:pt x="1176" y="489"/>
                  </a:cubicBezTo>
                  <a:cubicBezTo>
                    <a:pt x="1178" y="493"/>
                    <a:pt x="1171" y="531"/>
                    <a:pt x="1173" y="543"/>
                  </a:cubicBezTo>
                  <a:cubicBezTo>
                    <a:pt x="1175" y="555"/>
                    <a:pt x="1180" y="555"/>
                    <a:pt x="1187" y="560"/>
                  </a:cubicBezTo>
                  <a:cubicBezTo>
                    <a:pt x="1194" y="565"/>
                    <a:pt x="1210" y="567"/>
                    <a:pt x="1215" y="572"/>
                  </a:cubicBezTo>
                  <a:cubicBezTo>
                    <a:pt x="1220" y="577"/>
                    <a:pt x="1223" y="590"/>
                    <a:pt x="1220" y="593"/>
                  </a:cubicBezTo>
                  <a:cubicBezTo>
                    <a:pt x="1217" y="596"/>
                    <a:pt x="1205" y="587"/>
                    <a:pt x="1197" y="587"/>
                  </a:cubicBezTo>
                  <a:cubicBezTo>
                    <a:pt x="1189" y="587"/>
                    <a:pt x="1184" y="601"/>
                    <a:pt x="1173" y="594"/>
                  </a:cubicBezTo>
                  <a:cubicBezTo>
                    <a:pt x="1162" y="587"/>
                    <a:pt x="1143" y="552"/>
                    <a:pt x="1133" y="545"/>
                  </a:cubicBezTo>
                  <a:cubicBezTo>
                    <a:pt x="1123" y="538"/>
                    <a:pt x="1112" y="542"/>
                    <a:pt x="1115" y="549"/>
                  </a:cubicBezTo>
                  <a:cubicBezTo>
                    <a:pt x="1118" y="556"/>
                    <a:pt x="1143" y="576"/>
                    <a:pt x="1149" y="588"/>
                  </a:cubicBezTo>
                  <a:cubicBezTo>
                    <a:pt x="1155" y="600"/>
                    <a:pt x="1152" y="607"/>
                    <a:pt x="1154" y="620"/>
                  </a:cubicBezTo>
                  <a:cubicBezTo>
                    <a:pt x="1156" y="633"/>
                    <a:pt x="1156" y="656"/>
                    <a:pt x="1161" y="666"/>
                  </a:cubicBezTo>
                  <a:cubicBezTo>
                    <a:pt x="1166" y="676"/>
                    <a:pt x="1167" y="664"/>
                    <a:pt x="1184" y="678"/>
                  </a:cubicBezTo>
                  <a:cubicBezTo>
                    <a:pt x="1201" y="692"/>
                    <a:pt x="1243" y="730"/>
                    <a:pt x="1263" y="749"/>
                  </a:cubicBezTo>
                  <a:cubicBezTo>
                    <a:pt x="1283" y="768"/>
                    <a:pt x="1299" y="783"/>
                    <a:pt x="1305" y="795"/>
                  </a:cubicBezTo>
                  <a:cubicBezTo>
                    <a:pt x="1311" y="807"/>
                    <a:pt x="1305" y="813"/>
                    <a:pt x="1302" y="819"/>
                  </a:cubicBezTo>
                  <a:cubicBezTo>
                    <a:pt x="1299" y="825"/>
                    <a:pt x="1287" y="822"/>
                    <a:pt x="1286" y="830"/>
                  </a:cubicBezTo>
                  <a:cubicBezTo>
                    <a:pt x="1285" y="838"/>
                    <a:pt x="1273" y="842"/>
                    <a:pt x="1296" y="867"/>
                  </a:cubicBezTo>
                  <a:cubicBezTo>
                    <a:pt x="1319" y="892"/>
                    <a:pt x="1403" y="957"/>
                    <a:pt x="1427" y="978"/>
                  </a:cubicBezTo>
                  <a:cubicBezTo>
                    <a:pt x="1451" y="999"/>
                    <a:pt x="1438" y="991"/>
                    <a:pt x="1442" y="996"/>
                  </a:cubicBezTo>
                  <a:lnTo>
                    <a:pt x="1454" y="1008"/>
                  </a:lnTo>
                  <a:cubicBezTo>
                    <a:pt x="1468" y="1005"/>
                    <a:pt x="1503" y="989"/>
                    <a:pt x="1524" y="980"/>
                  </a:cubicBezTo>
                  <a:cubicBezTo>
                    <a:pt x="1545" y="971"/>
                    <a:pt x="1565" y="970"/>
                    <a:pt x="1581" y="954"/>
                  </a:cubicBezTo>
                  <a:cubicBezTo>
                    <a:pt x="1597" y="938"/>
                    <a:pt x="1605" y="896"/>
                    <a:pt x="1619" y="885"/>
                  </a:cubicBezTo>
                  <a:cubicBezTo>
                    <a:pt x="1633" y="874"/>
                    <a:pt x="1643" y="887"/>
                    <a:pt x="1665" y="887"/>
                  </a:cubicBezTo>
                  <a:cubicBezTo>
                    <a:pt x="1687" y="887"/>
                    <a:pt x="1733" y="878"/>
                    <a:pt x="1752" y="885"/>
                  </a:cubicBezTo>
                  <a:cubicBezTo>
                    <a:pt x="1771" y="892"/>
                    <a:pt x="1774" y="918"/>
                    <a:pt x="1778" y="930"/>
                  </a:cubicBezTo>
                  <a:cubicBezTo>
                    <a:pt x="1782" y="942"/>
                    <a:pt x="1787" y="948"/>
                    <a:pt x="1775" y="954"/>
                  </a:cubicBezTo>
                  <a:cubicBezTo>
                    <a:pt x="1763" y="960"/>
                    <a:pt x="1735" y="968"/>
                    <a:pt x="1704" y="968"/>
                  </a:cubicBezTo>
                  <a:cubicBezTo>
                    <a:pt x="1673" y="968"/>
                    <a:pt x="1628" y="950"/>
                    <a:pt x="1589" y="956"/>
                  </a:cubicBezTo>
                  <a:cubicBezTo>
                    <a:pt x="1550" y="962"/>
                    <a:pt x="1487" y="988"/>
                    <a:pt x="1472" y="1004"/>
                  </a:cubicBezTo>
                  <a:cubicBezTo>
                    <a:pt x="1457" y="1020"/>
                    <a:pt x="1480" y="1030"/>
                    <a:pt x="1496" y="1055"/>
                  </a:cubicBezTo>
                  <a:lnTo>
                    <a:pt x="1566" y="1154"/>
                  </a:lnTo>
                  <a:cubicBezTo>
                    <a:pt x="1586" y="1177"/>
                    <a:pt x="1603" y="1186"/>
                    <a:pt x="1619" y="1194"/>
                  </a:cubicBezTo>
                  <a:cubicBezTo>
                    <a:pt x="1635" y="1202"/>
                    <a:pt x="1643" y="1201"/>
                    <a:pt x="1662" y="1202"/>
                  </a:cubicBezTo>
                  <a:cubicBezTo>
                    <a:pt x="1681" y="1203"/>
                    <a:pt x="1711" y="1206"/>
                    <a:pt x="1733" y="1202"/>
                  </a:cubicBezTo>
                  <a:cubicBezTo>
                    <a:pt x="1755" y="1198"/>
                    <a:pt x="1770" y="1194"/>
                    <a:pt x="1791" y="1175"/>
                  </a:cubicBezTo>
                  <a:cubicBezTo>
                    <a:pt x="1812" y="1156"/>
                    <a:pt x="1841" y="1108"/>
                    <a:pt x="1860" y="1089"/>
                  </a:cubicBezTo>
                  <a:cubicBezTo>
                    <a:pt x="1879" y="1070"/>
                    <a:pt x="1895" y="1065"/>
                    <a:pt x="1905" y="1058"/>
                  </a:cubicBezTo>
                  <a:cubicBezTo>
                    <a:pt x="1915" y="1051"/>
                    <a:pt x="1911" y="1048"/>
                    <a:pt x="1922" y="1049"/>
                  </a:cubicBezTo>
                  <a:cubicBezTo>
                    <a:pt x="1933" y="1050"/>
                    <a:pt x="1952" y="1061"/>
                    <a:pt x="1970" y="1064"/>
                  </a:cubicBezTo>
                  <a:cubicBezTo>
                    <a:pt x="1988" y="1067"/>
                    <a:pt x="2019" y="1069"/>
                    <a:pt x="2030" y="1067"/>
                  </a:cubicBezTo>
                  <a:cubicBezTo>
                    <a:pt x="2041" y="1065"/>
                    <a:pt x="2031" y="1062"/>
                    <a:pt x="2037" y="1053"/>
                  </a:cubicBezTo>
                  <a:cubicBezTo>
                    <a:pt x="2043" y="1044"/>
                    <a:pt x="2051" y="1027"/>
                    <a:pt x="2063" y="1013"/>
                  </a:cubicBezTo>
                  <a:cubicBezTo>
                    <a:pt x="2075" y="999"/>
                    <a:pt x="2096" y="980"/>
                    <a:pt x="2109" y="971"/>
                  </a:cubicBezTo>
                  <a:cubicBezTo>
                    <a:pt x="2122" y="962"/>
                    <a:pt x="2131" y="963"/>
                    <a:pt x="2139" y="956"/>
                  </a:cubicBezTo>
                  <a:cubicBezTo>
                    <a:pt x="2147" y="949"/>
                    <a:pt x="2150" y="931"/>
                    <a:pt x="2156" y="927"/>
                  </a:cubicBezTo>
                  <a:cubicBezTo>
                    <a:pt x="2162" y="923"/>
                    <a:pt x="2170" y="932"/>
                    <a:pt x="2175" y="933"/>
                  </a:cubicBezTo>
                  <a:cubicBezTo>
                    <a:pt x="2180" y="934"/>
                    <a:pt x="2182" y="924"/>
                    <a:pt x="2184" y="936"/>
                  </a:cubicBezTo>
                  <a:cubicBezTo>
                    <a:pt x="2186" y="948"/>
                    <a:pt x="2185" y="992"/>
                    <a:pt x="2187" y="1007"/>
                  </a:cubicBezTo>
                  <a:cubicBezTo>
                    <a:pt x="2189" y="1022"/>
                    <a:pt x="2192" y="1034"/>
                    <a:pt x="2198" y="1025"/>
                  </a:cubicBezTo>
                  <a:cubicBezTo>
                    <a:pt x="2204" y="1016"/>
                    <a:pt x="2214" y="962"/>
                    <a:pt x="2223" y="951"/>
                  </a:cubicBezTo>
                  <a:cubicBezTo>
                    <a:pt x="2232" y="940"/>
                    <a:pt x="2244" y="955"/>
                    <a:pt x="2252" y="957"/>
                  </a:cubicBezTo>
                  <a:cubicBezTo>
                    <a:pt x="2260" y="959"/>
                    <a:pt x="2274" y="958"/>
                    <a:pt x="2270" y="965"/>
                  </a:cubicBezTo>
                  <a:cubicBezTo>
                    <a:pt x="2266" y="972"/>
                    <a:pt x="2237" y="988"/>
                    <a:pt x="2229" y="999"/>
                  </a:cubicBezTo>
                  <a:cubicBezTo>
                    <a:pt x="2221" y="1010"/>
                    <a:pt x="2221" y="1025"/>
                    <a:pt x="2220" y="1034"/>
                  </a:cubicBezTo>
                  <a:cubicBezTo>
                    <a:pt x="2219" y="1043"/>
                    <a:pt x="2218" y="1061"/>
                    <a:pt x="2223" y="1055"/>
                  </a:cubicBezTo>
                  <a:cubicBezTo>
                    <a:pt x="2228" y="1049"/>
                    <a:pt x="2241" y="1009"/>
                    <a:pt x="2249" y="998"/>
                  </a:cubicBezTo>
                  <a:cubicBezTo>
                    <a:pt x="2257" y="987"/>
                    <a:pt x="2266" y="981"/>
                    <a:pt x="2270" y="989"/>
                  </a:cubicBezTo>
                  <a:cubicBezTo>
                    <a:pt x="2274" y="997"/>
                    <a:pt x="2274" y="1032"/>
                    <a:pt x="2271" y="1046"/>
                  </a:cubicBezTo>
                  <a:cubicBezTo>
                    <a:pt x="2268" y="1060"/>
                    <a:pt x="2253" y="1060"/>
                    <a:pt x="2253" y="1071"/>
                  </a:cubicBezTo>
                  <a:cubicBezTo>
                    <a:pt x="2253" y="1082"/>
                    <a:pt x="2263" y="1095"/>
                    <a:pt x="2268" y="1110"/>
                  </a:cubicBezTo>
                  <a:cubicBezTo>
                    <a:pt x="2273" y="1125"/>
                    <a:pt x="2277" y="1151"/>
                    <a:pt x="2286" y="1164"/>
                  </a:cubicBezTo>
                  <a:cubicBezTo>
                    <a:pt x="2295" y="1177"/>
                    <a:pt x="2313" y="1184"/>
                    <a:pt x="2322" y="1188"/>
                  </a:cubicBezTo>
                  <a:cubicBezTo>
                    <a:pt x="2331" y="1192"/>
                    <a:pt x="2331" y="1186"/>
                    <a:pt x="2342" y="1187"/>
                  </a:cubicBezTo>
                  <a:cubicBezTo>
                    <a:pt x="2353" y="1188"/>
                    <a:pt x="2375" y="1192"/>
                    <a:pt x="2390" y="1193"/>
                  </a:cubicBezTo>
                  <a:cubicBezTo>
                    <a:pt x="2405" y="1194"/>
                    <a:pt x="2423" y="1191"/>
                    <a:pt x="2435" y="1191"/>
                  </a:cubicBezTo>
                  <a:cubicBezTo>
                    <a:pt x="2447" y="1191"/>
                    <a:pt x="2445" y="1186"/>
                    <a:pt x="2460" y="1191"/>
                  </a:cubicBezTo>
                  <a:cubicBezTo>
                    <a:pt x="2475" y="1196"/>
                    <a:pt x="2508" y="1205"/>
                    <a:pt x="2526" y="1220"/>
                  </a:cubicBezTo>
                  <a:cubicBezTo>
                    <a:pt x="2544" y="1235"/>
                    <a:pt x="2562" y="1270"/>
                    <a:pt x="2570" y="1284"/>
                  </a:cubicBezTo>
                  <a:cubicBezTo>
                    <a:pt x="2578" y="1298"/>
                    <a:pt x="2569" y="1298"/>
                    <a:pt x="2573" y="1305"/>
                  </a:cubicBezTo>
                  <a:cubicBezTo>
                    <a:pt x="2577" y="1312"/>
                    <a:pt x="2590" y="1318"/>
                    <a:pt x="2594" y="1329"/>
                  </a:cubicBezTo>
                  <a:cubicBezTo>
                    <a:pt x="2598" y="1340"/>
                    <a:pt x="2593" y="1362"/>
                    <a:pt x="2598" y="1370"/>
                  </a:cubicBezTo>
                  <a:cubicBezTo>
                    <a:pt x="2603" y="1378"/>
                    <a:pt x="2617" y="1374"/>
                    <a:pt x="2624" y="1377"/>
                  </a:cubicBezTo>
                  <a:cubicBezTo>
                    <a:pt x="2631" y="1380"/>
                    <a:pt x="2616" y="1392"/>
                    <a:pt x="2639" y="1391"/>
                  </a:cubicBezTo>
                  <a:cubicBezTo>
                    <a:pt x="2662" y="1390"/>
                    <a:pt x="2728" y="1391"/>
                    <a:pt x="2762" y="1368"/>
                  </a:cubicBezTo>
                  <a:cubicBezTo>
                    <a:pt x="2796" y="1345"/>
                    <a:pt x="2831" y="1282"/>
                    <a:pt x="2846" y="1251"/>
                  </a:cubicBezTo>
                  <a:cubicBezTo>
                    <a:pt x="2861" y="1220"/>
                    <a:pt x="2852" y="1203"/>
                    <a:pt x="2853" y="1181"/>
                  </a:cubicBezTo>
                  <a:cubicBezTo>
                    <a:pt x="2854" y="1159"/>
                    <a:pt x="2847" y="1135"/>
                    <a:pt x="2853" y="1119"/>
                  </a:cubicBezTo>
                  <a:cubicBezTo>
                    <a:pt x="2859" y="1103"/>
                    <a:pt x="2877" y="1085"/>
                    <a:pt x="2888" y="1083"/>
                  </a:cubicBezTo>
                  <a:cubicBezTo>
                    <a:pt x="2899" y="1081"/>
                    <a:pt x="2905" y="1103"/>
                    <a:pt x="2918" y="1107"/>
                  </a:cubicBezTo>
                  <a:cubicBezTo>
                    <a:pt x="2931" y="1111"/>
                    <a:pt x="2954" y="1099"/>
                    <a:pt x="2969" y="1107"/>
                  </a:cubicBezTo>
                  <a:cubicBezTo>
                    <a:pt x="2984" y="1115"/>
                    <a:pt x="3002" y="1140"/>
                    <a:pt x="3008" y="1157"/>
                  </a:cubicBezTo>
                  <a:cubicBezTo>
                    <a:pt x="3014" y="1174"/>
                    <a:pt x="2995" y="1212"/>
                    <a:pt x="3005" y="1212"/>
                  </a:cubicBezTo>
                  <a:cubicBezTo>
                    <a:pt x="3015" y="1212"/>
                    <a:pt x="3063" y="1179"/>
                    <a:pt x="3071" y="1154"/>
                  </a:cubicBezTo>
                  <a:cubicBezTo>
                    <a:pt x="3079" y="1129"/>
                    <a:pt x="3055" y="1085"/>
                    <a:pt x="3054" y="1064"/>
                  </a:cubicBezTo>
                  <a:cubicBezTo>
                    <a:pt x="3053" y="1043"/>
                    <a:pt x="3065" y="1040"/>
                    <a:pt x="3065" y="1025"/>
                  </a:cubicBezTo>
                  <a:cubicBezTo>
                    <a:pt x="3065" y="1010"/>
                    <a:pt x="3061" y="976"/>
                    <a:pt x="3057" y="971"/>
                  </a:cubicBezTo>
                  <a:cubicBezTo>
                    <a:pt x="3053" y="966"/>
                    <a:pt x="3047" y="1000"/>
                    <a:pt x="3041" y="996"/>
                  </a:cubicBezTo>
                  <a:cubicBezTo>
                    <a:pt x="3035" y="992"/>
                    <a:pt x="3029" y="956"/>
                    <a:pt x="3023" y="948"/>
                  </a:cubicBezTo>
                  <a:cubicBezTo>
                    <a:pt x="3017" y="940"/>
                    <a:pt x="3006" y="958"/>
                    <a:pt x="3003" y="951"/>
                  </a:cubicBezTo>
                  <a:cubicBezTo>
                    <a:pt x="3000" y="944"/>
                    <a:pt x="3003" y="916"/>
                    <a:pt x="3002" y="906"/>
                  </a:cubicBezTo>
                  <a:cubicBezTo>
                    <a:pt x="3001" y="896"/>
                    <a:pt x="2996" y="898"/>
                    <a:pt x="2997" y="891"/>
                  </a:cubicBezTo>
                  <a:cubicBezTo>
                    <a:pt x="2998" y="884"/>
                    <a:pt x="3003" y="873"/>
                    <a:pt x="3006" y="866"/>
                  </a:cubicBezTo>
                  <a:cubicBezTo>
                    <a:pt x="3009" y="859"/>
                    <a:pt x="3010" y="851"/>
                    <a:pt x="3014" y="848"/>
                  </a:cubicBezTo>
                  <a:cubicBezTo>
                    <a:pt x="3018" y="845"/>
                    <a:pt x="3024" y="838"/>
                    <a:pt x="3032" y="846"/>
                  </a:cubicBezTo>
                  <a:cubicBezTo>
                    <a:pt x="3040" y="854"/>
                    <a:pt x="3057" y="895"/>
                    <a:pt x="3062" y="897"/>
                  </a:cubicBezTo>
                  <a:cubicBezTo>
                    <a:pt x="3067" y="899"/>
                    <a:pt x="3067" y="870"/>
                    <a:pt x="3065" y="858"/>
                  </a:cubicBezTo>
                  <a:cubicBezTo>
                    <a:pt x="3063" y="846"/>
                    <a:pt x="3050" y="840"/>
                    <a:pt x="3048" y="827"/>
                  </a:cubicBezTo>
                  <a:cubicBezTo>
                    <a:pt x="3046" y="814"/>
                    <a:pt x="3053" y="797"/>
                    <a:pt x="3054" y="780"/>
                  </a:cubicBezTo>
                  <a:cubicBezTo>
                    <a:pt x="3055" y="763"/>
                    <a:pt x="3062" y="736"/>
                    <a:pt x="3057" y="726"/>
                  </a:cubicBezTo>
                  <a:cubicBezTo>
                    <a:pt x="3052" y="716"/>
                    <a:pt x="3079" y="721"/>
                    <a:pt x="3026" y="720"/>
                  </a:cubicBezTo>
                  <a:cubicBezTo>
                    <a:pt x="2973" y="719"/>
                    <a:pt x="2795" y="722"/>
                    <a:pt x="2741" y="722"/>
                  </a:cubicBezTo>
                  <a:cubicBezTo>
                    <a:pt x="2687" y="722"/>
                    <a:pt x="2733" y="727"/>
                    <a:pt x="2702" y="723"/>
                  </a:cubicBezTo>
                  <a:cubicBezTo>
                    <a:pt x="2671" y="719"/>
                    <a:pt x="2609" y="699"/>
                    <a:pt x="2556" y="698"/>
                  </a:cubicBezTo>
                  <a:cubicBezTo>
                    <a:pt x="2503" y="697"/>
                    <a:pt x="2384" y="717"/>
                    <a:pt x="2385" y="717"/>
                  </a:cubicBezTo>
                  <a:cubicBezTo>
                    <a:pt x="2386" y="717"/>
                    <a:pt x="2501" y="696"/>
                    <a:pt x="2561" y="699"/>
                  </a:cubicBezTo>
                  <a:cubicBezTo>
                    <a:pt x="2621" y="702"/>
                    <a:pt x="2726" y="716"/>
                    <a:pt x="2744" y="737"/>
                  </a:cubicBezTo>
                  <a:cubicBezTo>
                    <a:pt x="2762" y="758"/>
                    <a:pt x="2724" y="805"/>
                    <a:pt x="2670" y="827"/>
                  </a:cubicBezTo>
                  <a:cubicBezTo>
                    <a:pt x="2616" y="849"/>
                    <a:pt x="2468" y="888"/>
                    <a:pt x="2421" y="870"/>
                  </a:cubicBezTo>
                  <a:cubicBezTo>
                    <a:pt x="2374" y="852"/>
                    <a:pt x="2369" y="745"/>
                    <a:pt x="2390" y="716"/>
                  </a:cubicBezTo>
                  <a:lnTo>
                    <a:pt x="2546" y="696"/>
                  </a:lnTo>
                  <a:lnTo>
                    <a:pt x="2721" y="723"/>
                  </a:lnTo>
                  <a:lnTo>
                    <a:pt x="3048" y="722"/>
                  </a:lnTo>
                  <a:lnTo>
                    <a:pt x="3039" y="334"/>
                  </a:lnTo>
                  <a:cubicBezTo>
                    <a:pt x="3023" y="273"/>
                    <a:pt x="2976" y="362"/>
                    <a:pt x="2954" y="357"/>
                  </a:cubicBezTo>
                  <a:cubicBezTo>
                    <a:pt x="2932" y="352"/>
                    <a:pt x="2923" y="307"/>
                    <a:pt x="2907" y="304"/>
                  </a:cubicBezTo>
                  <a:cubicBezTo>
                    <a:pt x="2891" y="301"/>
                    <a:pt x="2878" y="330"/>
                    <a:pt x="2859" y="339"/>
                  </a:cubicBezTo>
                  <a:cubicBezTo>
                    <a:pt x="2840" y="348"/>
                    <a:pt x="2830" y="349"/>
                    <a:pt x="2792" y="360"/>
                  </a:cubicBezTo>
                  <a:cubicBezTo>
                    <a:pt x="2754" y="371"/>
                    <a:pt x="2692" y="393"/>
                    <a:pt x="2630" y="405"/>
                  </a:cubicBezTo>
                  <a:cubicBezTo>
                    <a:pt x="2568" y="417"/>
                    <a:pt x="2463" y="451"/>
                    <a:pt x="2420" y="429"/>
                  </a:cubicBezTo>
                  <a:cubicBezTo>
                    <a:pt x="2377" y="407"/>
                    <a:pt x="2376" y="316"/>
                    <a:pt x="2370" y="271"/>
                  </a:cubicBezTo>
                  <a:lnTo>
                    <a:pt x="2385" y="156"/>
                  </a:lnTo>
                  <a:cubicBezTo>
                    <a:pt x="2381" y="116"/>
                    <a:pt x="2378" y="50"/>
                    <a:pt x="2346" y="31"/>
                  </a:cubicBezTo>
                  <a:cubicBezTo>
                    <a:pt x="2314" y="12"/>
                    <a:pt x="2224" y="0"/>
                    <a:pt x="2193" y="39"/>
                  </a:cubicBezTo>
                  <a:cubicBezTo>
                    <a:pt x="2162" y="78"/>
                    <a:pt x="2169" y="209"/>
                    <a:pt x="2163" y="265"/>
                  </a:cubicBezTo>
                  <a:cubicBezTo>
                    <a:pt x="2157" y="321"/>
                    <a:pt x="2157" y="315"/>
                    <a:pt x="2157" y="375"/>
                  </a:cubicBezTo>
                  <a:cubicBezTo>
                    <a:pt x="2157" y="435"/>
                    <a:pt x="2168" y="554"/>
                    <a:pt x="2162" y="624"/>
                  </a:cubicBezTo>
                  <a:cubicBezTo>
                    <a:pt x="2156" y="694"/>
                    <a:pt x="2162" y="768"/>
                    <a:pt x="2121" y="793"/>
                  </a:cubicBezTo>
                  <a:cubicBezTo>
                    <a:pt x="2080" y="818"/>
                    <a:pt x="2001" y="769"/>
                    <a:pt x="1919" y="771"/>
                  </a:cubicBezTo>
                  <a:cubicBezTo>
                    <a:pt x="1837" y="773"/>
                    <a:pt x="1714" y="804"/>
                    <a:pt x="1628" y="804"/>
                  </a:cubicBezTo>
                  <a:cubicBezTo>
                    <a:pt x="1542" y="804"/>
                    <a:pt x="1460" y="786"/>
                    <a:pt x="1403" y="772"/>
                  </a:cubicBezTo>
                  <a:cubicBezTo>
                    <a:pt x="1346" y="758"/>
                    <a:pt x="1311" y="736"/>
                    <a:pt x="1283" y="719"/>
                  </a:cubicBezTo>
                  <a:cubicBezTo>
                    <a:pt x="1255" y="702"/>
                    <a:pt x="1245" y="682"/>
                    <a:pt x="1232" y="669"/>
                  </a:cubicBezTo>
                  <a:cubicBezTo>
                    <a:pt x="1219" y="656"/>
                    <a:pt x="1203" y="653"/>
                    <a:pt x="1203" y="643"/>
                  </a:cubicBezTo>
                  <a:cubicBezTo>
                    <a:pt x="1203" y="633"/>
                    <a:pt x="1172" y="602"/>
                    <a:pt x="1233" y="610"/>
                  </a:cubicBezTo>
                  <a:cubicBezTo>
                    <a:pt x="1294" y="618"/>
                    <a:pt x="1502" y="681"/>
                    <a:pt x="1569" y="694"/>
                  </a:cubicBezTo>
                  <a:cubicBezTo>
                    <a:pt x="1636" y="707"/>
                    <a:pt x="1595" y="695"/>
                    <a:pt x="1638" y="687"/>
                  </a:cubicBezTo>
                  <a:cubicBezTo>
                    <a:pt x="1681" y="679"/>
                    <a:pt x="1783" y="658"/>
                    <a:pt x="1827" y="649"/>
                  </a:cubicBezTo>
                  <a:cubicBezTo>
                    <a:pt x="1871" y="640"/>
                    <a:pt x="1869" y="649"/>
                    <a:pt x="1899" y="632"/>
                  </a:cubicBezTo>
                  <a:cubicBezTo>
                    <a:pt x="1929" y="615"/>
                    <a:pt x="1981" y="574"/>
                    <a:pt x="2010" y="547"/>
                  </a:cubicBezTo>
                  <a:cubicBezTo>
                    <a:pt x="2039" y="520"/>
                    <a:pt x="2053" y="498"/>
                    <a:pt x="2076" y="471"/>
                  </a:cubicBezTo>
                  <a:cubicBezTo>
                    <a:pt x="2099" y="444"/>
                    <a:pt x="2137" y="406"/>
                    <a:pt x="2150" y="385"/>
                  </a:cubicBezTo>
                  <a:lnTo>
                    <a:pt x="2153" y="343"/>
                  </a:lnTo>
                  <a:cubicBezTo>
                    <a:pt x="2139" y="354"/>
                    <a:pt x="2096" y="418"/>
                    <a:pt x="2067" y="451"/>
                  </a:cubicBezTo>
                  <a:cubicBezTo>
                    <a:pt x="2038" y="484"/>
                    <a:pt x="2008" y="518"/>
                    <a:pt x="1977" y="543"/>
                  </a:cubicBezTo>
                  <a:cubicBezTo>
                    <a:pt x="1946" y="568"/>
                    <a:pt x="1904" y="586"/>
                    <a:pt x="1880" y="603"/>
                  </a:cubicBezTo>
                  <a:cubicBezTo>
                    <a:pt x="1856" y="620"/>
                    <a:pt x="1851" y="634"/>
                    <a:pt x="1830" y="645"/>
                  </a:cubicBezTo>
                  <a:cubicBezTo>
                    <a:pt x="1809" y="656"/>
                    <a:pt x="1772" y="662"/>
                    <a:pt x="1755" y="667"/>
                  </a:cubicBezTo>
                  <a:cubicBezTo>
                    <a:pt x="1738" y="672"/>
                    <a:pt x="1736" y="671"/>
                    <a:pt x="1728" y="673"/>
                  </a:cubicBezTo>
                  <a:cubicBezTo>
                    <a:pt x="1720" y="675"/>
                    <a:pt x="1743" y="678"/>
                    <a:pt x="1706" y="678"/>
                  </a:cubicBezTo>
                  <a:cubicBezTo>
                    <a:pt x="1669" y="678"/>
                    <a:pt x="1575" y="693"/>
                    <a:pt x="1505" y="676"/>
                  </a:cubicBezTo>
                  <a:cubicBezTo>
                    <a:pt x="1435" y="659"/>
                    <a:pt x="1329" y="605"/>
                    <a:pt x="1284" y="578"/>
                  </a:cubicBezTo>
                  <a:cubicBezTo>
                    <a:pt x="1239" y="551"/>
                    <a:pt x="1250" y="534"/>
                    <a:pt x="1232" y="513"/>
                  </a:cubicBezTo>
                  <a:cubicBezTo>
                    <a:pt x="1214" y="492"/>
                    <a:pt x="1190" y="466"/>
                    <a:pt x="1175" y="455"/>
                  </a:cubicBezTo>
                  <a:cubicBezTo>
                    <a:pt x="1160" y="444"/>
                    <a:pt x="1168" y="440"/>
                    <a:pt x="1140" y="447"/>
                  </a:cubicBezTo>
                  <a:cubicBezTo>
                    <a:pt x="1112" y="454"/>
                    <a:pt x="1048" y="485"/>
                    <a:pt x="1008" y="495"/>
                  </a:cubicBezTo>
                  <a:cubicBezTo>
                    <a:pt x="967" y="506"/>
                    <a:pt x="949" y="505"/>
                    <a:pt x="897" y="507"/>
                  </a:cubicBezTo>
                  <a:cubicBezTo>
                    <a:pt x="845" y="509"/>
                    <a:pt x="745" y="509"/>
                    <a:pt x="698" y="508"/>
                  </a:cubicBezTo>
                  <a:cubicBezTo>
                    <a:pt x="651" y="507"/>
                    <a:pt x="643" y="491"/>
                    <a:pt x="612" y="501"/>
                  </a:cubicBezTo>
                  <a:cubicBezTo>
                    <a:pt x="581" y="511"/>
                    <a:pt x="526" y="547"/>
                    <a:pt x="513" y="567"/>
                  </a:cubicBezTo>
                  <a:cubicBezTo>
                    <a:pt x="512" y="567"/>
                    <a:pt x="554" y="611"/>
                    <a:pt x="536" y="621"/>
                  </a:cubicBezTo>
                  <a:cubicBezTo>
                    <a:pt x="533" y="627"/>
                    <a:pt x="539" y="660"/>
                    <a:pt x="533" y="661"/>
                  </a:cubicBezTo>
                  <a:cubicBezTo>
                    <a:pt x="524" y="670"/>
                    <a:pt x="502" y="676"/>
                    <a:pt x="494" y="684"/>
                  </a:cubicBezTo>
                  <a:cubicBezTo>
                    <a:pt x="481" y="691"/>
                    <a:pt x="451" y="709"/>
                    <a:pt x="444" y="711"/>
                  </a:cubicBezTo>
                  <a:cubicBezTo>
                    <a:pt x="438" y="706"/>
                    <a:pt x="422" y="694"/>
                    <a:pt x="425" y="688"/>
                  </a:cubicBezTo>
                  <a:cubicBezTo>
                    <a:pt x="427" y="675"/>
                    <a:pt x="422" y="650"/>
                    <a:pt x="432" y="648"/>
                  </a:cubicBezTo>
                  <a:cubicBezTo>
                    <a:pt x="440" y="641"/>
                    <a:pt x="452" y="618"/>
                    <a:pt x="462" y="615"/>
                  </a:cubicBezTo>
                  <a:cubicBezTo>
                    <a:pt x="466" y="608"/>
                    <a:pt x="468" y="608"/>
                    <a:pt x="473" y="601"/>
                  </a:cubicBezTo>
                  <a:cubicBezTo>
                    <a:pt x="470" y="584"/>
                    <a:pt x="487" y="570"/>
                    <a:pt x="480" y="555"/>
                  </a:cubicBezTo>
                  <a:cubicBezTo>
                    <a:pt x="479" y="548"/>
                    <a:pt x="477" y="556"/>
                    <a:pt x="473" y="550"/>
                  </a:cubicBezTo>
                  <a:cubicBezTo>
                    <a:pt x="471" y="537"/>
                    <a:pt x="478" y="538"/>
                    <a:pt x="470" y="526"/>
                  </a:cubicBezTo>
                  <a:cubicBezTo>
                    <a:pt x="458" y="506"/>
                    <a:pt x="457" y="511"/>
                    <a:pt x="435" y="496"/>
                  </a:cubicBezTo>
                  <a:cubicBezTo>
                    <a:pt x="422" y="481"/>
                    <a:pt x="395" y="444"/>
                    <a:pt x="395" y="432"/>
                  </a:cubicBezTo>
                  <a:cubicBezTo>
                    <a:pt x="404" y="412"/>
                    <a:pt x="408" y="422"/>
                    <a:pt x="437" y="421"/>
                  </a:cubicBezTo>
                  <a:cubicBezTo>
                    <a:pt x="468" y="423"/>
                    <a:pt x="484" y="424"/>
                    <a:pt x="521" y="425"/>
                  </a:cubicBezTo>
                  <a:cubicBezTo>
                    <a:pt x="546" y="431"/>
                    <a:pt x="542" y="421"/>
                    <a:pt x="579" y="426"/>
                  </a:cubicBezTo>
                  <a:cubicBezTo>
                    <a:pt x="621" y="426"/>
                    <a:pt x="629" y="422"/>
                    <a:pt x="671" y="420"/>
                  </a:cubicBezTo>
                  <a:cubicBezTo>
                    <a:pt x="673" y="420"/>
                    <a:pt x="690" y="418"/>
                    <a:pt x="690" y="415"/>
                  </a:cubicBezTo>
                  <a:cubicBezTo>
                    <a:pt x="689" y="411"/>
                    <a:pt x="699" y="410"/>
                    <a:pt x="707" y="405"/>
                  </a:cubicBezTo>
                  <a:cubicBezTo>
                    <a:pt x="709" y="391"/>
                    <a:pt x="725" y="386"/>
                    <a:pt x="737" y="384"/>
                  </a:cubicBezTo>
                  <a:cubicBezTo>
                    <a:pt x="746" y="376"/>
                    <a:pt x="749" y="366"/>
                    <a:pt x="761" y="364"/>
                  </a:cubicBezTo>
                  <a:cubicBezTo>
                    <a:pt x="762" y="354"/>
                    <a:pt x="776" y="351"/>
                    <a:pt x="783" y="345"/>
                  </a:cubicBezTo>
                  <a:cubicBezTo>
                    <a:pt x="786" y="336"/>
                    <a:pt x="793" y="325"/>
                    <a:pt x="801" y="321"/>
                  </a:cubicBezTo>
                  <a:cubicBezTo>
                    <a:pt x="843" y="323"/>
                    <a:pt x="866" y="307"/>
                    <a:pt x="887" y="324"/>
                  </a:cubicBezTo>
                  <a:cubicBezTo>
                    <a:pt x="893" y="339"/>
                    <a:pt x="895" y="351"/>
                    <a:pt x="897" y="366"/>
                  </a:cubicBezTo>
                  <a:cubicBezTo>
                    <a:pt x="905" y="375"/>
                    <a:pt x="908" y="387"/>
                    <a:pt x="920" y="385"/>
                  </a:cubicBezTo>
                  <a:cubicBezTo>
                    <a:pt x="926" y="376"/>
                    <a:pt x="930" y="371"/>
                    <a:pt x="939" y="369"/>
                  </a:cubicBezTo>
                  <a:cubicBezTo>
                    <a:pt x="945" y="362"/>
                    <a:pt x="955" y="357"/>
                    <a:pt x="962" y="352"/>
                  </a:cubicBezTo>
                  <a:cubicBezTo>
                    <a:pt x="969" y="347"/>
                    <a:pt x="976" y="343"/>
                    <a:pt x="983" y="339"/>
                  </a:cubicBezTo>
                  <a:cubicBezTo>
                    <a:pt x="988" y="330"/>
                    <a:pt x="1007" y="311"/>
                    <a:pt x="1004" y="303"/>
                  </a:cubicBezTo>
                  <a:cubicBezTo>
                    <a:pt x="961" y="306"/>
                    <a:pt x="998" y="293"/>
                    <a:pt x="974" y="297"/>
                  </a:cubicBezTo>
                  <a:cubicBezTo>
                    <a:pt x="966" y="301"/>
                    <a:pt x="956" y="305"/>
                    <a:pt x="948" y="306"/>
                  </a:cubicBezTo>
                  <a:cubicBezTo>
                    <a:pt x="939" y="312"/>
                    <a:pt x="924" y="318"/>
                    <a:pt x="914" y="316"/>
                  </a:cubicBezTo>
                  <a:cubicBezTo>
                    <a:pt x="906" y="310"/>
                    <a:pt x="898" y="300"/>
                    <a:pt x="890" y="294"/>
                  </a:cubicBezTo>
                  <a:cubicBezTo>
                    <a:pt x="881" y="292"/>
                    <a:pt x="868" y="281"/>
                    <a:pt x="860" y="286"/>
                  </a:cubicBezTo>
                  <a:cubicBezTo>
                    <a:pt x="859" y="295"/>
                    <a:pt x="849" y="304"/>
                    <a:pt x="842" y="310"/>
                  </a:cubicBezTo>
                  <a:cubicBezTo>
                    <a:pt x="832" y="309"/>
                    <a:pt x="812" y="303"/>
                    <a:pt x="803" y="301"/>
                  </a:cubicBezTo>
                  <a:cubicBezTo>
                    <a:pt x="798" y="291"/>
                    <a:pt x="792" y="273"/>
                    <a:pt x="782" y="271"/>
                  </a:cubicBezTo>
                  <a:cubicBezTo>
                    <a:pt x="774" y="269"/>
                    <a:pt x="770" y="269"/>
                    <a:pt x="764" y="277"/>
                  </a:cubicBezTo>
                  <a:cubicBezTo>
                    <a:pt x="754" y="290"/>
                    <a:pt x="762" y="293"/>
                    <a:pt x="747" y="303"/>
                  </a:cubicBezTo>
                  <a:cubicBezTo>
                    <a:pt x="746" y="310"/>
                    <a:pt x="743" y="314"/>
                    <a:pt x="741" y="321"/>
                  </a:cubicBezTo>
                  <a:cubicBezTo>
                    <a:pt x="740" y="327"/>
                    <a:pt x="732" y="328"/>
                    <a:pt x="735" y="334"/>
                  </a:cubicBezTo>
                  <a:cubicBezTo>
                    <a:pt x="730" y="347"/>
                    <a:pt x="741" y="366"/>
                    <a:pt x="726" y="370"/>
                  </a:cubicBezTo>
                  <a:cubicBezTo>
                    <a:pt x="719" y="378"/>
                    <a:pt x="698" y="390"/>
                    <a:pt x="689" y="391"/>
                  </a:cubicBezTo>
                  <a:cubicBezTo>
                    <a:pt x="675" y="398"/>
                    <a:pt x="650" y="393"/>
                    <a:pt x="635" y="394"/>
                  </a:cubicBezTo>
                  <a:cubicBezTo>
                    <a:pt x="617" y="397"/>
                    <a:pt x="590" y="404"/>
                    <a:pt x="573" y="411"/>
                  </a:cubicBezTo>
                  <a:cubicBezTo>
                    <a:pt x="509" y="410"/>
                    <a:pt x="447" y="406"/>
                    <a:pt x="383" y="403"/>
                  </a:cubicBezTo>
                  <a:cubicBezTo>
                    <a:pt x="338" y="400"/>
                    <a:pt x="317" y="375"/>
                    <a:pt x="300" y="373"/>
                  </a:cubicBezTo>
                  <a:cubicBezTo>
                    <a:pt x="284" y="375"/>
                    <a:pt x="286" y="372"/>
                    <a:pt x="275" y="379"/>
                  </a:cubicBezTo>
                  <a:cubicBezTo>
                    <a:pt x="271" y="391"/>
                    <a:pt x="257" y="412"/>
                    <a:pt x="270" y="427"/>
                  </a:cubicBezTo>
                  <a:cubicBezTo>
                    <a:pt x="287" y="434"/>
                    <a:pt x="320" y="442"/>
                    <a:pt x="348" y="456"/>
                  </a:cubicBezTo>
                  <a:cubicBezTo>
                    <a:pt x="366" y="465"/>
                    <a:pt x="411" y="507"/>
                    <a:pt x="429" y="517"/>
                  </a:cubicBezTo>
                  <a:cubicBezTo>
                    <a:pt x="435" y="518"/>
                    <a:pt x="461" y="532"/>
                    <a:pt x="455" y="541"/>
                  </a:cubicBezTo>
                  <a:cubicBezTo>
                    <a:pt x="458" y="560"/>
                    <a:pt x="470" y="593"/>
                    <a:pt x="449" y="597"/>
                  </a:cubicBezTo>
                  <a:cubicBezTo>
                    <a:pt x="444" y="602"/>
                    <a:pt x="441" y="609"/>
                    <a:pt x="435" y="612"/>
                  </a:cubicBezTo>
                  <a:cubicBezTo>
                    <a:pt x="434" y="618"/>
                    <a:pt x="429" y="623"/>
                    <a:pt x="423" y="631"/>
                  </a:cubicBezTo>
                  <a:cubicBezTo>
                    <a:pt x="421" y="636"/>
                    <a:pt x="416" y="648"/>
                    <a:pt x="408" y="652"/>
                  </a:cubicBezTo>
                  <a:cubicBezTo>
                    <a:pt x="400" y="656"/>
                    <a:pt x="384" y="662"/>
                    <a:pt x="377" y="654"/>
                  </a:cubicBezTo>
                  <a:cubicBezTo>
                    <a:pt x="372" y="665"/>
                    <a:pt x="374" y="599"/>
                    <a:pt x="363" y="601"/>
                  </a:cubicBezTo>
                  <a:cubicBezTo>
                    <a:pt x="344" y="611"/>
                    <a:pt x="319" y="606"/>
                    <a:pt x="300" y="618"/>
                  </a:cubicBezTo>
                  <a:cubicBezTo>
                    <a:pt x="286" y="621"/>
                    <a:pt x="277" y="652"/>
                    <a:pt x="264" y="651"/>
                  </a:cubicBezTo>
                  <a:cubicBezTo>
                    <a:pt x="263" y="659"/>
                    <a:pt x="259" y="694"/>
                    <a:pt x="252" y="699"/>
                  </a:cubicBezTo>
                  <a:cubicBezTo>
                    <a:pt x="244" y="707"/>
                    <a:pt x="232" y="728"/>
                    <a:pt x="222" y="739"/>
                  </a:cubicBezTo>
                  <a:cubicBezTo>
                    <a:pt x="212" y="750"/>
                    <a:pt x="201" y="755"/>
                    <a:pt x="192" y="762"/>
                  </a:cubicBezTo>
                  <a:cubicBezTo>
                    <a:pt x="181" y="769"/>
                    <a:pt x="178" y="775"/>
                    <a:pt x="167" y="783"/>
                  </a:cubicBezTo>
                  <a:cubicBezTo>
                    <a:pt x="156" y="794"/>
                    <a:pt x="135" y="818"/>
                    <a:pt x="114" y="832"/>
                  </a:cubicBezTo>
                  <a:cubicBezTo>
                    <a:pt x="93" y="846"/>
                    <a:pt x="61" y="854"/>
                    <a:pt x="44" y="864"/>
                  </a:cubicBezTo>
                  <a:cubicBezTo>
                    <a:pt x="38" y="878"/>
                    <a:pt x="21" y="879"/>
                    <a:pt x="14" y="891"/>
                  </a:cubicBezTo>
                  <a:cubicBezTo>
                    <a:pt x="32" y="903"/>
                    <a:pt x="0" y="897"/>
                    <a:pt x="45" y="892"/>
                  </a:cubicBezTo>
                  <a:cubicBezTo>
                    <a:pt x="53" y="891"/>
                    <a:pt x="69" y="886"/>
                    <a:pt x="69" y="886"/>
                  </a:cubicBezTo>
                  <a:cubicBezTo>
                    <a:pt x="78" y="885"/>
                    <a:pt x="90" y="873"/>
                    <a:pt x="98" y="871"/>
                  </a:cubicBezTo>
                  <a:cubicBezTo>
                    <a:pt x="101" y="866"/>
                    <a:pt x="119" y="851"/>
                    <a:pt x="125" y="850"/>
                  </a:cubicBezTo>
                  <a:cubicBezTo>
                    <a:pt x="133" y="840"/>
                    <a:pt x="141" y="847"/>
                    <a:pt x="152" y="846"/>
                  </a:cubicBezTo>
                  <a:cubicBezTo>
                    <a:pt x="158" y="842"/>
                    <a:pt x="161" y="829"/>
                    <a:pt x="168" y="828"/>
                  </a:cubicBezTo>
                  <a:cubicBezTo>
                    <a:pt x="177" y="822"/>
                    <a:pt x="180" y="840"/>
                    <a:pt x="191" y="839"/>
                  </a:cubicBezTo>
                  <a:cubicBezTo>
                    <a:pt x="198" y="833"/>
                    <a:pt x="204" y="827"/>
                    <a:pt x="212" y="822"/>
                  </a:cubicBezTo>
                  <a:cubicBezTo>
                    <a:pt x="219" y="810"/>
                    <a:pt x="231" y="810"/>
                    <a:pt x="243" y="809"/>
                  </a:cubicBezTo>
                  <a:cubicBezTo>
                    <a:pt x="250" y="806"/>
                    <a:pt x="257" y="806"/>
                    <a:pt x="263" y="802"/>
                  </a:cubicBezTo>
                  <a:cubicBezTo>
                    <a:pt x="264" y="794"/>
                    <a:pt x="266" y="793"/>
                    <a:pt x="272" y="788"/>
                  </a:cubicBezTo>
                  <a:cubicBezTo>
                    <a:pt x="273" y="780"/>
                    <a:pt x="278" y="774"/>
                    <a:pt x="282" y="766"/>
                  </a:cubicBezTo>
                  <a:cubicBezTo>
                    <a:pt x="266" y="758"/>
                    <a:pt x="291" y="753"/>
                    <a:pt x="299" y="752"/>
                  </a:cubicBezTo>
                  <a:cubicBezTo>
                    <a:pt x="316" y="737"/>
                    <a:pt x="334" y="727"/>
                    <a:pt x="351" y="713"/>
                  </a:cubicBezTo>
                  <a:cubicBezTo>
                    <a:pt x="356" y="702"/>
                    <a:pt x="362" y="707"/>
                    <a:pt x="374" y="708"/>
                  </a:cubicBezTo>
                  <a:cubicBezTo>
                    <a:pt x="383" y="722"/>
                    <a:pt x="368" y="743"/>
                    <a:pt x="357" y="750"/>
                  </a:cubicBezTo>
                  <a:cubicBezTo>
                    <a:pt x="352" y="757"/>
                    <a:pt x="350" y="764"/>
                    <a:pt x="342" y="770"/>
                  </a:cubicBezTo>
                  <a:cubicBezTo>
                    <a:pt x="335" y="780"/>
                    <a:pt x="323" y="784"/>
                    <a:pt x="314" y="792"/>
                  </a:cubicBezTo>
                  <a:cubicBezTo>
                    <a:pt x="311" y="799"/>
                    <a:pt x="305" y="801"/>
                    <a:pt x="314" y="803"/>
                  </a:cubicBezTo>
                  <a:cubicBezTo>
                    <a:pt x="307" y="807"/>
                    <a:pt x="310" y="811"/>
                    <a:pt x="303" y="815"/>
                  </a:cubicBezTo>
                  <a:cubicBezTo>
                    <a:pt x="299" y="821"/>
                    <a:pt x="297" y="822"/>
                    <a:pt x="291" y="823"/>
                  </a:cubicBezTo>
                  <a:cubicBezTo>
                    <a:pt x="283" y="830"/>
                    <a:pt x="282" y="832"/>
                    <a:pt x="273" y="835"/>
                  </a:cubicBezTo>
                  <a:cubicBezTo>
                    <a:pt x="268" y="840"/>
                    <a:pt x="261" y="842"/>
                    <a:pt x="254" y="843"/>
                  </a:cubicBezTo>
                  <a:cubicBezTo>
                    <a:pt x="241" y="849"/>
                    <a:pt x="230" y="850"/>
                    <a:pt x="215" y="852"/>
                  </a:cubicBezTo>
                  <a:cubicBezTo>
                    <a:pt x="210" y="855"/>
                    <a:pt x="207" y="859"/>
                    <a:pt x="201" y="860"/>
                  </a:cubicBezTo>
                  <a:cubicBezTo>
                    <a:pt x="196" y="862"/>
                    <a:pt x="199" y="872"/>
                    <a:pt x="195" y="876"/>
                  </a:cubicBezTo>
                  <a:cubicBezTo>
                    <a:pt x="193" y="875"/>
                    <a:pt x="183" y="866"/>
                    <a:pt x="183" y="866"/>
                  </a:cubicBezTo>
                  <a:cubicBezTo>
                    <a:pt x="171" y="871"/>
                    <a:pt x="141" y="904"/>
                    <a:pt x="122" y="915"/>
                  </a:cubicBezTo>
                  <a:cubicBezTo>
                    <a:pt x="103" y="926"/>
                    <a:pt x="81" y="925"/>
                    <a:pt x="69" y="934"/>
                  </a:cubicBezTo>
                  <a:cubicBezTo>
                    <a:pt x="57" y="943"/>
                    <a:pt x="50" y="965"/>
                    <a:pt x="51" y="972"/>
                  </a:cubicBezTo>
                  <a:cubicBezTo>
                    <a:pt x="63" y="971"/>
                    <a:pt x="65" y="989"/>
                    <a:pt x="74" y="979"/>
                  </a:cubicBezTo>
                  <a:cubicBezTo>
                    <a:pt x="82" y="970"/>
                    <a:pt x="67" y="976"/>
                    <a:pt x="80" y="972"/>
                  </a:cubicBezTo>
                  <a:cubicBezTo>
                    <a:pt x="90" y="967"/>
                    <a:pt x="84" y="959"/>
                    <a:pt x="95" y="957"/>
                  </a:cubicBezTo>
                  <a:cubicBezTo>
                    <a:pt x="106" y="951"/>
                    <a:pt x="110" y="936"/>
                    <a:pt x="122" y="933"/>
                  </a:cubicBezTo>
                  <a:cubicBezTo>
                    <a:pt x="127" y="929"/>
                    <a:pt x="135" y="923"/>
                    <a:pt x="141" y="922"/>
                  </a:cubicBezTo>
                  <a:cubicBezTo>
                    <a:pt x="152" y="902"/>
                    <a:pt x="169" y="899"/>
                    <a:pt x="188" y="897"/>
                  </a:cubicBezTo>
                  <a:cubicBezTo>
                    <a:pt x="201" y="894"/>
                    <a:pt x="205" y="888"/>
                    <a:pt x="218" y="886"/>
                  </a:cubicBezTo>
                  <a:cubicBezTo>
                    <a:pt x="226" y="882"/>
                    <a:pt x="240" y="876"/>
                    <a:pt x="248" y="874"/>
                  </a:cubicBezTo>
                  <a:cubicBezTo>
                    <a:pt x="257" y="866"/>
                    <a:pt x="274" y="855"/>
                    <a:pt x="285" y="852"/>
                  </a:cubicBezTo>
                  <a:cubicBezTo>
                    <a:pt x="300" y="844"/>
                    <a:pt x="323" y="827"/>
                    <a:pt x="336" y="819"/>
                  </a:cubicBezTo>
                  <a:cubicBezTo>
                    <a:pt x="349" y="811"/>
                    <a:pt x="319" y="835"/>
                    <a:pt x="365" y="805"/>
                  </a:cubicBezTo>
                  <a:close/>
                </a:path>
              </a:pathLst>
            </a:custGeom>
            <a:solidFill>
              <a:srgbClr val="33CCCC">
                <a:alpha val="39999"/>
              </a:srgbClr>
            </a:solidFill>
            <a:ln w="9525" cap="flat" cmpd="sng">
              <a:solidFill>
                <a:srgbClr val="000000"/>
              </a:solidFill>
              <a:prstDash val="solid"/>
              <a:round/>
              <a:headEnd/>
              <a:tailEnd/>
            </a:ln>
          </p:spPr>
          <p:txBody>
            <a:bodyPr/>
            <a:lstStyle/>
            <a:p>
              <a:endParaRPr lang="en-US"/>
            </a:p>
          </p:txBody>
        </p:sp>
      </p:grpSp>
      <p:sp>
        <p:nvSpPr>
          <p:cNvPr id="25622" name="Freeform 42"/>
          <p:cNvSpPr>
            <a:spLocks/>
          </p:cNvSpPr>
          <p:nvPr/>
        </p:nvSpPr>
        <p:spPr bwMode="auto">
          <a:xfrm>
            <a:off x="617538" y="1905000"/>
            <a:ext cx="8328025" cy="3349625"/>
          </a:xfrm>
          <a:custGeom>
            <a:avLst/>
            <a:gdLst>
              <a:gd name="T0" fmla="*/ 2147483647 w 5246"/>
              <a:gd name="T1" fmla="*/ 2147483647 h 2110"/>
              <a:gd name="T2" fmla="*/ 2147483647 w 5246"/>
              <a:gd name="T3" fmla="*/ 2147483647 h 2110"/>
              <a:gd name="T4" fmla="*/ 2147483647 w 5246"/>
              <a:gd name="T5" fmla="*/ 2147483647 h 2110"/>
              <a:gd name="T6" fmla="*/ 2147483647 w 5246"/>
              <a:gd name="T7" fmla="*/ 2147483647 h 2110"/>
              <a:gd name="T8" fmla="*/ 2147483647 w 5246"/>
              <a:gd name="T9" fmla="*/ 2147483647 h 2110"/>
              <a:gd name="T10" fmla="*/ 2147483647 w 5246"/>
              <a:gd name="T11" fmla="*/ 2147483647 h 2110"/>
              <a:gd name="T12" fmla="*/ 2147483647 w 5246"/>
              <a:gd name="T13" fmla="*/ 2147483647 h 2110"/>
              <a:gd name="T14" fmla="*/ 2147483647 w 5246"/>
              <a:gd name="T15" fmla="*/ 2147483647 h 2110"/>
              <a:gd name="T16" fmla="*/ 2147483647 w 5246"/>
              <a:gd name="T17" fmla="*/ 2147483647 h 2110"/>
              <a:gd name="T18" fmla="*/ 2147483647 w 5246"/>
              <a:gd name="T19" fmla="*/ 2147483647 h 2110"/>
              <a:gd name="T20" fmla="*/ 2147483647 w 5246"/>
              <a:gd name="T21" fmla="*/ 2147483647 h 2110"/>
              <a:gd name="T22" fmla="*/ 2147483647 w 5246"/>
              <a:gd name="T23" fmla="*/ 2147483647 h 2110"/>
              <a:gd name="T24" fmla="*/ 2147483647 w 5246"/>
              <a:gd name="T25" fmla="*/ 2147483647 h 2110"/>
              <a:gd name="T26" fmla="*/ 2147483647 w 5246"/>
              <a:gd name="T27" fmla="*/ 2147483647 h 2110"/>
              <a:gd name="T28" fmla="*/ 2147483647 w 5246"/>
              <a:gd name="T29" fmla="*/ 2147483647 h 2110"/>
              <a:gd name="T30" fmla="*/ 2147483647 w 5246"/>
              <a:gd name="T31" fmla="*/ 2147483647 h 2110"/>
              <a:gd name="T32" fmla="*/ 2147483647 w 5246"/>
              <a:gd name="T33" fmla="*/ 2147483647 h 2110"/>
              <a:gd name="T34" fmla="*/ 2147483647 w 5246"/>
              <a:gd name="T35" fmla="*/ 2147483647 h 2110"/>
              <a:gd name="T36" fmla="*/ 2147483647 w 5246"/>
              <a:gd name="T37" fmla="*/ 2147483647 h 2110"/>
              <a:gd name="T38" fmla="*/ 2147483647 w 5246"/>
              <a:gd name="T39" fmla="*/ 2147483647 h 2110"/>
              <a:gd name="T40" fmla="*/ 2147483647 w 5246"/>
              <a:gd name="T41" fmla="*/ 2147483647 h 2110"/>
              <a:gd name="T42" fmla="*/ 2147483647 w 5246"/>
              <a:gd name="T43" fmla="*/ 2147483647 h 2110"/>
              <a:gd name="T44" fmla="*/ 2147483647 w 5246"/>
              <a:gd name="T45" fmla="*/ 2147483647 h 2110"/>
              <a:gd name="T46" fmla="*/ 2147483647 w 5246"/>
              <a:gd name="T47" fmla="*/ 2147483647 h 2110"/>
              <a:gd name="T48" fmla="*/ 2147483647 w 5246"/>
              <a:gd name="T49" fmla="*/ 2147483647 h 2110"/>
              <a:gd name="T50" fmla="*/ 2147483647 w 5246"/>
              <a:gd name="T51" fmla="*/ 2147483647 h 2110"/>
              <a:gd name="T52" fmla="*/ 2147483647 w 5246"/>
              <a:gd name="T53" fmla="*/ 2147483647 h 2110"/>
              <a:gd name="T54" fmla="*/ 2147483647 w 5246"/>
              <a:gd name="T55" fmla="*/ 2147483647 h 2110"/>
              <a:gd name="T56" fmla="*/ 2147483647 w 5246"/>
              <a:gd name="T57" fmla="*/ 2147483647 h 2110"/>
              <a:gd name="T58" fmla="*/ 2147483647 w 5246"/>
              <a:gd name="T59" fmla="*/ 2147483647 h 2110"/>
              <a:gd name="T60" fmla="*/ 2147483647 w 5246"/>
              <a:gd name="T61" fmla="*/ 2147483647 h 2110"/>
              <a:gd name="T62" fmla="*/ 2147483647 w 5246"/>
              <a:gd name="T63" fmla="*/ 2147483647 h 2110"/>
              <a:gd name="T64" fmla="*/ 2147483647 w 5246"/>
              <a:gd name="T65" fmla="*/ 2147483647 h 2110"/>
              <a:gd name="T66" fmla="*/ 2147483647 w 5246"/>
              <a:gd name="T67" fmla="*/ 2147483647 h 2110"/>
              <a:gd name="T68" fmla="*/ 2147483647 w 5246"/>
              <a:gd name="T69" fmla="*/ 2147483647 h 2110"/>
              <a:gd name="T70" fmla="*/ 2147483647 w 5246"/>
              <a:gd name="T71" fmla="*/ 2147483647 h 2110"/>
              <a:gd name="T72" fmla="*/ 2147483647 w 5246"/>
              <a:gd name="T73" fmla="*/ 2147483647 h 2110"/>
              <a:gd name="T74" fmla="*/ 2147483647 w 5246"/>
              <a:gd name="T75" fmla="*/ 2147483647 h 2110"/>
              <a:gd name="T76" fmla="*/ 2147483647 w 5246"/>
              <a:gd name="T77" fmla="*/ 2147483647 h 2110"/>
              <a:gd name="T78" fmla="*/ 2147483647 w 5246"/>
              <a:gd name="T79" fmla="*/ 2147483647 h 2110"/>
              <a:gd name="T80" fmla="*/ 2147483647 w 5246"/>
              <a:gd name="T81" fmla="*/ 2147483647 h 2110"/>
              <a:gd name="T82" fmla="*/ 2147483647 w 5246"/>
              <a:gd name="T83" fmla="*/ 2147483647 h 2110"/>
              <a:gd name="T84" fmla="*/ 2147483647 w 5246"/>
              <a:gd name="T85" fmla="*/ 2147483647 h 2110"/>
              <a:gd name="T86" fmla="*/ 2147483647 w 5246"/>
              <a:gd name="T87" fmla="*/ 2147483647 h 2110"/>
              <a:gd name="T88" fmla="*/ 2147483647 w 5246"/>
              <a:gd name="T89" fmla="*/ 2147483647 h 2110"/>
              <a:gd name="T90" fmla="*/ 2147483647 w 5246"/>
              <a:gd name="T91" fmla="*/ 2147483647 h 2110"/>
              <a:gd name="T92" fmla="*/ 2147483647 w 5246"/>
              <a:gd name="T93" fmla="*/ 2147483647 h 2110"/>
              <a:gd name="T94" fmla="*/ 2147483647 w 5246"/>
              <a:gd name="T95" fmla="*/ 2147483647 h 2110"/>
              <a:gd name="T96" fmla="*/ 2147483647 w 5246"/>
              <a:gd name="T97" fmla="*/ 2147483647 h 2110"/>
              <a:gd name="T98" fmla="*/ 2147483647 w 5246"/>
              <a:gd name="T99" fmla="*/ 2147483647 h 2110"/>
              <a:gd name="T100" fmla="*/ 2147483647 w 5246"/>
              <a:gd name="T101" fmla="*/ 2147483647 h 2110"/>
              <a:gd name="T102" fmla="*/ 2147483647 w 5246"/>
              <a:gd name="T103" fmla="*/ 2147483647 h 2110"/>
              <a:gd name="T104" fmla="*/ 2147483647 w 5246"/>
              <a:gd name="T105" fmla="*/ 2147483647 h 2110"/>
              <a:gd name="T106" fmla="*/ 2147483647 w 5246"/>
              <a:gd name="T107" fmla="*/ 2147483647 h 2110"/>
              <a:gd name="T108" fmla="*/ 2147483647 w 5246"/>
              <a:gd name="T109" fmla="*/ 2147483647 h 2110"/>
              <a:gd name="T110" fmla="*/ 2147483647 w 5246"/>
              <a:gd name="T111" fmla="*/ 2147483647 h 2110"/>
              <a:gd name="T112" fmla="*/ 2147483647 w 5246"/>
              <a:gd name="T113" fmla="*/ 2147483647 h 2110"/>
              <a:gd name="T114" fmla="*/ 2147483647 w 5246"/>
              <a:gd name="T115" fmla="*/ 2147483647 h 2110"/>
              <a:gd name="T116" fmla="*/ 2147483647 w 5246"/>
              <a:gd name="T117" fmla="*/ 2147483647 h 2110"/>
              <a:gd name="T118" fmla="*/ 2147483647 w 5246"/>
              <a:gd name="T119" fmla="*/ 2147483647 h 21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246"/>
              <a:gd name="T181" fmla="*/ 0 h 2110"/>
              <a:gd name="T182" fmla="*/ 5246 w 5246"/>
              <a:gd name="T183" fmla="*/ 2110 h 21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246" h="2110">
                <a:moveTo>
                  <a:pt x="18" y="1556"/>
                </a:moveTo>
                <a:cubicBezTo>
                  <a:pt x="9" y="1569"/>
                  <a:pt x="4" y="1584"/>
                  <a:pt x="10" y="1598"/>
                </a:cubicBezTo>
                <a:cubicBezTo>
                  <a:pt x="6" y="1608"/>
                  <a:pt x="11" y="1618"/>
                  <a:pt x="2" y="1622"/>
                </a:cubicBezTo>
                <a:cubicBezTo>
                  <a:pt x="0" y="1630"/>
                  <a:pt x="5" y="1639"/>
                  <a:pt x="5" y="1651"/>
                </a:cubicBezTo>
                <a:cubicBezTo>
                  <a:pt x="1" y="1666"/>
                  <a:pt x="4" y="1681"/>
                  <a:pt x="2" y="1698"/>
                </a:cubicBezTo>
                <a:cubicBezTo>
                  <a:pt x="6" y="1709"/>
                  <a:pt x="9" y="1712"/>
                  <a:pt x="2" y="1722"/>
                </a:cubicBezTo>
                <a:cubicBezTo>
                  <a:pt x="13" y="1731"/>
                  <a:pt x="10" y="1726"/>
                  <a:pt x="22" y="1730"/>
                </a:cubicBezTo>
                <a:cubicBezTo>
                  <a:pt x="25" y="1739"/>
                  <a:pt x="34" y="1744"/>
                  <a:pt x="31" y="1755"/>
                </a:cubicBezTo>
                <a:cubicBezTo>
                  <a:pt x="37" y="1761"/>
                  <a:pt x="48" y="1769"/>
                  <a:pt x="57" y="1779"/>
                </a:cubicBezTo>
                <a:cubicBezTo>
                  <a:pt x="76" y="1792"/>
                  <a:pt x="72" y="1805"/>
                  <a:pt x="86" y="1816"/>
                </a:cubicBezTo>
                <a:cubicBezTo>
                  <a:pt x="91" y="1828"/>
                  <a:pt x="98" y="1822"/>
                  <a:pt x="93" y="1834"/>
                </a:cubicBezTo>
                <a:cubicBezTo>
                  <a:pt x="99" y="1850"/>
                  <a:pt x="98" y="1851"/>
                  <a:pt x="103" y="1866"/>
                </a:cubicBezTo>
                <a:cubicBezTo>
                  <a:pt x="105" y="1873"/>
                  <a:pt x="118" y="1922"/>
                  <a:pt x="120" y="1929"/>
                </a:cubicBezTo>
                <a:cubicBezTo>
                  <a:pt x="125" y="1945"/>
                  <a:pt x="129" y="1953"/>
                  <a:pt x="132" y="1964"/>
                </a:cubicBezTo>
                <a:cubicBezTo>
                  <a:pt x="134" y="1978"/>
                  <a:pt x="135" y="1981"/>
                  <a:pt x="146" y="1990"/>
                </a:cubicBezTo>
                <a:cubicBezTo>
                  <a:pt x="151" y="2003"/>
                  <a:pt x="157" y="1992"/>
                  <a:pt x="168" y="1997"/>
                </a:cubicBezTo>
                <a:cubicBezTo>
                  <a:pt x="171" y="2008"/>
                  <a:pt x="171" y="2014"/>
                  <a:pt x="182" y="2011"/>
                </a:cubicBezTo>
                <a:lnTo>
                  <a:pt x="189" y="2013"/>
                </a:lnTo>
                <a:cubicBezTo>
                  <a:pt x="202" y="2033"/>
                  <a:pt x="196" y="2027"/>
                  <a:pt x="221" y="2033"/>
                </a:cubicBezTo>
                <a:cubicBezTo>
                  <a:pt x="233" y="2026"/>
                  <a:pt x="236" y="2024"/>
                  <a:pt x="252" y="2020"/>
                </a:cubicBezTo>
                <a:cubicBezTo>
                  <a:pt x="260" y="2015"/>
                  <a:pt x="265" y="2013"/>
                  <a:pt x="269" y="2003"/>
                </a:cubicBezTo>
                <a:cubicBezTo>
                  <a:pt x="272" y="1986"/>
                  <a:pt x="276" y="1983"/>
                  <a:pt x="290" y="1979"/>
                </a:cubicBezTo>
                <a:cubicBezTo>
                  <a:pt x="296" y="1969"/>
                  <a:pt x="295" y="1965"/>
                  <a:pt x="305" y="1958"/>
                </a:cubicBezTo>
                <a:cubicBezTo>
                  <a:pt x="308" y="1948"/>
                  <a:pt x="314" y="1946"/>
                  <a:pt x="319" y="1937"/>
                </a:cubicBezTo>
                <a:cubicBezTo>
                  <a:pt x="323" y="1919"/>
                  <a:pt x="317" y="1934"/>
                  <a:pt x="329" y="1934"/>
                </a:cubicBezTo>
                <a:cubicBezTo>
                  <a:pt x="334" y="1934"/>
                  <a:pt x="338" y="1927"/>
                  <a:pt x="343" y="1926"/>
                </a:cubicBezTo>
                <a:cubicBezTo>
                  <a:pt x="354" y="1929"/>
                  <a:pt x="364" y="1926"/>
                  <a:pt x="360" y="1939"/>
                </a:cubicBezTo>
                <a:cubicBezTo>
                  <a:pt x="364" y="1954"/>
                  <a:pt x="363" y="1939"/>
                  <a:pt x="379" y="1945"/>
                </a:cubicBezTo>
                <a:cubicBezTo>
                  <a:pt x="382" y="1945"/>
                  <a:pt x="376" y="1930"/>
                  <a:pt x="379" y="1939"/>
                </a:cubicBezTo>
                <a:cubicBezTo>
                  <a:pt x="381" y="1949"/>
                  <a:pt x="393" y="1988"/>
                  <a:pt x="398" y="2003"/>
                </a:cubicBezTo>
                <a:cubicBezTo>
                  <a:pt x="395" y="2015"/>
                  <a:pt x="396" y="2028"/>
                  <a:pt x="408" y="2031"/>
                </a:cubicBezTo>
                <a:cubicBezTo>
                  <a:pt x="425" y="2044"/>
                  <a:pt x="439" y="2039"/>
                  <a:pt x="450" y="2041"/>
                </a:cubicBezTo>
                <a:lnTo>
                  <a:pt x="475" y="2053"/>
                </a:lnTo>
                <a:cubicBezTo>
                  <a:pt x="481" y="2060"/>
                  <a:pt x="501" y="2051"/>
                  <a:pt x="506" y="2052"/>
                </a:cubicBezTo>
                <a:cubicBezTo>
                  <a:pt x="515" y="2051"/>
                  <a:pt x="525" y="2055"/>
                  <a:pt x="533" y="2050"/>
                </a:cubicBezTo>
                <a:cubicBezTo>
                  <a:pt x="539" y="2045"/>
                  <a:pt x="555" y="2041"/>
                  <a:pt x="564" y="2027"/>
                </a:cubicBezTo>
                <a:cubicBezTo>
                  <a:pt x="575" y="2018"/>
                  <a:pt x="590" y="2005"/>
                  <a:pt x="597" y="1997"/>
                </a:cubicBezTo>
                <a:cubicBezTo>
                  <a:pt x="607" y="2000"/>
                  <a:pt x="598" y="1972"/>
                  <a:pt x="607" y="1977"/>
                </a:cubicBezTo>
                <a:cubicBezTo>
                  <a:pt x="622" y="1971"/>
                  <a:pt x="627" y="1972"/>
                  <a:pt x="636" y="1958"/>
                </a:cubicBezTo>
                <a:cubicBezTo>
                  <a:pt x="649" y="1960"/>
                  <a:pt x="657" y="1962"/>
                  <a:pt x="669" y="1966"/>
                </a:cubicBezTo>
                <a:cubicBezTo>
                  <a:pt x="683" y="1988"/>
                  <a:pt x="674" y="2017"/>
                  <a:pt x="672" y="2042"/>
                </a:cubicBezTo>
                <a:cubicBezTo>
                  <a:pt x="676" y="2056"/>
                  <a:pt x="676" y="2067"/>
                  <a:pt x="665" y="2076"/>
                </a:cubicBezTo>
                <a:cubicBezTo>
                  <a:pt x="660" y="2088"/>
                  <a:pt x="656" y="2089"/>
                  <a:pt x="645" y="2091"/>
                </a:cubicBezTo>
                <a:cubicBezTo>
                  <a:pt x="642" y="2103"/>
                  <a:pt x="649" y="2099"/>
                  <a:pt x="653" y="2110"/>
                </a:cubicBezTo>
                <a:cubicBezTo>
                  <a:pt x="665" y="2109"/>
                  <a:pt x="673" y="2106"/>
                  <a:pt x="684" y="2102"/>
                </a:cubicBezTo>
                <a:cubicBezTo>
                  <a:pt x="690" y="2079"/>
                  <a:pt x="676" y="2084"/>
                  <a:pt x="701" y="2073"/>
                </a:cubicBezTo>
                <a:cubicBezTo>
                  <a:pt x="702" y="2067"/>
                  <a:pt x="701" y="2062"/>
                  <a:pt x="703" y="2058"/>
                </a:cubicBezTo>
                <a:cubicBezTo>
                  <a:pt x="704" y="2055"/>
                  <a:pt x="709" y="2058"/>
                  <a:pt x="710" y="2055"/>
                </a:cubicBezTo>
                <a:cubicBezTo>
                  <a:pt x="725" y="2028"/>
                  <a:pt x="700" y="2039"/>
                  <a:pt x="734" y="2033"/>
                </a:cubicBezTo>
                <a:cubicBezTo>
                  <a:pt x="740" y="2024"/>
                  <a:pt x="740" y="2015"/>
                  <a:pt x="746" y="2005"/>
                </a:cubicBezTo>
                <a:cubicBezTo>
                  <a:pt x="741" y="1985"/>
                  <a:pt x="747" y="1972"/>
                  <a:pt x="734" y="1953"/>
                </a:cubicBezTo>
                <a:cubicBezTo>
                  <a:pt x="732" y="1898"/>
                  <a:pt x="734" y="1908"/>
                  <a:pt x="727" y="1876"/>
                </a:cubicBezTo>
                <a:cubicBezTo>
                  <a:pt x="739" y="1859"/>
                  <a:pt x="732" y="1864"/>
                  <a:pt x="744" y="1855"/>
                </a:cubicBezTo>
                <a:cubicBezTo>
                  <a:pt x="750" y="1832"/>
                  <a:pt x="753" y="1813"/>
                  <a:pt x="775" y="1803"/>
                </a:cubicBezTo>
                <a:cubicBezTo>
                  <a:pt x="779" y="1789"/>
                  <a:pt x="779" y="1782"/>
                  <a:pt x="775" y="1767"/>
                </a:cubicBezTo>
                <a:cubicBezTo>
                  <a:pt x="782" y="1761"/>
                  <a:pt x="788" y="1758"/>
                  <a:pt x="797" y="1756"/>
                </a:cubicBezTo>
                <a:cubicBezTo>
                  <a:pt x="800" y="1744"/>
                  <a:pt x="797" y="1736"/>
                  <a:pt x="809" y="1732"/>
                </a:cubicBezTo>
                <a:cubicBezTo>
                  <a:pt x="811" y="1716"/>
                  <a:pt x="817" y="1707"/>
                  <a:pt x="828" y="1698"/>
                </a:cubicBezTo>
                <a:cubicBezTo>
                  <a:pt x="838" y="1702"/>
                  <a:pt x="841" y="1701"/>
                  <a:pt x="845" y="1690"/>
                </a:cubicBezTo>
                <a:cubicBezTo>
                  <a:pt x="847" y="1673"/>
                  <a:pt x="850" y="1662"/>
                  <a:pt x="854" y="1645"/>
                </a:cubicBezTo>
                <a:cubicBezTo>
                  <a:pt x="852" y="1630"/>
                  <a:pt x="848" y="1614"/>
                  <a:pt x="840" y="1601"/>
                </a:cubicBezTo>
                <a:cubicBezTo>
                  <a:pt x="837" y="1595"/>
                  <a:pt x="830" y="1585"/>
                  <a:pt x="830" y="1585"/>
                </a:cubicBezTo>
                <a:cubicBezTo>
                  <a:pt x="824" y="1563"/>
                  <a:pt x="820" y="1539"/>
                  <a:pt x="833" y="1520"/>
                </a:cubicBezTo>
                <a:cubicBezTo>
                  <a:pt x="835" y="1508"/>
                  <a:pt x="837" y="1503"/>
                  <a:pt x="835" y="1491"/>
                </a:cubicBezTo>
                <a:cubicBezTo>
                  <a:pt x="842" y="1486"/>
                  <a:pt x="859" y="1480"/>
                  <a:pt x="859" y="1480"/>
                </a:cubicBezTo>
                <a:cubicBezTo>
                  <a:pt x="864" y="1462"/>
                  <a:pt x="870" y="1446"/>
                  <a:pt x="888" y="1441"/>
                </a:cubicBezTo>
                <a:cubicBezTo>
                  <a:pt x="903" y="1452"/>
                  <a:pt x="896" y="1432"/>
                  <a:pt x="909" y="1428"/>
                </a:cubicBezTo>
                <a:cubicBezTo>
                  <a:pt x="915" y="1414"/>
                  <a:pt x="940" y="1412"/>
                  <a:pt x="953" y="1409"/>
                </a:cubicBezTo>
                <a:cubicBezTo>
                  <a:pt x="960" y="1383"/>
                  <a:pt x="976" y="1385"/>
                  <a:pt x="998" y="1378"/>
                </a:cubicBezTo>
                <a:cubicBezTo>
                  <a:pt x="1002" y="1361"/>
                  <a:pt x="1016" y="1345"/>
                  <a:pt x="1025" y="1331"/>
                </a:cubicBezTo>
                <a:cubicBezTo>
                  <a:pt x="1027" y="1332"/>
                  <a:pt x="1030" y="1335"/>
                  <a:pt x="1032" y="1334"/>
                </a:cubicBezTo>
                <a:cubicBezTo>
                  <a:pt x="1034" y="1333"/>
                  <a:pt x="1033" y="1327"/>
                  <a:pt x="1034" y="1325"/>
                </a:cubicBezTo>
                <a:cubicBezTo>
                  <a:pt x="1037" y="1320"/>
                  <a:pt x="1044" y="1310"/>
                  <a:pt x="1044" y="1310"/>
                </a:cubicBezTo>
                <a:cubicBezTo>
                  <a:pt x="1047" y="1299"/>
                  <a:pt x="1050" y="1288"/>
                  <a:pt x="1056" y="1278"/>
                </a:cubicBezTo>
                <a:cubicBezTo>
                  <a:pt x="1058" y="1270"/>
                  <a:pt x="1053" y="1252"/>
                  <a:pt x="1061" y="1246"/>
                </a:cubicBezTo>
                <a:cubicBezTo>
                  <a:pt x="1065" y="1243"/>
                  <a:pt x="1075" y="1242"/>
                  <a:pt x="1075" y="1242"/>
                </a:cubicBezTo>
                <a:cubicBezTo>
                  <a:pt x="1084" y="1234"/>
                  <a:pt x="1086" y="1232"/>
                  <a:pt x="1082" y="1220"/>
                </a:cubicBezTo>
                <a:cubicBezTo>
                  <a:pt x="1092" y="1217"/>
                  <a:pt x="1102" y="1208"/>
                  <a:pt x="1111" y="1203"/>
                </a:cubicBezTo>
                <a:cubicBezTo>
                  <a:pt x="1116" y="1180"/>
                  <a:pt x="1121" y="1186"/>
                  <a:pt x="1147" y="1184"/>
                </a:cubicBezTo>
                <a:cubicBezTo>
                  <a:pt x="1153" y="1159"/>
                  <a:pt x="1167" y="1152"/>
                  <a:pt x="1188" y="1150"/>
                </a:cubicBezTo>
                <a:cubicBezTo>
                  <a:pt x="1195" y="1141"/>
                  <a:pt x="1199" y="1135"/>
                  <a:pt x="1209" y="1132"/>
                </a:cubicBezTo>
                <a:cubicBezTo>
                  <a:pt x="1216" y="1113"/>
                  <a:pt x="1237" y="1089"/>
                  <a:pt x="1243" y="1070"/>
                </a:cubicBezTo>
                <a:cubicBezTo>
                  <a:pt x="1247" y="1057"/>
                  <a:pt x="1241" y="1045"/>
                  <a:pt x="1252" y="1040"/>
                </a:cubicBezTo>
                <a:cubicBezTo>
                  <a:pt x="1249" y="1018"/>
                  <a:pt x="1250" y="1023"/>
                  <a:pt x="1260" y="1008"/>
                </a:cubicBezTo>
                <a:cubicBezTo>
                  <a:pt x="1261" y="998"/>
                  <a:pt x="1268" y="990"/>
                  <a:pt x="1269" y="982"/>
                </a:cubicBezTo>
                <a:cubicBezTo>
                  <a:pt x="1270" y="973"/>
                  <a:pt x="1269" y="966"/>
                  <a:pt x="1267" y="953"/>
                </a:cubicBezTo>
                <a:cubicBezTo>
                  <a:pt x="1264" y="938"/>
                  <a:pt x="1264" y="918"/>
                  <a:pt x="1255" y="905"/>
                </a:cubicBezTo>
                <a:cubicBezTo>
                  <a:pt x="1253" y="883"/>
                  <a:pt x="1243" y="887"/>
                  <a:pt x="1233" y="871"/>
                </a:cubicBezTo>
                <a:cubicBezTo>
                  <a:pt x="1231" y="854"/>
                  <a:pt x="1232" y="812"/>
                  <a:pt x="1221" y="796"/>
                </a:cubicBezTo>
                <a:cubicBezTo>
                  <a:pt x="1218" y="784"/>
                  <a:pt x="1219" y="781"/>
                  <a:pt x="1209" y="774"/>
                </a:cubicBezTo>
                <a:cubicBezTo>
                  <a:pt x="1200" y="757"/>
                  <a:pt x="1193" y="754"/>
                  <a:pt x="1176" y="748"/>
                </a:cubicBezTo>
                <a:cubicBezTo>
                  <a:pt x="1170" y="749"/>
                  <a:pt x="1163" y="748"/>
                  <a:pt x="1157" y="751"/>
                </a:cubicBezTo>
                <a:cubicBezTo>
                  <a:pt x="1152" y="753"/>
                  <a:pt x="1150" y="766"/>
                  <a:pt x="1142" y="770"/>
                </a:cubicBezTo>
                <a:cubicBezTo>
                  <a:pt x="1137" y="794"/>
                  <a:pt x="1129" y="764"/>
                  <a:pt x="1114" y="762"/>
                </a:cubicBezTo>
                <a:cubicBezTo>
                  <a:pt x="1107" y="752"/>
                  <a:pt x="1111" y="749"/>
                  <a:pt x="1101" y="741"/>
                </a:cubicBezTo>
                <a:cubicBezTo>
                  <a:pt x="1098" y="732"/>
                  <a:pt x="1085" y="730"/>
                  <a:pt x="1082" y="722"/>
                </a:cubicBezTo>
                <a:cubicBezTo>
                  <a:pt x="1086" y="711"/>
                  <a:pt x="1089" y="708"/>
                  <a:pt x="1082" y="699"/>
                </a:cubicBezTo>
                <a:cubicBezTo>
                  <a:pt x="1082" y="690"/>
                  <a:pt x="1084" y="681"/>
                  <a:pt x="1089" y="666"/>
                </a:cubicBezTo>
                <a:cubicBezTo>
                  <a:pt x="1094" y="650"/>
                  <a:pt x="1104" y="622"/>
                  <a:pt x="1109" y="609"/>
                </a:cubicBezTo>
                <a:cubicBezTo>
                  <a:pt x="1108" y="602"/>
                  <a:pt x="1112" y="594"/>
                  <a:pt x="1119" y="588"/>
                </a:cubicBezTo>
                <a:cubicBezTo>
                  <a:pt x="1123" y="585"/>
                  <a:pt x="1125" y="573"/>
                  <a:pt x="1125" y="573"/>
                </a:cubicBezTo>
                <a:cubicBezTo>
                  <a:pt x="1131" y="565"/>
                  <a:pt x="1139" y="551"/>
                  <a:pt x="1149" y="542"/>
                </a:cubicBezTo>
                <a:cubicBezTo>
                  <a:pt x="1157" y="536"/>
                  <a:pt x="1163" y="536"/>
                  <a:pt x="1173" y="531"/>
                </a:cubicBezTo>
                <a:cubicBezTo>
                  <a:pt x="1183" y="527"/>
                  <a:pt x="1192" y="520"/>
                  <a:pt x="1207" y="515"/>
                </a:cubicBezTo>
                <a:cubicBezTo>
                  <a:pt x="1222" y="509"/>
                  <a:pt x="1248" y="503"/>
                  <a:pt x="1264" y="500"/>
                </a:cubicBezTo>
                <a:cubicBezTo>
                  <a:pt x="1281" y="492"/>
                  <a:pt x="1291" y="492"/>
                  <a:pt x="1302" y="492"/>
                </a:cubicBezTo>
                <a:cubicBezTo>
                  <a:pt x="1312" y="493"/>
                  <a:pt x="1320" y="497"/>
                  <a:pt x="1326" y="505"/>
                </a:cubicBezTo>
                <a:cubicBezTo>
                  <a:pt x="1332" y="513"/>
                  <a:pt x="1339" y="528"/>
                  <a:pt x="1338" y="535"/>
                </a:cubicBezTo>
                <a:cubicBezTo>
                  <a:pt x="1337" y="541"/>
                  <a:pt x="1322" y="539"/>
                  <a:pt x="1318" y="546"/>
                </a:cubicBezTo>
                <a:cubicBezTo>
                  <a:pt x="1314" y="552"/>
                  <a:pt x="1313" y="560"/>
                  <a:pt x="1312" y="572"/>
                </a:cubicBezTo>
                <a:cubicBezTo>
                  <a:pt x="1311" y="584"/>
                  <a:pt x="1308" y="612"/>
                  <a:pt x="1311" y="618"/>
                </a:cubicBezTo>
                <a:cubicBezTo>
                  <a:pt x="1314" y="623"/>
                  <a:pt x="1328" y="610"/>
                  <a:pt x="1332" y="605"/>
                </a:cubicBezTo>
                <a:cubicBezTo>
                  <a:pt x="1336" y="599"/>
                  <a:pt x="1332" y="588"/>
                  <a:pt x="1336" y="582"/>
                </a:cubicBezTo>
                <a:cubicBezTo>
                  <a:pt x="1340" y="575"/>
                  <a:pt x="1347" y="568"/>
                  <a:pt x="1356" y="565"/>
                </a:cubicBezTo>
                <a:cubicBezTo>
                  <a:pt x="1365" y="562"/>
                  <a:pt x="1379" y="561"/>
                  <a:pt x="1389" y="564"/>
                </a:cubicBezTo>
                <a:cubicBezTo>
                  <a:pt x="1399" y="567"/>
                  <a:pt x="1408" y="582"/>
                  <a:pt x="1419" y="587"/>
                </a:cubicBezTo>
                <a:cubicBezTo>
                  <a:pt x="1430" y="593"/>
                  <a:pt x="1442" y="593"/>
                  <a:pt x="1453" y="595"/>
                </a:cubicBezTo>
                <a:cubicBezTo>
                  <a:pt x="1464" y="597"/>
                  <a:pt x="1482" y="594"/>
                  <a:pt x="1485" y="597"/>
                </a:cubicBezTo>
                <a:cubicBezTo>
                  <a:pt x="1488" y="600"/>
                  <a:pt x="1476" y="610"/>
                  <a:pt x="1470" y="614"/>
                </a:cubicBezTo>
                <a:cubicBezTo>
                  <a:pt x="1464" y="619"/>
                  <a:pt x="1457" y="621"/>
                  <a:pt x="1449" y="624"/>
                </a:cubicBezTo>
                <a:cubicBezTo>
                  <a:pt x="1441" y="628"/>
                  <a:pt x="1424" y="625"/>
                  <a:pt x="1420" y="633"/>
                </a:cubicBezTo>
                <a:cubicBezTo>
                  <a:pt x="1416" y="641"/>
                  <a:pt x="1420" y="658"/>
                  <a:pt x="1426" y="670"/>
                </a:cubicBezTo>
                <a:cubicBezTo>
                  <a:pt x="1432" y="682"/>
                  <a:pt x="1449" y="693"/>
                  <a:pt x="1458" y="705"/>
                </a:cubicBezTo>
                <a:cubicBezTo>
                  <a:pt x="1467" y="717"/>
                  <a:pt x="1475" y="739"/>
                  <a:pt x="1482" y="745"/>
                </a:cubicBezTo>
                <a:cubicBezTo>
                  <a:pt x="1489" y="750"/>
                  <a:pt x="1495" y="739"/>
                  <a:pt x="1501" y="738"/>
                </a:cubicBezTo>
                <a:cubicBezTo>
                  <a:pt x="1507" y="737"/>
                  <a:pt x="1513" y="730"/>
                  <a:pt x="1516" y="735"/>
                </a:cubicBezTo>
                <a:cubicBezTo>
                  <a:pt x="1519" y="739"/>
                  <a:pt x="1519" y="760"/>
                  <a:pt x="1516" y="765"/>
                </a:cubicBezTo>
                <a:cubicBezTo>
                  <a:pt x="1513" y="771"/>
                  <a:pt x="1501" y="763"/>
                  <a:pt x="1497" y="769"/>
                </a:cubicBezTo>
                <a:cubicBezTo>
                  <a:pt x="1493" y="774"/>
                  <a:pt x="1494" y="789"/>
                  <a:pt x="1492" y="797"/>
                </a:cubicBezTo>
                <a:cubicBezTo>
                  <a:pt x="1490" y="805"/>
                  <a:pt x="1489" y="811"/>
                  <a:pt x="1486" y="817"/>
                </a:cubicBezTo>
                <a:cubicBezTo>
                  <a:pt x="1483" y="822"/>
                  <a:pt x="1479" y="827"/>
                  <a:pt x="1474" y="830"/>
                </a:cubicBezTo>
                <a:cubicBezTo>
                  <a:pt x="1469" y="833"/>
                  <a:pt x="1465" y="833"/>
                  <a:pt x="1455" y="834"/>
                </a:cubicBezTo>
                <a:cubicBezTo>
                  <a:pt x="1445" y="835"/>
                  <a:pt x="1423" y="832"/>
                  <a:pt x="1414" y="836"/>
                </a:cubicBezTo>
                <a:cubicBezTo>
                  <a:pt x="1405" y="841"/>
                  <a:pt x="1402" y="834"/>
                  <a:pt x="1401" y="860"/>
                </a:cubicBezTo>
                <a:cubicBezTo>
                  <a:pt x="1400" y="887"/>
                  <a:pt x="1407" y="971"/>
                  <a:pt x="1405" y="997"/>
                </a:cubicBezTo>
                <a:cubicBezTo>
                  <a:pt x="1403" y="1023"/>
                  <a:pt x="1389" y="1012"/>
                  <a:pt x="1387" y="1021"/>
                </a:cubicBezTo>
                <a:cubicBezTo>
                  <a:pt x="1385" y="1030"/>
                  <a:pt x="1391" y="1039"/>
                  <a:pt x="1395" y="1047"/>
                </a:cubicBezTo>
                <a:cubicBezTo>
                  <a:pt x="1399" y="1056"/>
                  <a:pt x="1398" y="1071"/>
                  <a:pt x="1411" y="1074"/>
                </a:cubicBezTo>
                <a:cubicBezTo>
                  <a:pt x="1424" y="1076"/>
                  <a:pt x="1438" y="1076"/>
                  <a:pt x="1474" y="1059"/>
                </a:cubicBezTo>
                <a:cubicBezTo>
                  <a:pt x="1510" y="1043"/>
                  <a:pt x="1590" y="999"/>
                  <a:pt x="1626" y="977"/>
                </a:cubicBezTo>
                <a:cubicBezTo>
                  <a:pt x="1662" y="956"/>
                  <a:pt x="1671" y="940"/>
                  <a:pt x="1692" y="926"/>
                </a:cubicBezTo>
                <a:cubicBezTo>
                  <a:pt x="1713" y="912"/>
                  <a:pt x="1721" y="907"/>
                  <a:pt x="1753" y="890"/>
                </a:cubicBezTo>
                <a:cubicBezTo>
                  <a:pt x="1785" y="872"/>
                  <a:pt x="1853" y="843"/>
                  <a:pt x="1887" y="823"/>
                </a:cubicBezTo>
                <a:cubicBezTo>
                  <a:pt x="1921" y="804"/>
                  <a:pt x="1929" y="789"/>
                  <a:pt x="1957" y="772"/>
                </a:cubicBezTo>
                <a:cubicBezTo>
                  <a:pt x="1985" y="754"/>
                  <a:pt x="2028" y="735"/>
                  <a:pt x="2056" y="716"/>
                </a:cubicBezTo>
                <a:cubicBezTo>
                  <a:pt x="2084" y="698"/>
                  <a:pt x="2110" y="670"/>
                  <a:pt x="2127" y="659"/>
                </a:cubicBezTo>
                <a:cubicBezTo>
                  <a:pt x="2144" y="648"/>
                  <a:pt x="2146" y="658"/>
                  <a:pt x="2161" y="647"/>
                </a:cubicBezTo>
                <a:cubicBezTo>
                  <a:pt x="2176" y="636"/>
                  <a:pt x="2207" y="596"/>
                  <a:pt x="2218" y="595"/>
                </a:cubicBezTo>
                <a:cubicBezTo>
                  <a:pt x="2229" y="594"/>
                  <a:pt x="2222" y="625"/>
                  <a:pt x="2229" y="641"/>
                </a:cubicBezTo>
                <a:cubicBezTo>
                  <a:pt x="2236" y="656"/>
                  <a:pt x="2255" y="688"/>
                  <a:pt x="2259" y="687"/>
                </a:cubicBezTo>
                <a:cubicBezTo>
                  <a:pt x="2263" y="685"/>
                  <a:pt x="2254" y="647"/>
                  <a:pt x="2251" y="634"/>
                </a:cubicBezTo>
                <a:cubicBezTo>
                  <a:pt x="2248" y="621"/>
                  <a:pt x="2239" y="612"/>
                  <a:pt x="2239" y="608"/>
                </a:cubicBezTo>
                <a:cubicBezTo>
                  <a:pt x="2239" y="603"/>
                  <a:pt x="2243" y="597"/>
                  <a:pt x="2251" y="607"/>
                </a:cubicBezTo>
                <a:cubicBezTo>
                  <a:pt x="2259" y="617"/>
                  <a:pt x="2279" y="664"/>
                  <a:pt x="2284" y="667"/>
                </a:cubicBezTo>
                <a:cubicBezTo>
                  <a:pt x="2289" y="670"/>
                  <a:pt x="2283" y="637"/>
                  <a:pt x="2280" y="628"/>
                </a:cubicBezTo>
                <a:cubicBezTo>
                  <a:pt x="2277" y="618"/>
                  <a:pt x="2269" y="613"/>
                  <a:pt x="2266" y="607"/>
                </a:cubicBezTo>
                <a:cubicBezTo>
                  <a:pt x="2263" y="600"/>
                  <a:pt x="2257" y="593"/>
                  <a:pt x="2259" y="585"/>
                </a:cubicBezTo>
                <a:cubicBezTo>
                  <a:pt x="2261" y="577"/>
                  <a:pt x="2270" y="570"/>
                  <a:pt x="2280" y="561"/>
                </a:cubicBezTo>
                <a:cubicBezTo>
                  <a:pt x="2290" y="552"/>
                  <a:pt x="2299" y="544"/>
                  <a:pt x="2320" y="535"/>
                </a:cubicBezTo>
                <a:cubicBezTo>
                  <a:pt x="2341" y="525"/>
                  <a:pt x="2384" y="511"/>
                  <a:pt x="2407" y="500"/>
                </a:cubicBezTo>
                <a:cubicBezTo>
                  <a:pt x="2430" y="489"/>
                  <a:pt x="2426" y="485"/>
                  <a:pt x="2458" y="472"/>
                </a:cubicBezTo>
                <a:cubicBezTo>
                  <a:pt x="2490" y="459"/>
                  <a:pt x="2558" y="433"/>
                  <a:pt x="2602" y="418"/>
                </a:cubicBezTo>
                <a:cubicBezTo>
                  <a:pt x="2646" y="402"/>
                  <a:pt x="2694" y="388"/>
                  <a:pt x="2725" y="380"/>
                </a:cubicBezTo>
                <a:cubicBezTo>
                  <a:pt x="2756" y="373"/>
                  <a:pt x="2765" y="371"/>
                  <a:pt x="2787" y="368"/>
                </a:cubicBezTo>
                <a:cubicBezTo>
                  <a:pt x="2809" y="366"/>
                  <a:pt x="2837" y="366"/>
                  <a:pt x="2860" y="365"/>
                </a:cubicBezTo>
                <a:cubicBezTo>
                  <a:pt x="2883" y="364"/>
                  <a:pt x="2908" y="363"/>
                  <a:pt x="2925" y="362"/>
                </a:cubicBezTo>
                <a:cubicBezTo>
                  <a:pt x="2942" y="361"/>
                  <a:pt x="2952" y="357"/>
                  <a:pt x="2961" y="355"/>
                </a:cubicBezTo>
                <a:cubicBezTo>
                  <a:pt x="2970" y="353"/>
                  <a:pt x="2971" y="347"/>
                  <a:pt x="2980" y="345"/>
                </a:cubicBezTo>
                <a:cubicBezTo>
                  <a:pt x="2989" y="344"/>
                  <a:pt x="2999" y="348"/>
                  <a:pt x="3016" y="349"/>
                </a:cubicBezTo>
                <a:cubicBezTo>
                  <a:pt x="3033" y="350"/>
                  <a:pt x="3061" y="347"/>
                  <a:pt x="3082" y="349"/>
                </a:cubicBezTo>
                <a:cubicBezTo>
                  <a:pt x="3103" y="351"/>
                  <a:pt x="3124" y="362"/>
                  <a:pt x="3142" y="364"/>
                </a:cubicBezTo>
                <a:cubicBezTo>
                  <a:pt x="3160" y="366"/>
                  <a:pt x="3181" y="360"/>
                  <a:pt x="3193" y="361"/>
                </a:cubicBezTo>
                <a:cubicBezTo>
                  <a:pt x="3205" y="362"/>
                  <a:pt x="3205" y="367"/>
                  <a:pt x="3214" y="371"/>
                </a:cubicBezTo>
                <a:cubicBezTo>
                  <a:pt x="3223" y="374"/>
                  <a:pt x="3242" y="382"/>
                  <a:pt x="3250" y="380"/>
                </a:cubicBezTo>
                <a:cubicBezTo>
                  <a:pt x="3258" y="379"/>
                  <a:pt x="3263" y="373"/>
                  <a:pt x="3264" y="365"/>
                </a:cubicBezTo>
                <a:cubicBezTo>
                  <a:pt x="3265" y="357"/>
                  <a:pt x="3259" y="344"/>
                  <a:pt x="3256" y="335"/>
                </a:cubicBezTo>
                <a:cubicBezTo>
                  <a:pt x="3253" y="325"/>
                  <a:pt x="3249" y="317"/>
                  <a:pt x="3249" y="308"/>
                </a:cubicBezTo>
                <a:cubicBezTo>
                  <a:pt x="3249" y="300"/>
                  <a:pt x="3254" y="294"/>
                  <a:pt x="3253" y="283"/>
                </a:cubicBezTo>
                <a:cubicBezTo>
                  <a:pt x="3252" y="272"/>
                  <a:pt x="3253" y="255"/>
                  <a:pt x="3243" y="244"/>
                </a:cubicBezTo>
                <a:cubicBezTo>
                  <a:pt x="3233" y="233"/>
                  <a:pt x="3203" y="228"/>
                  <a:pt x="3193" y="218"/>
                </a:cubicBezTo>
                <a:cubicBezTo>
                  <a:pt x="3183" y="207"/>
                  <a:pt x="3185" y="190"/>
                  <a:pt x="3184" y="177"/>
                </a:cubicBezTo>
                <a:cubicBezTo>
                  <a:pt x="3183" y="164"/>
                  <a:pt x="3180" y="150"/>
                  <a:pt x="3184" y="136"/>
                </a:cubicBezTo>
                <a:cubicBezTo>
                  <a:pt x="3188" y="121"/>
                  <a:pt x="3203" y="101"/>
                  <a:pt x="3210" y="90"/>
                </a:cubicBezTo>
                <a:cubicBezTo>
                  <a:pt x="3217" y="79"/>
                  <a:pt x="3225" y="78"/>
                  <a:pt x="3229" y="72"/>
                </a:cubicBezTo>
                <a:cubicBezTo>
                  <a:pt x="3233" y="67"/>
                  <a:pt x="3230" y="62"/>
                  <a:pt x="3237" y="59"/>
                </a:cubicBezTo>
                <a:cubicBezTo>
                  <a:pt x="3244" y="56"/>
                  <a:pt x="3263" y="52"/>
                  <a:pt x="3274" y="52"/>
                </a:cubicBezTo>
                <a:cubicBezTo>
                  <a:pt x="3285" y="52"/>
                  <a:pt x="3295" y="56"/>
                  <a:pt x="3301" y="59"/>
                </a:cubicBezTo>
                <a:cubicBezTo>
                  <a:pt x="3307" y="62"/>
                  <a:pt x="3309" y="72"/>
                  <a:pt x="3313" y="75"/>
                </a:cubicBezTo>
                <a:cubicBezTo>
                  <a:pt x="3317" y="79"/>
                  <a:pt x="3322" y="78"/>
                  <a:pt x="3327" y="82"/>
                </a:cubicBezTo>
                <a:cubicBezTo>
                  <a:pt x="3332" y="86"/>
                  <a:pt x="3341" y="99"/>
                  <a:pt x="3345" y="105"/>
                </a:cubicBezTo>
                <a:cubicBezTo>
                  <a:pt x="3349" y="110"/>
                  <a:pt x="3349" y="114"/>
                  <a:pt x="3354" y="118"/>
                </a:cubicBezTo>
                <a:cubicBezTo>
                  <a:pt x="3359" y="122"/>
                  <a:pt x="3375" y="127"/>
                  <a:pt x="3376" y="131"/>
                </a:cubicBezTo>
                <a:cubicBezTo>
                  <a:pt x="3377" y="136"/>
                  <a:pt x="3363" y="139"/>
                  <a:pt x="3357" y="142"/>
                </a:cubicBezTo>
                <a:cubicBezTo>
                  <a:pt x="3351" y="145"/>
                  <a:pt x="3343" y="154"/>
                  <a:pt x="3339" y="152"/>
                </a:cubicBezTo>
                <a:cubicBezTo>
                  <a:pt x="3335" y="150"/>
                  <a:pt x="3336" y="137"/>
                  <a:pt x="3330" y="129"/>
                </a:cubicBezTo>
                <a:cubicBezTo>
                  <a:pt x="3324" y="121"/>
                  <a:pt x="3307" y="114"/>
                  <a:pt x="3300" y="108"/>
                </a:cubicBezTo>
                <a:cubicBezTo>
                  <a:pt x="3293" y="103"/>
                  <a:pt x="3289" y="93"/>
                  <a:pt x="3285" y="93"/>
                </a:cubicBezTo>
                <a:cubicBezTo>
                  <a:pt x="3281" y="93"/>
                  <a:pt x="3267" y="95"/>
                  <a:pt x="3273" y="106"/>
                </a:cubicBezTo>
                <a:cubicBezTo>
                  <a:pt x="3279" y="117"/>
                  <a:pt x="3312" y="146"/>
                  <a:pt x="3319" y="159"/>
                </a:cubicBezTo>
                <a:cubicBezTo>
                  <a:pt x="3326" y="171"/>
                  <a:pt x="3315" y="173"/>
                  <a:pt x="3316" y="181"/>
                </a:cubicBezTo>
                <a:cubicBezTo>
                  <a:pt x="3317" y="190"/>
                  <a:pt x="3309" y="195"/>
                  <a:pt x="3324" y="211"/>
                </a:cubicBezTo>
                <a:cubicBezTo>
                  <a:pt x="3339" y="227"/>
                  <a:pt x="3387" y="262"/>
                  <a:pt x="3409" y="283"/>
                </a:cubicBezTo>
                <a:cubicBezTo>
                  <a:pt x="3431" y="304"/>
                  <a:pt x="3447" y="325"/>
                  <a:pt x="3457" y="338"/>
                </a:cubicBezTo>
                <a:cubicBezTo>
                  <a:pt x="3467" y="351"/>
                  <a:pt x="3472" y="354"/>
                  <a:pt x="3472" y="362"/>
                </a:cubicBezTo>
                <a:cubicBezTo>
                  <a:pt x="3472" y="370"/>
                  <a:pt x="3463" y="378"/>
                  <a:pt x="3459" y="384"/>
                </a:cubicBezTo>
                <a:cubicBezTo>
                  <a:pt x="3455" y="389"/>
                  <a:pt x="3448" y="390"/>
                  <a:pt x="3447" y="395"/>
                </a:cubicBezTo>
                <a:cubicBezTo>
                  <a:pt x="3446" y="399"/>
                  <a:pt x="3447" y="405"/>
                  <a:pt x="3453" y="413"/>
                </a:cubicBezTo>
                <a:cubicBezTo>
                  <a:pt x="3459" y="422"/>
                  <a:pt x="3469" y="430"/>
                  <a:pt x="3486" y="446"/>
                </a:cubicBezTo>
                <a:cubicBezTo>
                  <a:pt x="3503" y="462"/>
                  <a:pt x="3529" y="487"/>
                  <a:pt x="3553" y="509"/>
                </a:cubicBezTo>
                <a:cubicBezTo>
                  <a:pt x="3577" y="532"/>
                  <a:pt x="3613" y="566"/>
                  <a:pt x="3628" y="582"/>
                </a:cubicBezTo>
                <a:cubicBezTo>
                  <a:pt x="3643" y="597"/>
                  <a:pt x="3636" y="596"/>
                  <a:pt x="3643" y="603"/>
                </a:cubicBezTo>
                <a:cubicBezTo>
                  <a:pt x="3650" y="611"/>
                  <a:pt x="3662" y="618"/>
                  <a:pt x="3669" y="628"/>
                </a:cubicBezTo>
                <a:cubicBezTo>
                  <a:pt x="3676" y="637"/>
                  <a:pt x="3678" y="655"/>
                  <a:pt x="3684" y="664"/>
                </a:cubicBezTo>
                <a:cubicBezTo>
                  <a:pt x="3690" y="672"/>
                  <a:pt x="3695" y="673"/>
                  <a:pt x="3703" y="683"/>
                </a:cubicBezTo>
                <a:cubicBezTo>
                  <a:pt x="3711" y="693"/>
                  <a:pt x="3726" y="713"/>
                  <a:pt x="3735" y="722"/>
                </a:cubicBezTo>
                <a:cubicBezTo>
                  <a:pt x="3744" y="730"/>
                  <a:pt x="3748" y="730"/>
                  <a:pt x="3760" y="736"/>
                </a:cubicBezTo>
                <a:cubicBezTo>
                  <a:pt x="3772" y="741"/>
                  <a:pt x="3793" y="753"/>
                  <a:pt x="3810" y="758"/>
                </a:cubicBezTo>
                <a:cubicBezTo>
                  <a:pt x="3827" y="762"/>
                  <a:pt x="3846" y="763"/>
                  <a:pt x="3864" y="762"/>
                </a:cubicBezTo>
                <a:cubicBezTo>
                  <a:pt x="3882" y="761"/>
                  <a:pt x="3903" y="759"/>
                  <a:pt x="3919" y="752"/>
                </a:cubicBezTo>
                <a:cubicBezTo>
                  <a:pt x="3935" y="746"/>
                  <a:pt x="3947" y="736"/>
                  <a:pt x="3960" y="723"/>
                </a:cubicBezTo>
                <a:cubicBezTo>
                  <a:pt x="3973" y="710"/>
                  <a:pt x="3984" y="691"/>
                  <a:pt x="3997" y="676"/>
                </a:cubicBezTo>
                <a:cubicBezTo>
                  <a:pt x="4010" y="660"/>
                  <a:pt x="4027" y="638"/>
                  <a:pt x="4038" y="630"/>
                </a:cubicBezTo>
                <a:cubicBezTo>
                  <a:pt x="4049" y="621"/>
                  <a:pt x="4058" y="625"/>
                  <a:pt x="4066" y="621"/>
                </a:cubicBezTo>
                <a:cubicBezTo>
                  <a:pt x="4074" y="617"/>
                  <a:pt x="4074" y="600"/>
                  <a:pt x="4084" y="600"/>
                </a:cubicBezTo>
                <a:cubicBezTo>
                  <a:pt x="4094" y="600"/>
                  <a:pt x="4108" y="618"/>
                  <a:pt x="4126" y="621"/>
                </a:cubicBezTo>
                <a:cubicBezTo>
                  <a:pt x="4144" y="624"/>
                  <a:pt x="4175" y="631"/>
                  <a:pt x="4191" y="623"/>
                </a:cubicBezTo>
                <a:cubicBezTo>
                  <a:pt x="4207" y="616"/>
                  <a:pt x="4212" y="589"/>
                  <a:pt x="4222" y="577"/>
                </a:cubicBezTo>
                <a:cubicBezTo>
                  <a:pt x="4232" y="565"/>
                  <a:pt x="4239" y="559"/>
                  <a:pt x="4249" y="549"/>
                </a:cubicBezTo>
                <a:cubicBezTo>
                  <a:pt x="4259" y="539"/>
                  <a:pt x="4273" y="524"/>
                  <a:pt x="4282" y="518"/>
                </a:cubicBezTo>
                <a:cubicBezTo>
                  <a:pt x="4291" y="513"/>
                  <a:pt x="4301" y="519"/>
                  <a:pt x="4306" y="515"/>
                </a:cubicBezTo>
                <a:cubicBezTo>
                  <a:pt x="4311" y="511"/>
                  <a:pt x="4308" y="497"/>
                  <a:pt x="4314" y="493"/>
                </a:cubicBezTo>
                <a:cubicBezTo>
                  <a:pt x="4320" y="489"/>
                  <a:pt x="4336" y="483"/>
                  <a:pt x="4342" y="490"/>
                </a:cubicBezTo>
                <a:cubicBezTo>
                  <a:pt x="4348" y="496"/>
                  <a:pt x="4347" y="518"/>
                  <a:pt x="4350" y="535"/>
                </a:cubicBezTo>
                <a:cubicBezTo>
                  <a:pt x="4353" y="551"/>
                  <a:pt x="4359" y="586"/>
                  <a:pt x="4363" y="588"/>
                </a:cubicBezTo>
                <a:cubicBezTo>
                  <a:pt x="4367" y="590"/>
                  <a:pt x="4373" y="556"/>
                  <a:pt x="4375" y="546"/>
                </a:cubicBezTo>
                <a:cubicBezTo>
                  <a:pt x="4377" y="535"/>
                  <a:pt x="4377" y="527"/>
                  <a:pt x="4378" y="519"/>
                </a:cubicBezTo>
                <a:cubicBezTo>
                  <a:pt x="4379" y="512"/>
                  <a:pt x="4375" y="503"/>
                  <a:pt x="4383" y="503"/>
                </a:cubicBezTo>
                <a:cubicBezTo>
                  <a:pt x="4391" y="503"/>
                  <a:pt x="4422" y="513"/>
                  <a:pt x="4425" y="519"/>
                </a:cubicBezTo>
                <a:cubicBezTo>
                  <a:pt x="4428" y="526"/>
                  <a:pt x="4409" y="534"/>
                  <a:pt x="4402" y="542"/>
                </a:cubicBezTo>
                <a:cubicBezTo>
                  <a:pt x="4395" y="551"/>
                  <a:pt x="4388" y="561"/>
                  <a:pt x="4384" y="572"/>
                </a:cubicBezTo>
                <a:cubicBezTo>
                  <a:pt x="4380" y="583"/>
                  <a:pt x="4376" y="610"/>
                  <a:pt x="4380" y="610"/>
                </a:cubicBezTo>
                <a:cubicBezTo>
                  <a:pt x="4384" y="610"/>
                  <a:pt x="4401" y="586"/>
                  <a:pt x="4410" y="575"/>
                </a:cubicBezTo>
                <a:cubicBezTo>
                  <a:pt x="4419" y="564"/>
                  <a:pt x="4431" y="549"/>
                  <a:pt x="4435" y="548"/>
                </a:cubicBezTo>
                <a:cubicBezTo>
                  <a:pt x="4439" y="547"/>
                  <a:pt x="4434" y="561"/>
                  <a:pt x="4435" y="567"/>
                </a:cubicBezTo>
                <a:cubicBezTo>
                  <a:pt x="4436" y="574"/>
                  <a:pt x="4443" y="578"/>
                  <a:pt x="4440" y="588"/>
                </a:cubicBezTo>
                <a:cubicBezTo>
                  <a:pt x="4437" y="598"/>
                  <a:pt x="4418" y="611"/>
                  <a:pt x="4417" y="624"/>
                </a:cubicBezTo>
                <a:cubicBezTo>
                  <a:pt x="4416" y="637"/>
                  <a:pt x="4429" y="648"/>
                  <a:pt x="4435" y="670"/>
                </a:cubicBezTo>
                <a:cubicBezTo>
                  <a:pt x="4441" y="692"/>
                  <a:pt x="4446" y="747"/>
                  <a:pt x="4450" y="755"/>
                </a:cubicBezTo>
                <a:cubicBezTo>
                  <a:pt x="4454" y="764"/>
                  <a:pt x="4455" y="726"/>
                  <a:pt x="4458" y="723"/>
                </a:cubicBezTo>
                <a:cubicBezTo>
                  <a:pt x="4461" y="719"/>
                  <a:pt x="4462" y="731"/>
                  <a:pt x="4467" y="735"/>
                </a:cubicBezTo>
                <a:cubicBezTo>
                  <a:pt x="4472" y="738"/>
                  <a:pt x="4476" y="739"/>
                  <a:pt x="4486" y="741"/>
                </a:cubicBezTo>
                <a:cubicBezTo>
                  <a:pt x="4496" y="743"/>
                  <a:pt x="4512" y="746"/>
                  <a:pt x="4525" y="748"/>
                </a:cubicBezTo>
                <a:cubicBezTo>
                  <a:pt x="4538" y="750"/>
                  <a:pt x="4549" y="752"/>
                  <a:pt x="4563" y="752"/>
                </a:cubicBezTo>
                <a:cubicBezTo>
                  <a:pt x="4577" y="752"/>
                  <a:pt x="4593" y="747"/>
                  <a:pt x="4609" y="748"/>
                </a:cubicBezTo>
                <a:cubicBezTo>
                  <a:pt x="4625" y="749"/>
                  <a:pt x="4644" y="754"/>
                  <a:pt x="4659" y="761"/>
                </a:cubicBezTo>
                <a:cubicBezTo>
                  <a:pt x="4674" y="767"/>
                  <a:pt x="4693" y="783"/>
                  <a:pt x="4702" y="790"/>
                </a:cubicBezTo>
                <a:cubicBezTo>
                  <a:pt x="4711" y="798"/>
                  <a:pt x="4708" y="799"/>
                  <a:pt x="4713" y="805"/>
                </a:cubicBezTo>
                <a:cubicBezTo>
                  <a:pt x="4718" y="810"/>
                  <a:pt x="4727" y="814"/>
                  <a:pt x="4732" y="824"/>
                </a:cubicBezTo>
                <a:cubicBezTo>
                  <a:pt x="4737" y="834"/>
                  <a:pt x="4738" y="852"/>
                  <a:pt x="4743" y="863"/>
                </a:cubicBezTo>
                <a:cubicBezTo>
                  <a:pt x="4748" y="874"/>
                  <a:pt x="4759" y="883"/>
                  <a:pt x="4762" y="892"/>
                </a:cubicBezTo>
                <a:cubicBezTo>
                  <a:pt x="4765" y="901"/>
                  <a:pt x="4755" y="911"/>
                  <a:pt x="4759" y="918"/>
                </a:cubicBezTo>
                <a:cubicBezTo>
                  <a:pt x="4763" y="926"/>
                  <a:pt x="4781" y="930"/>
                  <a:pt x="4789" y="936"/>
                </a:cubicBezTo>
                <a:cubicBezTo>
                  <a:pt x="4797" y="941"/>
                  <a:pt x="4799" y="947"/>
                  <a:pt x="4806" y="949"/>
                </a:cubicBezTo>
                <a:cubicBezTo>
                  <a:pt x="4813" y="951"/>
                  <a:pt x="4820" y="949"/>
                  <a:pt x="4834" y="949"/>
                </a:cubicBezTo>
                <a:cubicBezTo>
                  <a:pt x="4848" y="949"/>
                  <a:pt x="4876" y="954"/>
                  <a:pt x="4891" y="948"/>
                </a:cubicBezTo>
                <a:cubicBezTo>
                  <a:pt x="4906" y="941"/>
                  <a:pt x="4911" y="924"/>
                  <a:pt x="4923" y="912"/>
                </a:cubicBezTo>
                <a:cubicBezTo>
                  <a:pt x="4935" y="900"/>
                  <a:pt x="4951" y="883"/>
                  <a:pt x="4963" y="874"/>
                </a:cubicBezTo>
                <a:cubicBezTo>
                  <a:pt x="4975" y="864"/>
                  <a:pt x="4985" y="860"/>
                  <a:pt x="4993" y="849"/>
                </a:cubicBezTo>
                <a:cubicBezTo>
                  <a:pt x="5001" y="839"/>
                  <a:pt x="5007" y="823"/>
                  <a:pt x="5011" y="807"/>
                </a:cubicBezTo>
                <a:cubicBezTo>
                  <a:pt x="5015" y="790"/>
                  <a:pt x="5015" y="773"/>
                  <a:pt x="5016" y="751"/>
                </a:cubicBezTo>
                <a:cubicBezTo>
                  <a:pt x="5017" y="729"/>
                  <a:pt x="5017" y="691"/>
                  <a:pt x="5019" y="673"/>
                </a:cubicBezTo>
                <a:cubicBezTo>
                  <a:pt x="5021" y="656"/>
                  <a:pt x="5021" y="654"/>
                  <a:pt x="5028" y="649"/>
                </a:cubicBezTo>
                <a:cubicBezTo>
                  <a:pt x="5035" y="645"/>
                  <a:pt x="5051" y="645"/>
                  <a:pt x="5059" y="647"/>
                </a:cubicBezTo>
                <a:cubicBezTo>
                  <a:pt x="5067" y="649"/>
                  <a:pt x="5068" y="658"/>
                  <a:pt x="5076" y="660"/>
                </a:cubicBezTo>
                <a:cubicBezTo>
                  <a:pt x="5084" y="663"/>
                  <a:pt x="5100" y="663"/>
                  <a:pt x="5110" y="664"/>
                </a:cubicBezTo>
                <a:cubicBezTo>
                  <a:pt x="5120" y="665"/>
                  <a:pt x="5129" y="663"/>
                  <a:pt x="5137" y="667"/>
                </a:cubicBezTo>
                <a:cubicBezTo>
                  <a:pt x="5145" y="671"/>
                  <a:pt x="5154" y="679"/>
                  <a:pt x="5160" y="689"/>
                </a:cubicBezTo>
                <a:cubicBezTo>
                  <a:pt x="5166" y="699"/>
                  <a:pt x="5173" y="712"/>
                  <a:pt x="5175" y="725"/>
                </a:cubicBezTo>
                <a:cubicBezTo>
                  <a:pt x="5177" y="738"/>
                  <a:pt x="5164" y="762"/>
                  <a:pt x="5169" y="765"/>
                </a:cubicBezTo>
                <a:cubicBezTo>
                  <a:pt x="5174" y="769"/>
                  <a:pt x="5195" y="757"/>
                  <a:pt x="5208" y="745"/>
                </a:cubicBezTo>
                <a:cubicBezTo>
                  <a:pt x="5221" y="732"/>
                  <a:pt x="5244" y="714"/>
                  <a:pt x="5245" y="692"/>
                </a:cubicBezTo>
                <a:cubicBezTo>
                  <a:pt x="5246" y="670"/>
                  <a:pt x="5218" y="638"/>
                  <a:pt x="5214" y="611"/>
                </a:cubicBezTo>
                <a:cubicBezTo>
                  <a:pt x="5210" y="584"/>
                  <a:pt x="5226" y="542"/>
                  <a:pt x="5223" y="528"/>
                </a:cubicBezTo>
                <a:cubicBezTo>
                  <a:pt x="5220" y="514"/>
                  <a:pt x="5197" y="530"/>
                  <a:pt x="5193" y="526"/>
                </a:cubicBezTo>
                <a:cubicBezTo>
                  <a:pt x="5189" y="521"/>
                  <a:pt x="5202" y="511"/>
                  <a:pt x="5197" y="502"/>
                </a:cubicBezTo>
                <a:cubicBezTo>
                  <a:pt x="5192" y="493"/>
                  <a:pt x="5169" y="483"/>
                  <a:pt x="5163" y="470"/>
                </a:cubicBezTo>
                <a:cubicBezTo>
                  <a:pt x="5157" y="457"/>
                  <a:pt x="5157" y="432"/>
                  <a:pt x="5158" y="424"/>
                </a:cubicBezTo>
                <a:cubicBezTo>
                  <a:pt x="5159" y="417"/>
                  <a:pt x="5166" y="432"/>
                  <a:pt x="5172" y="426"/>
                </a:cubicBezTo>
                <a:cubicBezTo>
                  <a:pt x="5178" y="421"/>
                  <a:pt x="5188" y="391"/>
                  <a:pt x="5194" y="391"/>
                </a:cubicBezTo>
                <a:cubicBezTo>
                  <a:pt x="5200" y="391"/>
                  <a:pt x="5204" y="415"/>
                  <a:pt x="5209" y="426"/>
                </a:cubicBezTo>
                <a:cubicBezTo>
                  <a:pt x="5214" y="437"/>
                  <a:pt x="5226" y="480"/>
                  <a:pt x="5226" y="454"/>
                </a:cubicBezTo>
                <a:cubicBezTo>
                  <a:pt x="5226" y="427"/>
                  <a:pt x="5241" y="288"/>
                  <a:pt x="5209" y="267"/>
                </a:cubicBezTo>
                <a:cubicBezTo>
                  <a:pt x="5177" y="246"/>
                  <a:pt x="5087" y="286"/>
                  <a:pt x="5032" y="328"/>
                </a:cubicBezTo>
                <a:cubicBezTo>
                  <a:pt x="4977" y="370"/>
                  <a:pt x="4908" y="453"/>
                  <a:pt x="4878" y="518"/>
                </a:cubicBezTo>
                <a:cubicBezTo>
                  <a:pt x="4848" y="584"/>
                  <a:pt x="4876" y="678"/>
                  <a:pt x="4854" y="719"/>
                </a:cubicBezTo>
                <a:cubicBezTo>
                  <a:pt x="4832" y="761"/>
                  <a:pt x="4772" y="762"/>
                  <a:pt x="4747" y="764"/>
                </a:cubicBezTo>
                <a:cubicBezTo>
                  <a:pt x="4722" y="766"/>
                  <a:pt x="4720" y="743"/>
                  <a:pt x="4701" y="736"/>
                </a:cubicBezTo>
                <a:cubicBezTo>
                  <a:pt x="4682" y="728"/>
                  <a:pt x="4659" y="720"/>
                  <a:pt x="4635" y="716"/>
                </a:cubicBezTo>
                <a:cubicBezTo>
                  <a:pt x="4611" y="712"/>
                  <a:pt x="4579" y="713"/>
                  <a:pt x="4557" y="708"/>
                </a:cubicBezTo>
                <a:cubicBezTo>
                  <a:pt x="4535" y="704"/>
                  <a:pt x="4507" y="701"/>
                  <a:pt x="4500" y="690"/>
                </a:cubicBezTo>
                <a:cubicBezTo>
                  <a:pt x="4493" y="679"/>
                  <a:pt x="4517" y="667"/>
                  <a:pt x="4516" y="644"/>
                </a:cubicBezTo>
                <a:cubicBezTo>
                  <a:pt x="4515" y="621"/>
                  <a:pt x="4508" y="578"/>
                  <a:pt x="4491" y="549"/>
                </a:cubicBezTo>
                <a:cubicBezTo>
                  <a:pt x="4474" y="519"/>
                  <a:pt x="4443" y="479"/>
                  <a:pt x="4414" y="464"/>
                </a:cubicBezTo>
                <a:cubicBezTo>
                  <a:pt x="4385" y="448"/>
                  <a:pt x="4338" y="456"/>
                  <a:pt x="4317" y="457"/>
                </a:cubicBezTo>
                <a:cubicBezTo>
                  <a:pt x="4296" y="458"/>
                  <a:pt x="4303" y="459"/>
                  <a:pt x="4288" y="472"/>
                </a:cubicBezTo>
                <a:cubicBezTo>
                  <a:pt x="4273" y="485"/>
                  <a:pt x="4248" y="518"/>
                  <a:pt x="4225" y="539"/>
                </a:cubicBezTo>
                <a:cubicBezTo>
                  <a:pt x="4202" y="560"/>
                  <a:pt x="4177" y="593"/>
                  <a:pt x="4152" y="598"/>
                </a:cubicBezTo>
                <a:cubicBezTo>
                  <a:pt x="4127" y="603"/>
                  <a:pt x="4087" y="584"/>
                  <a:pt x="4075" y="572"/>
                </a:cubicBezTo>
                <a:cubicBezTo>
                  <a:pt x="4063" y="560"/>
                  <a:pt x="4087" y="529"/>
                  <a:pt x="4078" y="528"/>
                </a:cubicBezTo>
                <a:cubicBezTo>
                  <a:pt x="4069" y="527"/>
                  <a:pt x="4031" y="561"/>
                  <a:pt x="4018" y="562"/>
                </a:cubicBezTo>
                <a:cubicBezTo>
                  <a:pt x="4005" y="563"/>
                  <a:pt x="4007" y="532"/>
                  <a:pt x="3999" y="532"/>
                </a:cubicBezTo>
                <a:cubicBezTo>
                  <a:pt x="3991" y="532"/>
                  <a:pt x="3979" y="549"/>
                  <a:pt x="3970" y="562"/>
                </a:cubicBezTo>
                <a:cubicBezTo>
                  <a:pt x="3961" y="575"/>
                  <a:pt x="3953" y="588"/>
                  <a:pt x="3946" y="611"/>
                </a:cubicBezTo>
                <a:cubicBezTo>
                  <a:pt x="3939" y="634"/>
                  <a:pt x="3948" y="685"/>
                  <a:pt x="3925" y="702"/>
                </a:cubicBezTo>
                <a:cubicBezTo>
                  <a:pt x="3902" y="718"/>
                  <a:pt x="3839" y="714"/>
                  <a:pt x="3808" y="710"/>
                </a:cubicBezTo>
                <a:cubicBezTo>
                  <a:pt x="3777" y="705"/>
                  <a:pt x="3757" y="699"/>
                  <a:pt x="3738" y="673"/>
                </a:cubicBezTo>
                <a:cubicBezTo>
                  <a:pt x="3719" y="648"/>
                  <a:pt x="3696" y="590"/>
                  <a:pt x="3694" y="559"/>
                </a:cubicBezTo>
                <a:cubicBezTo>
                  <a:pt x="3692" y="527"/>
                  <a:pt x="3737" y="503"/>
                  <a:pt x="3726" y="483"/>
                </a:cubicBezTo>
                <a:cubicBezTo>
                  <a:pt x="3715" y="464"/>
                  <a:pt x="3646" y="455"/>
                  <a:pt x="3627" y="443"/>
                </a:cubicBezTo>
                <a:cubicBezTo>
                  <a:pt x="3608" y="431"/>
                  <a:pt x="3619" y="420"/>
                  <a:pt x="3612" y="413"/>
                </a:cubicBezTo>
                <a:cubicBezTo>
                  <a:pt x="3605" y="407"/>
                  <a:pt x="3597" y="414"/>
                  <a:pt x="3583" y="400"/>
                </a:cubicBezTo>
                <a:cubicBezTo>
                  <a:pt x="3569" y="386"/>
                  <a:pt x="3548" y="343"/>
                  <a:pt x="3529" y="329"/>
                </a:cubicBezTo>
                <a:cubicBezTo>
                  <a:pt x="3510" y="315"/>
                  <a:pt x="3498" y="332"/>
                  <a:pt x="3469" y="312"/>
                </a:cubicBezTo>
                <a:cubicBezTo>
                  <a:pt x="3440" y="291"/>
                  <a:pt x="3371" y="231"/>
                  <a:pt x="3351" y="207"/>
                </a:cubicBezTo>
                <a:cubicBezTo>
                  <a:pt x="3331" y="183"/>
                  <a:pt x="3343" y="177"/>
                  <a:pt x="3351" y="168"/>
                </a:cubicBezTo>
                <a:cubicBezTo>
                  <a:pt x="3359" y="160"/>
                  <a:pt x="3383" y="151"/>
                  <a:pt x="3400" y="154"/>
                </a:cubicBezTo>
                <a:cubicBezTo>
                  <a:pt x="3417" y="157"/>
                  <a:pt x="3451" y="196"/>
                  <a:pt x="3453" y="190"/>
                </a:cubicBezTo>
                <a:cubicBezTo>
                  <a:pt x="3455" y="185"/>
                  <a:pt x="3425" y="140"/>
                  <a:pt x="3411" y="122"/>
                </a:cubicBezTo>
                <a:cubicBezTo>
                  <a:pt x="3397" y="105"/>
                  <a:pt x="3379" y="95"/>
                  <a:pt x="3367" y="82"/>
                </a:cubicBezTo>
                <a:cubicBezTo>
                  <a:pt x="3355" y="69"/>
                  <a:pt x="3343" y="51"/>
                  <a:pt x="3336" y="40"/>
                </a:cubicBezTo>
                <a:cubicBezTo>
                  <a:pt x="3329" y="30"/>
                  <a:pt x="3331" y="24"/>
                  <a:pt x="3322" y="17"/>
                </a:cubicBezTo>
                <a:cubicBezTo>
                  <a:pt x="3313" y="11"/>
                  <a:pt x="3303" y="0"/>
                  <a:pt x="3283" y="3"/>
                </a:cubicBezTo>
                <a:cubicBezTo>
                  <a:pt x="3263" y="7"/>
                  <a:pt x="3227" y="22"/>
                  <a:pt x="3201" y="36"/>
                </a:cubicBezTo>
                <a:cubicBezTo>
                  <a:pt x="3175" y="50"/>
                  <a:pt x="3147" y="75"/>
                  <a:pt x="3126" y="86"/>
                </a:cubicBezTo>
                <a:cubicBezTo>
                  <a:pt x="3105" y="97"/>
                  <a:pt x="3106" y="99"/>
                  <a:pt x="3073" y="103"/>
                </a:cubicBezTo>
                <a:cubicBezTo>
                  <a:pt x="3040" y="106"/>
                  <a:pt x="2967" y="110"/>
                  <a:pt x="2926" y="106"/>
                </a:cubicBezTo>
                <a:cubicBezTo>
                  <a:pt x="2885" y="102"/>
                  <a:pt x="2846" y="86"/>
                  <a:pt x="2827" y="79"/>
                </a:cubicBezTo>
                <a:cubicBezTo>
                  <a:pt x="2808" y="71"/>
                  <a:pt x="2826" y="62"/>
                  <a:pt x="2812" y="62"/>
                </a:cubicBezTo>
                <a:cubicBezTo>
                  <a:pt x="2798" y="62"/>
                  <a:pt x="2760" y="69"/>
                  <a:pt x="2740" y="79"/>
                </a:cubicBezTo>
                <a:cubicBezTo>
                  <a:pt x="2720" y="89"/>
                  <a:pt x="2696" y="110"/>
                  <a:pt x="2691" y="125"/>
                </a:cubicBezTo>
                <a:cubicBezTo>
                  <a:pt x="2686" y="139"/>
                  <a:pt x="2694" y="157"/>
                  <a:pt x="2709" y="162"/>
                </a:cubicBezTo>
                <a:cubicBezTo>
                  <a:pt x="2724" y="166"/>
                  <a:pt x="2750" y="151"/>
                  <a:pt x="2779" y="151"/>
                </a:cubicBezTo>
                <a:cubicBezTo>
                  <a:pt x="2808" y="151"/>
                  <a:pt x="2844" y="162"/>
                  <a:pt x="2884" y="162"/>
                </a:cubicBezTo>
                <a:cubicBezTo>
                  <a:pt x="2924" y="162"/>
                  <a:pt x="2980" y="153"/>
                  <a:pt x="3018" y="152"/>
                </a:cubicBezTo>
                <a:cubicBezTo>
                  <a:pt x="3056" y="151"/>
                  <a:pt x="3086" y="151"/>
                  <a:pt x="3112" y="152"/>
                </a:cubicBezTo>
                <a:cubicBezTo>
                  <a:pt x="3138" y="153"/>
                  <a:pt x="3162" y="156"/>
                  <a:pt x="3172" y="161"/>
                </a:cubicBezTo>
                <a:cubicBezTo>
                  <a:pt x="3182" y="165"/>
                  <a:pt x="3173" y="177"/>
                  <a:pt x="3171" y="180"/>
                </a:cubicBezTo>
                <a:cubicBezTo>
                  <a:pt x="3169" y="184"/>
                  <a:pt x="3162" y="175"/>
                  <a:pt x="3157" y="178"/>
                </a:cubicBezTo>
                <a:cubicBezTo>
                  <a:pt x="3152" y="181"/>
                  <a:pt x="3144" y="188"/>
                  <a:pt x="3139" y="198"/>
                </a:cubicBezTo>
                <a:cubicBezTo>
                  <a:pt x="3134" y="208"/>
                  <a:pt x="3136" y="228"/>
                  <a:pt x="3127" y="239"/>
                </a:cubicBezTo>
                <a:cubicBezTo>
                  <a:pt x="3118" y="250"/>
                  <a:pt x="3105" y="255"/>
                  <a:pt x="3087" y="263"/>
                </a:cubicBezTo>
                <a:cubicBezTo>
                  <a:pt x="3069" y="272"/>
                  <a:pt x="3057" y="288"/>
                  <a:pt x="3019" y="293"/>
                </a:cubicBezTo>
                <a:cubicBezTo>
                  <a:pt x="2981" y="298"/>
                  <a:pt x="2909" y="295"/>
                  <a:pt x="2859" y="298"/>
                </a:cubicBezTo>
                <a:cubicBezTo>
                  <a:pt x="2809" y="302"/>
                  <a:pt x="2772" y="298"/>
                  <a:pt x="2719" y="315"/>
                </a:cubicBezTo>
                <a:cubicBezTo>
                  <a:pt x="2666" y="331"/>
                  <a:pt x="2593" y="372"/>
                  <a:pt x="2541" y="395"/>
                </a:cubicBezTo>
                <a:cubicBezTo>
                  <a:pt x="2489" y="418"/>
                  <a:pt x="2447" y="433"/>
                  <a:pt x="2407" y="450"/>
                </a:cubicBezTo>
                <a:cubicBezTo>
                  <a:pt x="2367" y="468"/>
                  <a:pt x="2328" y="489"/>
                  <a:pt x="2302" y="502"/>
                </a:cubicBezTo>
                <a:cubicBezTo>
                  <a:pt x="2276" y="515"/>
                  <a:pt x="2271" y="513"/>
                  <a:pt x="2248" y="528"/>
                </a:cubicBezTo>
                <a:cubicBezTo>
                  <a:pt x="2225" y="543"/>
                  <a:pt x="2186" y="575"/>
                  <a:pt x="2161" y="594"/>
                </a:cubicBezTo>
                <a:cubicBezTo>
                  <a:pt x="2136" y="612"/>
                  <a:pt x="2125" y="619"/>
                  <a:pt x="2097" y="637"/>
                </a:cubicBezTo>
                <a:cubicBezTo>
                  <a:pt x="2069" y="656"/>
                  <a:pt x="2030" y="687"/>
                  <a:pt x="1995" y="708"/>
                </a:cubicBezTo>
                <a:cubicBezTo>
                  <a:pt x="1960" y="730"/>
                  <a:pt x="1921" y="746"/>
                  <a:pt x="1887" y="769"/>
                </a:cubicBezTo>
                <a:cubicBezTo>
                  <a:pt x="1853" y="792"/>
                  <a:pt x="1813" y="834"/>
                  <a:pt x="1789" y="847"/>
                </a:cubicBezTo>
                <a:cubicBezTo>
                  <a:pt x="1765" y="860"/>
                  <a:pt x="1760" y="842"/>
                  <a:pt x="1741" y="847"/>
                </a:cubicBezTo>
                <a:cubicBezTo>
                  <a:pt x="1722" y="853"/>
                  <a:pt x="1695" y="872"/>
                  <a:pt x="1675" y="882"/>
                </a:cubicBezTo>
                <a:cubicBezTo>
                  <a:pt x="1655" y="892"/>
                  <a:pt x="1639" y="900"/>
                  <a:pt x="1621" y="910"/>
                </a:cubicBezTo>
                <a:cubicBezTo>
                  <a:pt x="1603" y="919"/>
                  <a:pt x="1583" y="926"/>
                  <a:pt x="1564" y="941"/>
                </a:cubicBezTo>
                <a:cubicBezTo>
                  <a:pt x="1545" y="957"/>
                  <a:pt x="1529" y="981"/>
                  <a:pt x="1507" y="1000"/>
                </a:cubicBezTo>
                <a:cubicBezTo>
                  <a:pt x="1485" y="1020"/>
                  <a:pt x="1451" y="1052"/>
                  <a:pt x="1434" y="1057"/>
                </a:cubicBezTo>
                <a:cubicBezTo>
                  <a:pt x="1417" y="1063"/>
                  <a:pt x="1410" y="1043"/>
                  <a:pt x="1407" y="1034"/>
                </a:cubicBezTo>
                <a:cubicBezTo>
                  <a:pt x="1404" y="1025"/>
                  <a:pt x="1413" y="1015"/>
                  <a:pt x="1417" y="1005"/>
                </a:cubicBezTo>
                <a:cubicBezTo>
                  <a:pt x="1421" y="995"/>
                  <a:pt x="1429" y="992"/>
                  <a:pt x="1431" y="977"/>
                </a:cubicBezTo>
                <a:cubicBezTo>
                  <a:pt x="1433" y="963"/>
                  <a:pt x="1429" y="934"/>
                  <a:pt x="1428" y="919"/>
                </a:cubicBezTo>
                <a:cubicBezTo>
                  <a:pt x="1427" y="905"/>
                  <a:pt x="1427" y="900"/>
                  <a:pt x="1425" y="893"/>
                </a:cubicBezTo>
                <a:cubicBezTo>
                  <a:pt x="1423" y="887"/>
                  <a:pt x="1416" y="884"/>
                  <a:pt x="1414" y="879"/>
                </a:cubicBezTo>
                <a:cubicBezTo>
                  <a:pt x="1412" y="874"/>
                  <a:pt x="1410" y="861"/>
                  <a:pt x="1414" y="857"/>
                </a:cubicBezTo>
                <a:cubicBezTo>
                  <a:pt x="1418" y="853"/>
                  <a:pt x="1426" y="855"/>
                  <a:pt x="1441" y="849"/>
                </a:cubicBezTo>
                <a:cubicBezTo>
                  <a:pt x="1456" y="844"/>
                  <a:pt x="1496" y="833"/>
                  <a:pt x="1506" y="827"/>
                </a:cubicBezTo>
                <a:cubicBezTo>
                  <a:pt x="1516" y="820"/>
                  <a:pt x="1503" y="817"/>
                  <a:pt x="1503" y="810"/>
                </a:cubicBezTo>
                <a:cubicBezTo>
                  <a:pt x="1503" y="804"/>
                  <a:pt x="1503" y="792"/>
                  <a:pt x="1507" y="784"/>
                </a:cubicBezTo>
                <a:cubicBezTo>
                  <a:pt x="1511" y="776"/>
                  <a:pt x="1527" y="784"/>
                  <a:pt x="1530" y="767"/>
                </a:cubicBezTo>
                <a:cubicBezTo>
                  <a:pt x="1533" y="751"/>
                  <a:pt x="1525" y="717"/>
                  <a:pt x="1524" y="687"/>
                </a:cubicBezTo>
                <a:cubicBezTo>
                  <a:pt x="1523" y="656"/>
                  <a:pt x="1545" y="609"/>
                  <a:pt x="1522" y="581"/>
                </a:cubicBezTo>
                <a:cubicBezTo>
                  <a:pt x="1499" y="552"/>
                  <a:pt x="1418" y="536"/>
                  <a:pt x="1387" y="515"/>
                </a:cubicBezTo>
                <a:cubicBezTo>
                  <a:pt x="1356" y="494"/>
                  <a:pt x="1350" y="460"/>
                  <a:pt x="1333" y="453"/>
                </a:cubicBezTo>
                <a:cubicBezTo>
                  <a:pt x="1316" y="445"/>
                  <a:pt x="1301" y="462"/>
                  <a:pt x="1284" y="469"/>
                </a:cubicBezTo>
                <a:cubicBezTo>
                  <a:pt x="1267" y="476"/>
                  <a:pt x="1259" y="481"/>
                  <a:pt x="1233" y="492"/>
                </a:cubicBezTo>
                <a:cubicBezTo>
                  <a:pt x="1207" y="503"/>
                  <a:pt x="1161" y="516"/>
                  <a:pt x="1128" y="532"/>
                </a:cubicBezTo>
                <a:cubicBezTo>
                  <a:pt x="1118" y="548"/>
                  <a:pt x="1096" y="595"/>
                  <a:pt x="1083" y="600"/>
                </a:cubicBezTo>
                <a:cubicBezTo>
                  <a:pt x="1078" y="620"/>
                  <a:pt x="1071" y="624"/>
                  <a:pt x="1066" y="644"/>
                </a:cubicBezTo>
                <a:cubicBezTo>
                  <a:pt x="1079" y="654"/>
                  <a:pt x="1059" y="684"/>
                  <a:pt x="1065" y="699"/>
                </a:cubicBezTo>
                <a:cubicBezTo>
                  <a:pt x="1065" y="707"/>
                  <a:pt x="1069" y="746"/>
                  <a:pt x="1073" y="757"/>
                </a:cubicBezTo>
                <a:cubicBezTo>
                  <a:pt x="1075" y="766"/>
                  <a:pt x="1078" y="767"/>
                  <a:pt x="1081" y="772"/>
                </a:cubicBezTo>
                <a:cubicBezTo>
                  <a:pt x="1084" y="776"/>
                  <a:pt x="1087" y="774"/>
                  <a:pt x="1092" y="779"/>
                </a:cubicBezTo>
                <a:cubicBezTo>
                  <a:pt x="1099" y="788"/>
                  <a:pt x="1107" y="802"/>
                  <a:pt x="1114" y="807"/>
                </a:cubicBezTo>
                <a:cubicBezTo>
                  <a:pt x="1113" y="810"/>
                  <a:pt x="1131" y="807"/>
                  <a:pt x="1133" y="809"/>
                </a:cubicBezTo>
                <a:cubicBezTo>
                  <a:pt x="1137" y="814"/>
                  <a:pt x="1153" y="828"/>
                  <a:pt x="1162" y="836"/>
                </a:cubicBezTo>
                <a:cubicBezTo>
                  <a:pt x="1171" y="844"/>
                  <a:pt x="1188" y="844"/>
                  <a:pt x="1200" y="854"/>
                </a:cubicBezTo>
                <a:cubicBezTo>
                  <a:pt x="1208" y="861"/>
                  <a:pt x="1207" y="876"/>
                  <a:pt x="1213" y="882"/>
                </a:cubicBezTo>
                <a:cubicBezTo>
                  <a:pt x="1219" y="889"/>
                  <a:pt x="1231" y="886"/>
                  <a:pt x="1237" y="893"/>
                </a:cubicBezTo>
                <a:cubicBezTo>
                  <a:pt x="1245" y="906"/>
                  <a:pt x="1249" y="916"/>
                  <a:pt x="1251" y="928"/>
                </a:cubicBezTo>
                <a:cubicBezTo>
                  <a:pt x="1254" y="939"/>
                  <a:pt x="1255" y="951"/>
                  <a:pt x="1255" y="961"/>
                </a:cubicBezTo>
                <a:cubicBezTo>
                  <a:pt x="1257" y="977"/>
                  <a:pt x="1254" y="978"/>
                  <a:pt x="1251" y="988"/>
                </a:cubicBezTo>
                <a:cubicBezTo>
                  <a:pt x="1248" y="998"/>
                  <a:pt x="1243" y="1010"/>
                  <a:pt x="1237" y="1020"/>
                </a:cubicBezTo>
                <a:cubicBezTo>
                  <a:pt x="1231" y="1030"/>
                  <a:pt x="1231" y="1036"/>
                  <a:pt x="1212" y="1046"/>
                </a:cubicBezTo>
                <a:cubicBezTo>
                  <a:pt x="1193" y="1056"/>
                  <a:pt x="1154" y="1059"/>
                  <a:pt x="1122" y="1079"/>
                </a:cubicBezTo>
                <a:cubicBezTo>
                  <a:pt x="1091" y="1115"/>
                  <a:pt x="1036" y="1130"/>
                  <a:pt x="1018" y="1161"/>
                </a:cubicBezTo>
                <a:cubicBezTo>
                  <a:pt x="1000" y="1192"/>
                  <a:pt x="1022" y="1247"/>
                  <a:pt x="1014" y="1264"/>
                </a:cubicBezTo>
                <a:cubicBezTo>
                  <a:pt x="1006" y="1280"/>
                  <a:pt x="976" y="1246"/>
                  <a:pt x="970" y="1257"/>
                </a:cubicBezTo>
                <a:cubicBezTo>
                  <a:pt x="964" y="1268"/>
                  <a:pt x="989" y="1323"/>
                  <a:pt x="979" y="1332"/>
                </a:cubicBezTo>
                <a:cubicBezTo>
                  <a:pt x="969" y="1340"/>
                  <a:pt x="935" y="1294"/>
                  <a:pt x="909" y="1309"/>
                </a:cubicBezTo>
                <a:cubicBezTo>
                  <a:pt x="883" y="1323"/>
                  <a:pt x="855" y="1375"/>
                  <a:pt x="826" y="1414"/>
                </a:cubicBezTo>
                <a:cubicBezTo>
                  <a:pt x="794" y="1449"/>
                  <a:pt x="758" y="1492"/>
                  <a:pt x="738" y="1536"/>
                </a:cubicBezTo>
                <a:cubicBezTo>
                  <a:pt x="706" y="1606"/>
                  <a:pt x="699" y="1699"/>
                  <a:pt x="667" y="1769"/>
                </a:cubicBezTo>
                <a:cubicBezTo>
                  <a:pt x="647" y="1813"/>
                  <a:pt x="571" y="1874"/>
                  <a:pt x="571" y="1874"/>
                </a:cubicBezTo>
                <a:cubicBezTo>
                  <a:pt x="539" y="1882"/>
                  <a:pt x="498" y="1880"/>
                  <a:pt x="454" y="1866"/>
                </a:cubicBezTo>
                <a:cubicBezTo>
                  <a:pt x="421" y="1851"/>
                  <a:pt x="397" y="1794"/>
                  <a:pt x="373" y="1781"/>
                </a:cubicBezTo>
                <a:cubicBezTo>
                  <a:pt x="349" y="1768"/>
                  <a:pt x="335" y="1782"/>
                  <a:pt x="307" y="1789"/>
                </a:cubicBezTo>
                <a:cubicBezTo>
                  <a:pt x="280" y="1789"/>
                  <a:pt x="229" y="1831"/>
                  <a:pt x="205" y="1824"/>
                </a:cubicBezTo>
                <a:cubicBezTo>
                  <a:pt x="181" y="1816"/>
                  <a:pt x="183" y="1768"/>
                  <a:pt x="163" y="1743"/>
                </a:cubicBezTo>
                <a:cubicBezTo>
                  <a:pt x="127" y="1712"/>
                  <a:pt x="102" y="1704"/>
                  <a:pt x="82" y="1674"/>
                </a:cubicBezTo>
                <a:cubicBezTo>
                  <a:pt x="62" y="1643"/>
                  <a:pt x="51" y="1583"/>
                  <a:pt x="43" y="1559"/>
                </a:cubicBezTo>
              </a:path>
            </a:pathLst>
          </a:custGeom>
          <a:solidFill>
            <a:srgbClr val="FF0000">
              <a:alpha val="54117"/>
            </a:srgbClr>
          </a:solidFill>
          <a:ln w="9525" cap="flat" cmpd="sng">
            <a:solidFill>
              <a:srgbClr val="000000"/>
            </a:solidFill>
            <a:prstDash val="solid"/>
            <a:round/>
            <a:headEnd/>
            <a:tailEnd/>
          </a:ln>
        </p:spPr>
        <p:txBody>
          <a:bodyPr/>
          <a:lstStyle/>
          <a:p>
            <a:endParaRPr lang="en-US"/>
          </a:p>
        </p:txBody>
      </p:sp>
      <p:sp>
        <p:nvSpPr>
          <p:cNvPr id="25623" name="Text Box 43"/>
          <p:cNvSpPr txBox="1">
            <a:spLocks noChangeArrowheads="1"/>
          </p:cNvSpPr>
          <p:nvPr/>
        </p:nvSpPr>
        <p:spPr bwMode="auto">
          <a:xfrm>
            <a:off x="3733800" y="2392363"/>
            <a:ext cx="577850" cy="201612"/>
          </a:xfrm>
          <a:prstGeom prst="rect">
            <a:avLst/>
          </a:prstGeom>
          <a:noFill/>
          <a:ln w="9525" algn="ctr">
            <a:noFill/>
            <a:miter lim="800000"/>
            <a:headEnd/>
            <a:tailEnd/>
          </a:ln>
        </p:spPr>
        <p:txBody>
          <a:bodyPr wrap="none">
            <a:spAutoFit/>
          </a:bodyPr>
          <a:lstStyle/>
          <a:p>
            <a:pPr algn="l"/>
            <a:r>
              <a:rPr lang="en-US" sz="900">
                <a:solidFill>
                  <a:srgbClr val="5F5F5F"/>
                </a:solidFill>
                <a:latin typeface="Times New Roman" pitchFamily="18" charset="0"/>
              </a:rPr>
              <a:t>Gulfport</a:t>
            </a:r>
          </a:p>
        </p:txBody>
      </p:sp>
      <p:sp>
        <p:nvSpPr>
          <p:cNvPr id="25624" name="Oval 44"/>
          <p:cNvSpPr>
            <a:spLocks noChangeArrowheads="1"/>
          </p:cNvSpPr>
          <p:nvPr/>
        </p:nvSpPr>
        <p:spPr bwMode="auto">
          <a:xfrm>
            <a:off x="5410200" y="2225675"/>
            <a:ext cx="92075" cy="100013"/>
          </a:xfrm>
          <a:prstGeom prst="ellipse">
            <a:avLst/>
          </a:prstGeom>
          <a:solidFill>
            <a:schemeClr val="tx1">
              <a:alpha val="52940"/>
            </a:schemeClr>
          </a:solidFill>
          <a:ln w="9525" algn="ctr">
            <a:solidFill>
              <a:srgbClr val="000000"/>
            </a:solidFill>
            <a:round/>
            <a:headEnd/>
            <a:tailEnd/>
          </a:ln>
        </p:spPr>
        <p:txBody>
          <a:bodyPr wrap="none" anchor="ctr"/>
          <a:lstStyle/>
          <a:p>
            <a:endParaRPr lang="en-US"/>
          </a:p>
        </p:txBody>
      </p:sp>
      <p:sp>
        <p:nvSpPr>
          <p:cNvPr id="25625" name="AutoShape 45"/>
          <p:cNvSpPr>
            <a:spLocks noChangeArrowheads="1"/>
          </p:cNvSpPr>
          <p:nvPr/>
        </p:nvSpPr>
        <p:spPr bwMode="auto">
          <a:xfrm>
            <a:off x="1504950" y="4395788"/>
            <a:ext cx="173038" cy="141287"/>
          </a:xfrm>
          <a:prstGeom prst="hexagon">
            <a:avLst>
              <a:gd name="adj" fmla="val 30618"/>
              <a:gd name="vf" fmla="val 115470"/>
            </a:avLst>
          </a:prstGeom>
          <a:solidFill>
            <a:srgbClr val="FFFF66">
              <a:alpha val="50195"/>
            </a:srgbClr>
          </a:solidFill>
          <a:ln w="6350" algn="ctr">
            <a:solidFill>
              <a:srgbClr val="000000"/>
            </a:solidFill>
            <a:miter lim="800000"/>
            <a:headEnd/>
            <a:tailEnd/>
          </a:ln>
        </p:spPr>
        <p:txBody>
          <a:bodyPr wrap="none" lIns="45720" rIns="45720" anchor="ctr"/>
          <a:lstStyle/>
          <a:p>
            <a:pPr algn="ctr"/>
            <a:r>
              <a:rPr lang="en-US" sz="800"/>
              <a:t>15</a:t>
            </a:r>
          </a:p>
        </p:txBody>
      </p:sp>
      <p:sp>
        <p:nvSpPr>
          <p:cNvPr id="25626" name="Oval 46"/>
          <p:cNvSpPr>
            <a:spLocks noChangeArrowheads="1"/>
          </p:cNvSpPr>
          <p:nvPr/>
        </p:nvSpPr>
        <p:spPr bwMode="auto">
          <a:xfrm>
            <a:off x="8524875" y="1924050"/>
            <a:ext cx="304800" cy="301625"/>
          </a:xfrm>
          <a:prstGeom prst="ellipse">
            <a:avLst/>
          </a:prstGeom>
          <a:solidFill>
            <a:schemeClr val="folHlink"/>
          </a:solidFill>
          <a:ln w="9525" algn="ctr">
            <a:solidFill>
              <a:srgbClr val="000000"/>
            </a:solidFill>
            <a:round/>
            <a:headEnd/>
            <a:tailEnd/>
          </a:ln>
        </p:spPr>
        <p:txBody>
          <a:bodyPr wrap="none" anchor="ctr"/>
          <a:lstStyle/>
          <a:p>
            <a:pPr algn="ctr"/>
            <a:r>
              <a:rPr lang="en-US" sz="1600" b="1"/>
              <a:t>7</a:t>
            </a:r>
          </a:p>
        </p:txBody>
      </p:sp>
      <p:sp>
        <p:nvSpPr>
          <p:cNvPr id="25627" name="Oval 47"/>
          <p:cNvSpPr>
            <a:spLocks noChangeArrowheads="1"/>
          </p:cNvSpPr>
          <p:nvPr/>
        </p:nvSpPr>
        <p:spPr bwMode="auto">
          <a:xfrm>
            <a:off x="8458200" y="2381250"/>
            <a:ext cx="304800" cy="303213"/>
          </a:xfrm>
          <a:prstGeom prst="ellipse">
            <a:avLst/>
          </a:prstGeom>
          <a:solidFill>
            <a:schemeClr val="folHlink"/>
          </a:solidFill>
          <a:ln w="9525" algn="ctr">
            <a:solidFill>
              <a:srgbClr val="000000"/>
            </a:solidFill>
            <a:round/>
            <a:headEnd/>
            <a:tailEnd/>
          </a:ln>
        </p:spPr>
        <p:txBody>
          <a:bodyPr wrap="none" anchor="ctr"/>
          <a:lstStyle/>
          <a:p>
            <a:pPr algn="ctr"/>
            <a:r>
              <a:rPr lang="en-US" sz="1600" b="1"/>
              <a:t>8</a:t>
            </a:r>
          </a:p>
        </p:txBody>
      </p:sp>
      <p:sp>
        <p:nvSpPr>
          <p:cNvPr id="25628" name="Oval 48"/>
          <p:cNvSpPr>
            <a:spLocks noChangeArrowheads="1"/>
          </p:cNvSpPr>
          <p:nvPr/>
        </p:nvSpPr>
        <p:spPr bwMode="auto">
          <a:xfrm>
            <a:off x="7781925" y="2057400"/>
            <a:ext cx="304800" cy="301625"/>
          </a:xfrm>
          <a:prstGeom prst="ellipse">
            <a:avLst/>
          </a:prstGeom>
          <a:solidFill>
            <a:schemeClr val="folHlink"/>
          </a:solidFill>
          <a:ln w="9525" algn="ctr">
            <a:solidFill>
              <a:srgbClr val="000000"/>
            </a:solidFill>
            <a:round/>
            <a:headEnd/>
            <a:tailEnd/>
          </a:ln>
        </p:spPr>
        <p:txBody>
          <a:bodyPr wrap="none" anchor="ctr"/>
          <a:lstStyle/>
          <a:p>
            <a:pPr algn="ctr"/>
            <a:r>
              <a:rPr lang="en-US" sz="1600" b="1"/>
              <a:t>3</a:t>
            </a:r>
          </a:p>
        </p:txBody>
      </p:sp>
      <p:sp>
        <p:nvSpPr>
          <p:cNvPr id="25629" name="Oval 49"/>
          <p:cNvSpPr>
            <a:spLocks noChangeArrowheads="1"/>
          </p:cNvSpPr>
          <p:nvPr/>
        </p:nvSpPr>
        <p:spPr bwMode="auto">
          <a:xfrm>
            <a:off x="7200900" y="2185988"/>
            <a:ext cx="304800" cy="301625"/>
          </a:xfrm>
          <a:prstGeom prst="ellipse">
            <a:avLst/>
          </a:prstGeom>
          <a:solidFill>
            <a:schemeClr val="folHlink"/>
          </a:solidFill>
          <a:ln w="9525" algn="ctr">
            <a:solidFill>
              <a:srgbClr val="000000"/>
            </a:solidFill>
            <a:round/>
            <a:headEnd/>
            <a:tailEnd/>
          </a:ln>
        </p:spPr>
        <p:txBody>
          <a:bodyPr wrap="none" anchor="ctr"/>
          <a:lstStyle/>
          <a:p>
            <a:pPr algn="ctr"/>
            <a:r>
              <a:rPr lang="en-US" sz="1600" b="1"/>
              <a:t>10</a:t>
            </a:r>
          </a:p>
        </p:txBody>
      </p:sp>
      <p:sp>
        <p:nvSpPr>
          <p:cNvPr id="25630" name="Oval 50"/>
          <p:cNvSpPr>
            <a:spLocks noChangeArrowheads="1"/>
          </p:cNvSpPr>
          <p:nvPr/>
        </p:nvSpPr>
        <p:spPr bwMode="auto">
          <a:xfrm>
            <a:off x="5562600" y="2474913"/>
            <a:ext cx="304800" cy="303212"/>
          </a:xfrm>
          <a:prstGeom prst="ellipse">
            <a:avLst/>
          </a:prstGeom>
          <a:solidFill>
            <a:schemeClr val="folHlink"/>
          </a:solidFill>
          <a:ln w="9525" algn="ctr">
            <a:solidFill>
              <a:srgbClr val="000000"/>
            </a:solidFill>
            <a:round/>
            <a:headEnd/>
            <a:tailEnd/>
          </a:ln>
        </p:spPr>
        <p:txBody>
          <a:bodyPr wrap="none" anchor="ctr"/>
          <a:lstStyle/>
          <a:p>
            <a:pPr algn="ctr"/>
            <a:r>
              <a:rPr lang="en-US" sz="1600" b="1"/>
              <a:t>11</a:t>
            </a:r>
          </a:p>
        </p:txBody>
      </p:sp>
      <p:sp>
        <p:nvSpPr>
          <p:cNvPr id="25631" name="Oval 51"/>
          <p:cNvSpPr>
            <a:spLocks noChangeArrowheads="1"/>
          </p:cNvSpPr>
          <p:nvPr/>
        </p:nvSpPr>
        <p:spPr bwMode="auto">
          <a:xfrm>
            <a:off x="3962400" y="2309813"/>
            <a:ext cx="304800" cy="301625"/>
          </a:xfrm>
          <a:prstGeom prst="ellipse">
            <a:avLst/>
          </a:prstGeom>
          <a:solidFill>
            <a:schemeClr val="folHlink"/>
          </a:solidFill>
          <a:ln w="9525" algn="ctr">
            <a:solidFill>
              <a:srgbClr val="000000"/>
            </a:solidFill>
            <a:round/>
            <a:headEnd/>
            <a:tailEnd/>
          </a:ln>
        </p:spPr>
        <p:txBody>
          <a:bodyPr wrap="none" anchor="ctr"/>
          <a:lstStyle/>
          <a:p>
            <a:pPr algn="ctr"/>
            <a:r>
              <a:rPr lang="en-US" sz="1600" b="1"/>
              <a:t>5</a:t>
            </a:r>
          </a:p>
        </p:txBody>
      </p:sp>
      <p:sp>
        <p:nvSpPr>
          <p:cNvPr id="25632" name="AutoShape 52"/>
          <p:cNvSpPr>
            <a:spLocks noChangeArrowheads="1"/>
          </p:cNvSpPr>
          <p:nvPr/>
        </p:nvSpPr>
        <p:spPr bwMode="auto">
          <a:xfrm>
            <a:off x="2408238" y="3100388"/>
            <a:ext cx="173037" cy="139700"/>
          </a:xfrm>
          <a:prstGeom prst="hexagon">
            <a:avLst>
              <a:gd name="adj" fmla="val 30966"/>
              <a:gd name="vf" fmla="val 115470"/>
            </a:avLst>
          </a:prstGeom>
          <a:solidFill>
            <a:srgbClr val="FFFF66">
              <a:alpha val="50195"/>
            </a:srgbClr>
          </a:solidFill>
          <a:ln w="6350" algn="ctr">
            <a:solidFill>
              <a:srgbClr val="000000"/>
            </a:solidFill>
            <a:miter lim="800000"/>
            <a:headEnd/>
            <a:tailEnd/>
          </a:ln>
        </p:spPr>
        <p:txBody>
          <a:bodyPr wrap="none" lIns="45720" rIns="45720" anchor="ctr"/>
          <a:lstStyle/>
          <a:p>
            <a:pPr algn="ctr"/>
            <a:r>
              <a:rPr lang="en-US" sz="800"/>
              <a:t>9</a:t>
            </a:r>
          </a:p>
        </p:txBody>
      </p:sp>
      <p:sp>
        <p:nvSpPr>
          <p:cNvPr id="25633" name="Oval 53"/>
          <p:cNvSpPr>
            <a:spLocks noChangeArrowheads="1"/>
          </p:cNvSpPr>
          <p:nvPr/>
        </p:nvSpPr>
        <p:spPr bwMode="auto">
          <a:xfrm>
            <a:off x="3733800" y="2309813"/>
            <a:ext cx="304800" cy="301625"/>
          </a:xfrm>
          <a:prstGeom prst="ellipse">
            <a:avLst/>
          </a:prstGeom>
          <a:solidFill>
            <a:schemeClr val="folHlink"/>
          </a:solidFill>
          <a:ln w="9525" algn="ctr">
            <a:solidFill>
              <a:srgbClr val="000000"/>
            </a:solidFill>
            <a:round/>
            <a:headEnd/>
            <a:tailEnd/>
          </a:ln>
        </p:spPr>
        <p:txBody>
          <a:bodyPr wrap="none" anchor="ctr"/>
          <a:lstStyle/>
          <a:p>
            <a:pPr algn="ctr"/>
            <a:r>
              <a:rPr lang="en-US" sz="1600" b="1"/>
              <a:t>6</a:t>
            </a:r>
          </a:p>
        </p:txBody>
      </p:sp>
      <p:sp>
        <p:nvSpPr>
          <p:cNvPr id="25634" name="Oval 54"/>
          <p:cNvSpPr>
            <a:spLocks noChangeArrowheads="1"/>
          </p:cNvSpPr>
          <p:nvPr/>
        </p:nvSpPr>
        <p:spPr bwMode="auto">
          <a:xfrm>
            <a:off x="1995488" y="3048000"/>
            <a:ext cx="304800" cy="301625"/>
          </a:xfrm>
          <a:prstGeom prst="ellipse">
            <a:avLst/>
          </a:prstGeom>
          <a:solidFill>
            <a:schemeClr val="folHlink"/>
          </a:solidFill>
          <a:ln w="9525" algn="ctr">
            <a:solidFill>
              <a:srgbClr val="000000"/>
            </a:solidFill>
            <a:round/>
            <a:headEnd/>
            <a:tailEnd/>
          </a:ln>
        </p:spPr>
        <p:txBody>
          <a:bodyPr wrap="none" anchor="ctr"/>
          <a:lstStyle/>
          <a:p>
            <a:pPr algn="ctr"/>
            <a:r>
              <a:rPr lang="en-US" sz="1600" b="1"/>
              <a:t>12</a:t>
            </a:r>
          </a:p>
        </p:txBody>
      </p:sp>
      <p:sp>
        <p:nvSpPr>
          <p:cNvPr id="25635" name="AutoShape 55"/>
          <p:cNvSpPr>
            <a:spLocks noChangeArrowheads="1"/>
          </p:cNvSpPr>
          <p:nvPr/>
        </p:nvSpPr>
        <p:spPr bwMode="auto">
          <a:xfrm>
            <a:off x="8361363" y="2001838"/>
            <a:ext cx="173037" cy="141287"/>
          </a:xfrm>
          <a:prstGeom prst="hexagon">
            <a:avLst>
              <a:gd name="adj" fmla="val 30618"/>
              <a:gd name="vf" fmla="val 115470"/>
            </a:avLst>
          </a:prstGeom>
          <a:solidFill>
            <a:srgbClr val="FFFF66">
              <a:alpha val="50195"/>
            </a:srgbClr>
          </a:solidFill>
          <a:ln w="6350" algn="ctr">
            <a:solidFill>
              <a:srgbClr val="000000"/>
            </a:solidFill>
            <a:miter lim="800000"/>
            <a:headEnd/>
            <a:tailEnd/>
          </a:ln>
        </p:spPr>
        <p:txBody>
          <a:bodyPr wrap="none" lIns="45720" rIns="45720" anchor="ctr"/>
          <a:lstStyle/>
          <a:p>
            <a:pPr algn="ctr"/>
            <a:r>
              <a:rPr lang="en-US" sz="800"/>
              <a:t>1</a:t>
            </a:r>
          </a:p>
        </p:txBody>
      </p:sp>
      <p:sp>
        <p:nvSpPr>
          <p:cNvPr id="25636" name="AutoShape 56"/>
          <p:cNvSpPr>
            <a:spLocks noChangeArrowheads="1"/>
          </p:cNvSpPr>
          <p:nvPr/>
        </p:nvSpPr>
        <p:spPr bwMode="auto">
          <a:xfrm>
            <a:off x="8047038" y="2652713"/>
            <a:ext cx="173037" cy="139700"/>
          </a:xfrm>
          <a:prstGeom prst="hexagon">
            <a:avLst>
              <a:gd name="adj" fmla="val 30966"/>
              <a:gd name="vf" fmla="val 115470"/>
            </a:avLst>
          </a:prstGeom>
          <a:solidFill>
            <a:srgbClr val="FFFF66">
              <a:alpha val="50195"/>
            </a:srgbClr>
          </a:solidFill>
          <a:ln w="6350" algn="ctr">
            <a:solidFill>
              <a:srgbClr val="000000"/>
            </a:solidFill>
            <a:miter lim="800000"/>
            <a:headEnd/>
            <a:tailEnd/>
          </a:ln>
        </p:spPr>
        <p:txBody>
          <a:bodyPr wrap="none" lIns="45720" rIns="45720" anchor="ctr"/>
          <a:lstStyle/>
          <a:p>
            <a:pPr algn="ctr"/>
            <a:r>
              <a:rPr lang="en-US" sz="800"/>
              <a:t>2</a:t>
            </a:r>
          </a:p>
        </p:txBody>
      </p:sp>
      <p:sp>
        <p:nvSpPr>
          <p:cNvPr id="25637" name="AutoShape 57"/>
          <p:cNvSpPr>
            <a:spLocks noChangeArrowheads="1"/>
          </p:cNvSpPr>
          <p:nvPr/>
        </p:nvSpPr>
        <p:spPr bwMode="auto">
          <a:xfrm>
            <a:off x="7529513" y="2970213"/>
            <a:ext cx="173037" cy="139700"/>
          </a:xfrm>
          <a:prstGeom prst="hexagon">
            <a:avLst>
              <a:gd name="adj" fmla="val 30966"/>
              <a:gd name="vf" fmla="val 115470"/>
            </a:avLst>
          </a:prstGeom>
          <a:solidFill>
            <a:srgbClr val="FFFF66">
              <a:alpha val="50195"/>
            </a:srgbClr>
          </a:solidFill>
          <a:ln w="6350" algn="ctr">
            <a:solidFill>
              <a:srgbClr val="000000"/>
            </a:solidFill>
            <a:miter lim="800000"/>
            <a:headEnd/>
            <a:tailEnd/>
          </a:ln>
        </p:spPr>
        <p:txBody>
          <a:bodyPr wrap="none" lIns="45720" rIns="45720" anchor="ctr"/>
          <a:lstStyle/>
          <a:p>
            <a:pPr algn="ctr"/>
            <a:r>
              <a:rPr lang="en-US" sz="800"/>
              <a:t>3</a:t>
            </a:r>
          </a:p>
        </p:txBody>
      </p:sp>
      <p:sp>
        <p:nvSpPr>
          <p:cNvPr id="25638" name="AutoShape 58"/>
          <p:cNvSpPr>
            <a:spLocks noChangeArrowheads="1"/>
          </p:cNvSpPr>
          <p:nvPr/>
        </p:nvSpPr>
        <p:spPr bwMode="auto">
          <a:xfrm>
            <a:off x="7110413" y="2741613"/>
            <a:ext cx="173037" cy="139700"/>
          </a:xfrm>
          <a:prstGeom prst="hexagon">
            <a:avLst>
              <a:gd name="adj" fmla="val 30966"/>
              <a:gd name="vf" fmla="val 115470"/>
            </a:avLst>
          </a:prstGeom>
          <a:solidFill>
            <a:srgbClr val="FFFF66">
              <a:alpha val="50195"/>
            </a:srgbClr>
          </a:solidFill>
          <a:ln w="6350" algn="ctr">
            <a:solidFill>
              <a:srgbClr val="000000"/>
            </a:solidFill>
            <a:miter lim="800000"/>
            <a:headEnd/>
            <a:tailEnd/>
          </a:ln>
        </p:spPr>
        <p:txBody>
          <a:bodyPr wrap="none" lIns="45720" rIns="45720" anchor="ctr"/>
          <a:lstStyle/>
          <a:p>
            <a:pPr algn="ctr"/>
            <a:r>
              <a:rPr lang="en-US" sz="800"/>
              <a:t>4</a:t>
            </a:r>
          </a:p>
        </p:txBody>
      </p:sp>
      <p:sp>
        <p:nvSpPr>
          <p:cNvPr id="25639" name="AutoShape 59"/>
          <p:cNvSpPr>
            <a:spLocks noChangeArrowheads="1"/>
          </p:cNvSpPr>
          <p:nvPr/>
        </p:nvSpPr>
        <p:spPr bwMode="auto">
          <a:xfrm>
            <a:off x="6113463" y="2474913"/>
            <a:ext cx="173037" cy="141287"/>
          </a:xfrm>
          <a:prstGeom prst="hexagon">
            <a:avLst>
              <a:gd name="adj" fmla="val 30618"/>
              <a:gd name="vf" fmla="val 115470"/>
            </a:avLst>
          </a:prstGeom>
          <a:solidFill>
            <a:srgbClr val="FFFF66">
              <a:alpha val="50195"/>
            </a:srgbClr>
          </a:solidFill>
          <a:ln w="6350" algn="ctr">
            <a:solidFill>
              <a:srgbClr val="000000"/>
            </a:solidFill>
            <a:miter lim="800000"/>
            <a:headEnd/>
            <a:tailEnd/>
          </a:ln>
        </p:spPr>
        <p:txBody>
          <a:bodyPr wrap="none" lIns="45720" rIns="45720" anchor="ctr"/>
          <a:lstStyle/>
          <a:p>
            <a:pPr algn="ctr"/>
            <a:r>
              <a:rPr lang="en-US" sz="800"/>
              <a:t>5</a:t>
            </a:r>
          </a:p>
        </p:txBody>
      </p:sp>
      <p:sp>
        <p:nvSpPr>
          <p:cNvPr id="25640" name="AutoShape 60"/>
          <p:cNvSpPr>
            <a:spLocks noChangeArrowheads="1"/>
          </p:cNvSpPr>
          <p:nvPr/>
        </p:nvSpPr>
        <p:spPr bwMode="auto">
          <a:xfrm>
            <a:off x="4929188" y="2381250"/>
            <a:ext cx="173037" cy="141288"/>
          </a:xfrm>
          <a:prstGeom prst="hexagon">
            <a:avLst>
              <a:gd name="adj" fmla="val 30618"/>
              <a:gd name="vf" fmla="val 115470"/>
            </a:avLst>
          </a:prstGeom>
          <a:solidFill>
            <a:srgbClr val="FFFF66">
              <a:alpha val="50195"/>
            </a:srgbClr>
          </a:solidFill>
          <a:ln w="6350" algn="ctr">
            <a:solidFill>
              <a:srgbClr val="000000"/>
            </a:solidFill>
            <a:miter lim="800000"/>
            <a:headEnd/>
            <a:tailEnd/>
          </a:ln>
        </p:spPr>
        <p:txBody>
          <a:bodyPr wrap="none" lIns="45720" rIns="45720" anchor="ctr"/>
          <a:lstStyle/>
          <a:p>
            <a:pPr algn="ctr"/>
            <a:r>
              <a:rPr lang="en-US" sz="800"/>
              <a:t>6</a:t>
            </a:r>
          </a:p>
        </p:txBody>
      </p:sp>
      <p:sp>
        <p:nvSpPr>
          <p:cNvPr id="25641" name="AutoShape 61"/>
          <p:cNvSpPr>
            <a:spLocks noChangeArrowheads="1"/>
          </p:cNvSpPr>
          <p:nvPr/>
        </p:nvSpPr>
        <p:spPr bwMode="auto">
          <a:xfrm>
            <a:off x="4495800" y="2559050"/>
            <a:ext cx="173038" cy="139700"/>
          </a:xfrm>
          <a:prstGeom prst="hexagon">
            <a:avLst>
              <a:gd name="adj" fmla="val 30966"/>
              <a:gd name="vf" fmla="val 115470"/>
            </a:avLst>
          </a:prstGeom>
          <a:solidFill>
            <a:srgbClr val="FFFF66">
              <a:alpha val="50195"/>
            </a:srgbClr>
          </a:solidFill>
          <a:ln w="6350" algn="ctr">
            <a:solidFill>
              <a:srgbClr val="000000"/>
            </a:solidFill>
            <a:miter lim="800000"/>
            <a:headEnd/>
            <a:tailEnd/>
          </a:ln>
        </p:spPr>
        <p:txBody>
          <a:bodyPr wrap="none" lIns="45720" rIns="45720" anchor="ctr"/>
          <a:lstStyle/>
          <a:p>
            <a:pPr algn="ctr"/>
            <a:r>
              <a:rPr lang="en-US" sz="800"/>
              <a:t>7</a:t>
            </a:r>
          </a:p>
        </p:txBody>
      </p:sp>
      <p:sp>
        <p:nvSpPr>
          <p:cNvPr id="25642" name="AutoShape 62"/>
          <p:cNvSpPr>
            <a:spLocks noChangeArrowheads="1"/>
          </p:cNvSpPr>
          <p:nvPr/>
        </p:nvSpPr>
        <p:spPr bwMode="auto">
          <a:xfrm>
            <a:off x="3505200" y="2641600"/>
            <a:ext cx="173038" cy="141288"/>
          </a:xfrm>
          <a:prstGeom prst="hexagon">
            <a:avLst>
              <a:gd name="adj" fmla="val 30618"/>
              <a:gd name="vf" fmla="val 115470"/>
            </a:avLst>
          </a:prstGeom>
          <a:solidFill>
            <a:srgbClr val="99FF33">
              <a:alpha val="50195"/>
            </a:srgbClr>
          </a:solidFill>
          <a:ln w="6350" algn="ctr">
            <a:solidFill>
              <a:srgbClr val="000000"/>
            </a:solidFill>
            <a:miter lim="800000"/>
            <a:headEnd/>
            <a:tailEnd/>
          </a:ln>
        </p:spPr>
        <p:txBody>
          <a:bodyPr wrap="none" lIns="45720" rIns="45720" anchor="ctr"/>
          <a:lstStyle/>
          <a:p>
            <a:pPr algn="ctr"/>
            <a:r>
              <a:rPr lang="en-US" sz="800"/>
              <a:t>8</a:t>
            </a:r>
          </a:p>
        </p:txBody>
      </p:sp>
      <p:sp>
        <p:nvSpPr>
          <p:cNvPr id="25643" name="AutoShape 63"/>
          <p:cNvSpPr>
            <a:spLocks noChangeArrowheads="1"/>
          </p:cNvSpPr>
          <p:nvPr/>
        </p:nvSpPr>
        <p:spPr bwMode="auto">
          <a:xfrm>
            <a:off x="2452688" y="3365500"/>
            <a:ext cx="173037" cy="141288"/>
          </a:xfrm>
          <a:prstGeom prst="hexagon">
            <a:avLst>
              <a:gd name="adj" fmla="val 30618"/>
              <a:gd name="vf" fmla="val 115470"/>
            </a:avLst>
          </a:prstGeom>
          <a:solidFill>
            <a:srgbClr val="FFFF66">
              <a:alpha val="50195"/>
            </a:srgbClr>
          </a:solidFill>
          <a:ln w="6350" algn="ctr">
            <a:solidFill>
              <a:srgbClr val="000000"/>
            </a:solidFill>
            <a:miter lim="800000"/>
            <a:headEnd/>
            <a:tailEnd/>
          </a:ln>
        </p:spPr>
        <p:txBody>
          <a:bodyPr wrap="none" lIns="45720" rIns="45720" anchor="ctr"/>
          <a:lstStyle/>
          <a:p>
            <a:pPr algn="ctr"/>
            <a:r>
              <a:rPr lang="en-US" sz="800"/>
              <a:t>10</a:t>
            </a:r>
          </a:p>
        </p:txBody>
      </p:sp>
      <p:sp>
        <p:nvSpPr>
          <p:cNvPr id="25644" name="AutoShape 64"/>
          <p:cNvSpPr>
            <a:spLocks noChangeArrowheads="1"/>
          </p:cNvSpPr>
          <p:nvPr/>
        </p:nvSpPr>
        <p:spPr bwMode="auto">
          <a:xfrm>
            <a:off x="1936750" y="4052888"/>
            <a:ext cx="173038" cy="141287"/>
          </a:xfrm>
          <a:prstGeom prst="hexagon">
            <a:avLst>
              <a:gd name="adj" fmla="val 30618"/>
              <a:gd name="vf" fmla="val 115470"/>
            </a:avLst>
          </a:prstGeom>
          <a:solidFill>
            <a:srgbClr val="FFFF66">
              <a:alpha val="50195"/>
            </a:srgbClr>
          </a:solidFill>
          <a:ln w="6350" algn="ctr">
            <a:solidFill>
              <a:srgbClr val="000000"/>
            </a:solidFill>
            <a:miter lim="800000"/>
            <a:headEnd/>
            <a:tailEnd/>
          </a:ln>
        </p:spPr>
        <p:txBody>
          <a:bodyPr wrap="none" lIns="45720" rIns="45720" anchor="ctr"/>
          <a:lstStyle/>
          <a:p>
            <a:pPr algn="ctr"/>
            <a:r>
              <a:rPr lang="en-US" sz="800"/>
              <a:t>12</a:t>
            </a:r>
          </a:p>
        </p:txBody>
      </p:sp>
      <p:sp>
        <p:nvSpPr>
          <p:cNvPr id="25645" name="Oval 65"/>
          <p:cNvSpPr>
            <a:spLocks noChangeArrowheads="1"/>
          </p:cNvSpPr>
          <p:nvPr/>
        </p:nvSpPr>
        <p:spPr bwMode="auto">
          <a:xfrm>
            <a:off x="6096000" y="3810000"/>
            <a:ext cx="304800" cy="301625"/>
          </a:xfrm>
          <a:prstGeom prst="ellipse">
            <a:avLst/>
          </a:prstGeom>
          <a:solidFill>
            <a:schemeClr val="folHlink"/>
          </a:solidFill>
          <a:ln w="9525" algn="ctr">
            <a:solidFill>
              <a:srgbClr val="000000"/>
            </a:solidFill>
            <a:round/>
            <a:headEnd/>
            <a:tailEnd/>
          </a:ln>
        </p:spPr>
        <p:txBody>
          <a:bodyPr wrap="none" anchor="ctr"/>
          <a:lstStyle/>
          <a:p>
            <a:pPr algn="ctr"/>
            <a:r>
              <a:rPr lang="en-US" sz="1600" b="1"/>
              <a:t>1</a:t>
            </a:r>
          </a:p>
        </p:txBody>
      </p:sp>
      <p:sp>
        <p:nvSpPr>
          <p:cNvPr id="25646" name="Oval 66"/>
          <p:cNvSpPr>
            <a:spLocks noChangeArrowheads="1"/>
          </p:cNvSpPr>
          <p:nvPr/>
        </p:nvSpPr>
        <p:spPr bwMode="auto">
          <a:xfrm>
            <a:off x="8458200" y="2725738"/>
            <a:ext cx="304800" cy="301625"/>
          </a:xfrm>
          <a:prstGeom prst="ellipse">
            <a:avLst/>
          </a:prstGeom>
          <a:solidFill>
            <a:schemeClr val="folHlink"/>
          </a:solidFill>
          <a:ln w="9525" algn="ctr">
            <a:solidFill>
              <a:srgbClr val="000000"/>
            </a:solidFill>
            <a:round/>
            <a:headEnd/>
            <a:tailEnd/>
          </a:ln>
        </p:spPr>
        <p:txBody>
          <a:bodyPr wrap="none" anchor="ctr"/>
          <a:lstStyle/>
          <a:p>
            <a:pPr algn="ctr"/>
            <a:r>
              <a:rPr lang="en-US" sz="1600" b="1"/>
              <a:t>9</a:t>
            </a:r>
          </a:p>
        </p:txBody>
      </p:sp>
      <p:sp>
        <p:nvSpPr>
          <p:cNvPr id="25647" name="AutoShape 67"/>
          <p:cNvSpPr>
            <a:spLocks noChangeArrowheads="1"/>
          </p:cNvSpPr>
          <p:nvPr/>
        </p:nvSpPr>
        <p:spPr bwMode="auto">
          <a:xfrm>
            <a:off x="457200" y="3557588"/>
            <a:ext cx="304800" cy="333375"/>
          </a:xfrm>
          <a:prstGeom prst="diamond">
            <a:avLst/>
          </a:prstGeom>
          <a:solidFill>
            <a:srgbClr val="0066FF"/>
          </a:solidFill>
          <a:ln w="9525" algn="ctr">
            <a:solidFill>
              <a:srgbClr val="000000"/>
            </a:solidFill>
            <a:miter lim="800000"/>
            <a:headEnd/>
            <a:tailEnd/>
          </a:ln>
        </p:spPr>
        <p:txBody>
          <a:bodyPr wrap="none" anchor="ctr"/>
          <a:lstStyle/>
          <a:p>
            <a:pPr algn="ctr"/>
            <a:r>
              <a:rPr lang="en-US" b="1"/>
              <a:t>6</a:t>
            </a:r>
          </a:p>
        </p:txBody>
      </p:sp>
      <p:sp>
        <p:nvSpPr>
          <p:cNvPr id="25648" name="AutoShape 68"/>
          <p:cNvSpPr>
            <a:spLocks noChangeArrowheads="1"/>
          </p:cNvSpPr>
          <p:nvPr/>
        </p:nvSpPr>
        <p:spPr bwMode="auto">
          <a:xfrm>
            <a:off x="2819400" y="2667000"/>
            <a:ext cx="304800" cy="333375"/>
          </a:xfrm>
          <a:prstGeom prst="diamond">
            <a:avLst/>
          </a:prstGeom>
          <a:solidFill>
            <a:srgbClr val="0066FF"/>
          </a:solidFill>
          <a:ln w="9525" algn="ctr">
            <a:solidFill>
              <a:srgbClr val="000000"/>
            </a:solidFill>
            <a:miter lim="800000"/>
            <a:headEnd/>
            <a:tailEnd/>
          </a:ln>
        </p:spPr>
        <p:txBody>
          <a:bodyPr wrap="none" anchor="ctr"/>
          <a:lstStyle/>
          <a:p>
            <a:pPr algn="ctr"/>
            <a:r>
              <a:rPr lang="en-US" b="1"/>
              <a:t>3</a:t>
            </a:r>
          </a:p>
        </p:txBody>
      </p:sp>
      <p:sp>
        <p:nvSpPr>
          <p:cNvPr id="25649" name="AutoShape 69"/>
          <p:cNvSpPr>
            <a:spLocks noChangeArrowheads="1"/>
          </p:cNvSpPr>
          <p:nvPr/>
        </p:nvSpPr>
        <p:spPr bwMode="auto">
          <a:xfrm>
            <a:off x="1338263" y="4837113"/>
            <a:ext cx="304800" cy="333375"/>
          </a:xfrm>
          <a:prstGeom prst="diamond">
            <a:avLst/>
          </a:prstGeom>
          <a:solidFill>
            <a:srgbClr val="0066FF"/>
          </a:solidFill>
          <a:ln w="9525" algn="ctr">
            <a:solidFill>
              <a:srgbClr val="000000"/>
            </a:solidFill>
            <a:miter lim="800000"/>
            <a:headEnd/>
            <a:tailEnd/>
          </a:ln>
        </p:spPr>
        <p:txBody>
          <a:bodyPr wrap="none" anchor="ctr"/>
          <a:lstStyle/>
          <a:p>
            <a:pPr algn="ctr"/>
            <a:r>
              <a:rPr lang="en-US" b="1"/>
              <a:t>5</a:t>
            </a:r>
          </a:p>
        </p:txBody>
      </p:sp>
      <p:sp>
        <p:nvSpPr>
          <p:cNvPr id="25650" name="AutoShape 70"/>
          <p:cNvSpPr>
            <a:spLocks noChangeArrowheads="1"/>
          </p:cNvSpPr>
          <p:nvPr/>
        </p:nvSpPr>
        <p:spPr bwMode="auto">
          <a:xfrm>
            <a:off x="1535113" y="4679950"/>
            <a:ext cx="304800" cy="333375"/>
          </a:xfrm>
          <a:prstGeom prst="diamond">
            <a:avLst/>
          </a:prstGeom>
          <a:solidFill>
            <a:srgbClr val="0066FF"/>
          </a:solidFill>
          <a:ln w="9525" algn="ctr">
            <a:solidFill>
              <a:srgbClr val="000000"/>
            </a:solidFill>
            <a:miter lim="800000"/>
            <a:headEnd/>
            <a:tailEnd/>
          </a:ln>
        </p:spPr>
        <p:txBody>
          <a:bodyPr wrap="none" anchor="ctr"/>
          <a:lstStyle/>
          <a:p>
            <a:pPr algn="ctr"/>
            <a:r>
              <a:rPr lang="en-US" b="1"/>
              <a:t>4</a:t>
            </a:r>
          </a:p>
        </p:txBody>
      </p:sp>
      <p:sp>
        <p:nvSpPr>
          <p:cNvPr id="25651" name="AutoShape 71"/>
          <p:cNvSpPr>
            <a:spLocks noChangeArrowheads="1"/>
          </p:cNvSpPr>
          <p:nvPr/>
        </p:nvSpPr>
        <p:spPr bwMode="auto">
          <a:xfrm>
            <a:off x="7391400" y="2362200"/>
            <a:ext cx="304800" cy="333375"/>
          </a:xfrm>
          <a:prstGeom prst="diamond">
            <a:avLst/>
          </a:prstGeom>
          <a:solidFill>
            <a:srgbClr val="0066FF"/>
          </a:solidFill>
          <a:ln w="9525" algn="ctr">
            <a:solidFill>
              <a:srgbClr val="000000"/>
            </a:solidFill>
            <a:miter lim="800000"/>
            <a:headEnd/>
            <a:tailEnd/>
          </a:ln>
        </p:spPr>
        <p:txBody>
          <a:bodyPr wrap="none" anchor="ctr"/>
          <a:lstStyle/>
          <a:p>
            <a:pPr algn="ctr"/>
            <a:r>
              <a:rPr lang="en-US" b="1"/>
              <a:t>2</a:t>
            </a:r>
          </a:p>
        </p:txBody>
      </p:sp>
      <p:sp>
        <p:nvSpPr>
          <p:cNvPr id="25652" name="AutoShape 72"/>
          <p:cNvSpPr>
            <a:spLocks noChangeArrowheads="1"/>
          </p:cNvSpPr>
          <p:nvPr/>
        </p:nvSpPr>
        <p:spPr bwMode="auto">
          <a:xfrm>
            <a:off x="7424738" y="1995488"/>
            <a:ext cx="304800" cy="333375"/>
          </a:xfrm>
          <a:prstGeom prst="diamond">
            <a:avLst/>
          </a:prstGeom>
          <a:solidFill>
            <a:srgbClr val="0066FF"/>
          </a:solidFill>
          <a:ln w="9525" algn="ctr">
            <a:solidFill>
              <a:srgbClr val="000000"/>
            </a:solidFill>
            <a:miter lim="800000"/>
            <a:headEnd/>
            <a:tailEnd/>
          </a:ln>
        </p:spPr>
        <p:txBody>
          <a:bodyPr wrap="none" anchor="ctr"/>
          <a:lstStyle/>
          <a:p>
            <a:pPr algn="ctr"/>
            <a:r>
              <a:rPr lang="en-US" b="1"/>
              <a:t>1</a:t>
            </a:r>
          </a:p>
        </p:txBody>
      </p:sp>
      <p:sp>
        <p:nvSpPr>
          <p:cNvPr id="25653" name="AutoShape 73"/>
          <p:cNvSpPr>
            <a:spLocks noChangeArrowheads="1"/>
          </p:cNvSpPr>
          <p:nvPr/>
        </p:nvSpPr>
        <p:spPr bwMode="auto">
          <a:xfrm>
            <a:off x="6477000" y="28194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3</a:t>
            </a:r>
          </a:p>
        </p:txBody>
      </p:sp>
      <p:sp>
        <p:nvSpPr>
          <p:cNvPr id="25654" name="AutoShape 74"/>
          <p:cNvSpPr>
            <a:spLocks noChangeArrowheads="1"/>
          </p:cNvSpPr>
          <p:nvPr/>
        </p:nvSpPr>
        <p:spPr bwMode="auto">
          <a:xfrm>
            <a:off x="6705600" y="2947988"/>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3</a:t>
            </a:r>
          </a:p>
        </p:txBody>
      </p:sp>
      <p:sp>
        <p:nvSpPr>
          <p:cNvPr id="25655" name="AutoShape 75"/>
          <p:cNvSpPr>
            <a:spLocks noChangeArrowheads="1"/>
          </p:cNvSpPr>
          <p:nvPr/>
        </p:nvSpPr>
        <p:spPr bwMode="auto">
          <a:xfrm>
            <a:off x="623888" y="436245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3</a:t>
            </a:r>
          </a:p>
        </p:txBody>
      </p:sp>
      <p:sp>
        <p:nvSpPr>
          <p:cNvPr id="25656" name="AutoShape 76"/>
          <p:cNvSpPr>
            <a:spLocks noChangeArrowheads="1"/>
          </p:cNvSpPr>
          <p:nvPr/>
        </p:nvSpPr>
        <p:spPr bwMode="auto">
          <a:xfrm>
            <a:off x="609600" y="4529138"/>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57" name="AutoShape 77"/>
          <p:cNvSpPr>
            <a:spLocks noChangeArrowheads="1"/>
          </p:cNvSpPr>
          <p:nvPr/>
        </p:nvSpPr>
        <p:spPr bwMode="auto">
          <a:xfrm>
            <a:off x="2209800" y="34290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3</a:t>
            </a:r>
          </a:p>
        </p:txBody>
      </p:sp>
      <p:sp>
        <p:nvSpPr>
          <p:cNvPr id="25658" name="AutoShape 78"/>
          <p:cNvSpPr>
            <a:spLocks noChangeArrowheads="1"/>
          </p:cNvSpPr>
          <p:nvPr/>
        </p:nvSpPr>
        <p:spPr bwMode="auto">
          <a:xfrm>
            <a:off x="762000" y="46482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59" name="AutoShape 79"/>
          <p:cNvSpPr>
            <a:spLocks noChangeArrowheads="1"/>
          </p:cNvSpPr>
          <p:nvPr/>
        </p:nvSpPr>
        <p:spPr bwMode="auto">
          <a:xfrm>
            <a:off x="1371600" y="46482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60" name="AutoShape 80"/>
          <p:cNvSpPr>
            <a:spLocks noChangeArrowheads="1"/>
          </p:cNvSpPr>
          <p:nvPr/>
        </p:nvSpPr>
        <p:spPr bwMode="auto">
          <a:xfrm>
            <a:off x="1295400" y="47244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61" name="AutoShape 81"/>
          <p:cNvSpPr>
            <a:spLocks noChangeArrowheads="1"/>
          </p:cNvSpPr>
          <p:nvPr/>
        </p:nvSpPr>
        <p:spPr bwMode="auto">
          <a:xfrm>
            <a:off x="1447800" y="46482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62" name="AutoShape 82"/>
          <p:cNvSpPr>
            <a:spLocks noChangeArrowheads="1"/>
          </p:cNvSpPr>
          <p:nvPr/>
        </p:nvSpPr>
        <p:spPr bwMode="auto">
          <a:xfrm>
            <a:off x="1800225" y="44196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63" name="AutoShape 83"/>
          <p:cNvSpPr>
            <a:spLocks noChangeArrowheads="1"/>
          </p:cNvSpPr>
          <p:nvPr/>
        </p:nvSpPr>
        <p:spPr bwMode="auto">
          <a:xfrm>
            <a:off x="1676400" y="44577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64" name="AutoShape 84"/>
          <p:cNvSpPr>
            <a:spLocks noChangeArrowheads="1"/>
          </p:cNvSpPr>
          <p:nvPr/>
        </p:nvSpPr>
        <p:spPr bwMode="auto">
          <a:xfrm>
            <a:off x="1600200" y="44958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65" name="AutoShape 85"/>
          <p:cNvSpPr>
            <a:spLocks noChangeArrowheads="1"/>
          </p:cNvSpPr>
          <p:nvPr/>
        </p:nvSpPr>
        <p:spPr bwMode="auto">
          <a:xfrm>
            <a:off x="1752600" y="34290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66" name="AutoShape 86"/>
          <p:cNvSpPr>
            <a:spLocks noChangeArrowheads="1"/>
          </p:cNvSpPr>
          <p:nvPr/>
        </p:nvSpPr>
        <p:spPr bwMode="auto">
          <a:xfrm>
            <a:off x="1828800" y="34290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67" name="AutoShape 87"/>
          <p:cNvSpPr>
            <a:spLocks noChangeArrowheads="1"/>
          </p:cNvSpPr>
          <p:nvPr/>
        </p:nvSpPr>
        <p:spPr bwMode="auto">
          <a:xfrm>
            <a:off x="1905000" y="34290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68" name="AutoShape 88"/>
          <p:cNvSpPr>
            <a:spLocks noChangeArrowheads="1"/>
          </p:cNvSpPr>
          <p:nvPr/>
        </p:nvSpPr>
        <p:spPr bwMode="auto">
          <a:xfrm>
            <a:off x="2228850" y="32004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69" name="AutoShape 89"/>
          <p:cNvSpPr>
            <a:spLocks noChangeArrowheads="1"/>
          </p:cNvSpPr>
          <p:nvPr/>
        </p:nvSpPr>
        <p:spPr bwMode="auto">
          <a:xfrm>
            <a:off x="1828800" y="29718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70" name="AutoShape 90"/>
          <p:cNvSpPr>
            <a:spLocks noChangeArrowheads="1"/>
          </p:cNvSpPr>
          <p:nvPr/>
        </p:nvSpPr>
        <p:spPr bwMode="auto">
          <a:xfrm>
            <a:off x="2057400" y="28956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71" name="AutoShape 91"/>
          <p:cNvSpPr>
            <a:spLocks noChangeArrowheads="1"/>
          </p:cNvSpPr>
          <p:nvPr/>
        </p:nvSpPr>
        <p:spPr bwMode="auto">
          <a:xfrm>
            <a:off x="2895600" y="33528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72" name="AutoShape 92"/>
          <p:cNvSpPr>
            <a:spLocks noChangeArrowheads="1"/>
          </p:cNvSpPr>
          <p:nvPr/>
        </p:nvSpPr>
        <p:spPr bwMode="auto">
          <a:xfrm>
            <a:off x="2971800" y="32004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73" name="AutoShape 93"/>
          <p:cNvSpPr>
            <a:spLocks noChangeArrowheads="1"/>
          </p:cNvSpPr>
          <p:nvPr/>
        </p:nvSpPr>
        <p:spPr bwMode="auto">
          <a:xfrm>
            <a:off x="3062288" y="3109913"/>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74" name="AutoShape 94"/>
          <p:cNvSpPr>
            <a:spLocks noChangeArrowheads="1"/>
          </p:cNvSpPr>
          <p:nvPr/>
        </p:nvSpPr>
        <p:spPr bwMode="auto">
          <a:xfrm>
            <a:off x="2971800" y="29718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75" name="AutoShape 95"/>
          <p:cNvSpPr>
            <a:spLocks noChangeArrowheads="1"/>
          </p:cNvSpPr>
          <p:nvPr/>
        </p:nvSpPr>
        <p:spPr bwMode="auto">
          <a:xfrm>
            <a:off x="3048000" y="27432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76" name="AutoShape 96"/>
          <p:cNvSpPr>
            <a:spLocks noChangeArrowheads="1"/>
          </p:cNvSpPr>
          <p:nvPr/>
        </p:nvSpPr>
        <p:spPr bwMode="auto">
          <a:xfrm>
            <a:off x="3276600" y="29718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77" name="AutoShape 97"/>
          <p:cNvSpPr>
            <a:spLocks noChangeArrowheads="1"/>
          </p:cNvSpPr>
          <p:nvPr/>
        </p:nvSpPr>
        <p:spPr bwMode="auto">
          <a:xfrm>
            <a:off x="4419600" y="22098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78" name="AutoShape 98"/>
          <p:cNvSpPr>
            <a:spLocks noChangeArrowheads="1"/>
          </p:cNvSpPr>
          <p:nvPr/>
        </p:nvSpPr>
        <p:spPr bwMode="auto">
          <a:xfrm>
            <a:off x="4876800" y="19812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79" name="AutoShape 99"/>
          <p:cNvSpPr>
            <a:spLocks noChangeArrowheads="1"/>
          </p:cNvSpPr>
          <p:nvPr/>
        </p:nvSpPr>
        <p:spPr bwMode="auto">
          <a:xfrm>
            <a:off x="4953000" y="19812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80" name="AutoShape 100"/>
          <p:cNvSpPr>
            <a:spLocks noChangeArrowheads="1"/>
          </p:cNvSpPr>
          <p:nvPr/>
        </p:nvSpPr>
        <p:spPr bwMode="auto">
          <a:xfrm>
            <a:off x="5181600" y="23622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81" name="AutoShape 101"/>
          <p:cNvSpPr>
            <a:spLocks noChangeArrowheads="1"/>
          </p:cNvSpPr>
          <p:nvPr/>
        </p:nvSpPr>
        <p:spPr bwMode="auto">
          <a:xfrm>
            <a:off x="5334000" y="21336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82" name="AutoShape 102"/>
          <p:cNvSpPr>
            <a:spLocks noChangeArrowheads="1"/>
          </p:cNvSpPr>
          <p:nvPr/>
        </p:nvSpPr>
        <p:spPr bwMode="auto">
          <a:xfrm>
            <a:off x="5562600" y="19050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83" name="AutoShape 103"/>
          <p:cNvSpPr>
            <a:spLocks noChangeArrowheads="1"/>
          </p:cNvSpPr>
          <p:nvPr/>
        </p:nvSpPr>
        <p:spPr bwMode="auto">
          <a:xfrm>
            <a:off x="5791200" y="20574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84" name="AutoShape 104"/>
          <p:cNvSpPr>
            <a:spLocks noChangeArrowheads="1"/>
          </p:cNvSpPr>
          <p:nvPr/>
        </p:nvSpPr>
        <p:spPr bwMode="auto">
          <a:xfrm>
            <a:off x="6096000" y="22098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3</a:t>
            </a:r>
          </a:p>
        </p:txBody>
      </p:sp>
      <p:sp>
        <p:nvSpPr>
          <p:cNvPr id="25685" name="AutoShape 105"/>
          <p:cNvSpPr>
            <a:spLocks noChangeArrowheads="1"/>
          </p:cNvSpPr>
          <p:nvPr/>
        </p:nvSpPr>
        <p:spPr bwMode="auto">
          <a:xfrm>
            <a:off x="6400800" y="26670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86" name="AutoShape 106"/>
          <p:cNvSpPr>
            <a:spLocks noChangeArrowheads="1"/>
          </p:cNvSpPr>
          <p:nvPr/>
        </p:nvSpPr>
        <p:spPr bwMode="auto">
          <a:xfrm>
            <a:off x="6519863" y="29718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87" name="AutoShape 107"/>
          <p:cNvSpPr>
            <a:spLocks noChangeArrowheads="1"/>
          </p:cNvSpPr>
          <p:nvPr/>
        </p:nvSpPr>
        <p:spPr bwMode="auto">
          <a:xfrm>
            <a:off x="6934200" y="27432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3</a:t>
            </a:r>
          </a:p>
        </p:txBody>
      </p:sp>
      <p:sp>
        <p:nvSpPr>
          <p:cNvPr id="25688" name="AutoShape 108"/>
          <p:cNvSpPr>
            <a:spLocks noChangeArrowheads="1"/>
          </p:cNvSpPr>
          <p:nvPr/>
        </p:nvSpPr>
        <p:spPr bwMode="auto">
          <a:xfrm>
            <a:off x="7591425" y="2262188"/>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89" name="AutoShape 109"/>
          <p:cNvSpPr>
            <a:spLocks noChangeArrowheads="1"/>
          </p:cNvSpPr>
          <p:nvPr/>
        </p:nvSpPr>
        <p:spPr bwMode="auto">
          <a:xfrm>
            <a:off x="8001000" y="30480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90" name="AutoShape 110"/>
          <p:cNvSpPr>
            <a:spLocks noChangeArrowheads="1"/>
          </p:cNvSpPr>
          <p:nvPr/>
        </p:nvSpPr>
        <p:spPr bwMode="auto">
          <a:xfrm>
            <a:off x="7848600" y="25908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3</a:t>
            </a:r>
          </a:p>
        </p:txBody>
      </p:sp>
      <p:sp>
        <p:nvSpPr>
          <p:cNvPr id="25691" name="AutoShape 111"/>
          <p:cNvSpPr>
            <a:spLocks noChangeArrowheads="1"/>
          </p:cNvSpPr>
          <p:nvPr/>
        </p:nvSpPr>
        <p:spPr bwMode="auto">
          <a:xfrm>
            <a:off x="8382000" y="22098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1</a:t>
            </a:r>
          </a:p>
        </p:txBody>
      </p:sp>
      <p:sp>
        <p:nvSpPr>
          <p:cNvPr id="25692" name="AutoShape 112"/>
          <p:cNvSpPr>
            <a:spLocks noChangeArrowheads="1"/>
          </p:cNvSpPr>
          <p:nvPr/>
        </p:nvSpPr>
        <p:spPr bwMode="auto">
          <a:xfrm>
            <a:off x="8382000" y="1828800"/>
            <a:ext cx="152400" cy="1524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r>
              <a:rPr lang="en-US" sz="700"/>
              <a:t>4</a:t>
            </a:r>
          </a:p>
        </p:txBody>
      </p:sp>
      <p:sp>
        <p:nvSpPr>
          <p:cNvPr id="25693" name="AutoShape 113" descr="Wide downward diagonal"/>
          <p:cNvSpPr>
            <a:spLocks noChangeArrowheads="1"/>
          </p:cNvSpPr>
          <p:nvPr/>
        </p:nvSpPr>
        <p:spPr bwMode="auto">
          <a:xfrm rot="-1077572">
            <a:off x="7691438" y="4565650"/>
            <a:ext cx="152400" cy="228600"/>
          </a:xfrm>
          <a:prstGeom prst="parallelogram">
            <a:avLst>
              <a:gd name="adj" fmla="val 25000"/>
            </a:avLst>
          </a:prstGeom>
          <a:pattFill prst="wdDnDiag">
            <a:fgClr>
              <a:schemeClr val="folHlink"/>
            </a:fgClr>
            <a:bgClr>
              <a:srgbClr val="FFFFFF"/>
            </a:bgClr>
          </a:pattFill>
          <a:ln w="9525" algn="ctr">
            <a:solidFill>
              <a:schemeClr val="tx1"/>
            </a:solidFill>
            <a:miter lim="800000"/>
            <a:headEnd/>
            <a:tailEnd/>
          </a:ln>
        </p:spPr>
        <p:txBody>
          <a:bodyPr wrap="none" anchor="ctr"/>
          <a:lstStyle/>
          <a:p>
            <a:endParaRPr lang="en-US"/>
          </a:p>
        </p:txBody>
      </p:sp>
      <p:sp>
        <p:nvSpPr>
          <p:cNvPr id="25694" name="AutoShape 114" descr="Large confetti"/>
          <p:cNvSpPr>
            <a:spLocks noChangeArrowheads="1"/>
          </p:cNvSpPr>
          <p:nvPr/>
        </p:nvSpPr>
        <p:spPr bwMode="auto">
          <a:xfrm rot="1068321">
            <a:off x="5715000" y="4267200"/>
            <a:ext cx="228600" cy="457200"/>
          </a:xfrm>
          <a:prstGeom prst="parallelogram">
            <a:avLst>
              <a:gd name="adj" fmla="val 25000"/>
            </a:avLst>
          </a:prstGeom>
          <a:pattFill prst="lgConfetti">
            <a:fgClr>
              <a:schemeClr val="folHlink"/>
            </a:fgClr>
            <a:bgClr>
              <a:srgbClr val="FFFFFF"/>
            </a:bgClr>
          </a:pattFill>
          <a:ln w="9525" algn="ctr">
            <a:solidFill>
              <a:schemeClr val="tx1"/>
            </a:solidFill>
            <a:miter lim="800000"/>
            <a:headEnd/>
            <a:tailEnd/>
          </a:ln>
        </p:spPr>
        <p:txBody>
          <a:bodyPr wrap="none" anchor="ctr"/>
          <a:lstStyle/>
          <a:p>
            <a:endParaRPr lang="en-US"/>
          </a:p>
        </p:txBody>
      </p:sp>
      <p:sp>
        <p:nvSpPr>
          <p:cNvPr id="25695" name="AutoShape 115" descr="Large confetti"/>
          <p:cNvSpPr>
            <a:spLocks noChangeArrowheads="1"/>
          </p:cNvSpPr>
          <p:nvPr/>
        </p:nvSpPr>
        <p:spPr bwMode="auto">
          <a:xfrm rot="1068321">
            <a:off x="4421188" y="4406900"/>
            <a:ext cx="152400" cy="457200"/>
          </a:xfrm>
          <a:prstGeom prst="parallelogram">
            <a:avLst>
              <a:gd name="adj" fmla="val 0"/>
            </a:avLst>
          </a:prstGeom>
          <a:pattFill prst="lgConfetti">
            <a:fgClr>
              <a:schemeClr val="folHlink"/>
            </a:fgClr>
            <a:bgClr>
              <a:srgbClr val="FFFFFF"/>
            </a:bgClr>
          </a:pattFill>
          <a:ln w="9525" algn="ctr">
            <a:solidFill>
              <a:schemeClr val="tx1"/>
            </a:solidFill>
            <a:miter lim="800000"/>
            <a:headEnd/>
            <a:tailEnd/>
          </a:ln>
        </p:spPr>
        <p:txBody>
          <a:bodyPr wrap="none" anchor="ctr"/>
          <a:lstStyle/>
          <a:p>
            <a:endParaRPr lang="en-US"/>
          </a:p>
        </p:txBody>
      </p:sp>
      <p:sp>
        <p:nvSpPr>
          <p:cNvPr id="25696" name="Rectangle 116" descr="Large confetti"/>
          <p:cNvSpPr>
            <a:spLocks noChangeArrowheads="1"/>
          </p:cNvSpPr>
          <p:nvPr/>
        </p:nvSpPr>
        <p:spPr bwMode="auto">
          <a:xfrm>
            <a:off x="5176838" y="5319713"/>
            <a:ext cx="123825" cy="242887"/>
          </a:xfrm>
          <a:prstGeom prst="rect">
            <a:avLst/>
          </a:prstGeom>
          <a:pattFill prst="lgConfetti">
            <a:fgClr>
              <a:schemeClr val="folHlink"/>
            </a:fgClr>
            <a:bgClr>
              <a:srgbClr val="FFFFFF"/>
            </a:bgClr>
          </a:pattFill>
          <a:ln w="9525" algn="ctr">
            <a:solidFill>
              <a:schemeClr val="tx1"/>
            </a:solidFill>
            <a:miter lim="800000"/>
            <a:headEnd/>
            <a:tailEnd/>
          </a:ln>
        </p:spPr>
        <p:txBody>
          <a:bodyPr wrap="none" anchor="ctr"/>
          <a:lstStyle/>
          <a:p>
            <a:endParaRPr lang="en-US"/>
          </a:p>
        </p:txBody>
      </p:sp>
      <p:sp>
        <p:nvSpPr>
          <p:cNvPr id="25697" name="AutoShape 117" descr="Wide downward diagonal"/>
          <p:cNvSpPr>
            <a:spLocks noChangeArrowheads="1"/>
          </p:cNvSpPr>
          <p:nvPr/>
        </p:nvSpPr>
        <p:spPr bwMode="auto">
          <a:xfrm rot="-1077572">
            <a:off x="7169150" y="5341938"/>
            <a:ext cx="114300" cy="209550"/>
          </a:xfrm>
          <a:prstGeom prst="parallelogram">
            <a:avLst>
              <a:gd name="adj" fmla="val 46204"/>
            </a:avLst>
          </a:prstGeom>
          <a:pattFill prst="wdDnDiag">
            <a:fgClr>
              <a:schemeClr val="folHlink"/>
            </a:fgClr>
            <a:bgClr>
              <a:srgbClr val="FFFFFF"/>
            </a:bgClr>
          </a:pattFill>
          <a:ln w="9525" algn="ctr">
            <a:solidFill>
              <a:schemeClr val="tx1"/>
            </a:solidFill>
            <a:miter lim="800000"/>
            <a:headEnd/>
            <a:tailEnd/>
          </a:ln>
        </p:spPr>
        <p:txBody>
          <a:bodyPr wrap="none" anchor="ctr"/>
          <a:lstStyle/>
          <a:p>
            <a:endParaRPr lang="en-US"/>
          </a:p>
        </p:txBody>
      </p:sp>
      <p:sp>
        <p:nvSpPr>
          <p:cNvPr id="25698" name="Text Box 118"/>
          <p:cNvSpPr txBox="1">
            <a:spLocks noChangeArrowheads="1"/>
          </p:cNvSpPr>
          <p:nvPr/>
        </p:nvSpPr>
        <p:spPr bwMode="auto">
          <a:xfrm>
            <a:off x="5346700" y="5368925"/>
            <a:ext cx="1746250" cy="193675"/>
          </a:xfrm>
          <a:prstGeom prst="rect">
            <a:avLst/>
          </a:prstGeom>
          <a:noFill/>
          <a:ln w="9525">
            <a:noFill/>
            <a:miter lim="800000"/>
            <a:headEnd/>
            <a:tailEnd/>
          </a:ln>
        </p:spPr>
        <p:txBody>
          <a:bodyPr wrap="none" lIns="57150" tIns="28575" rIns="57150" bIns="28575">
            <a:spAutoFit/>
          </a:bodyPr>
          <a:lstStyle/>
          <a:p>
            <a:pPr algn="l">
              <a:lnSpc>
                <a:spcPct val="100000"/>
              </a:lnSpc>
              <a:spcBef>
                <a:spcPct val="0"/>
              </a:spcBef>
            </a:pPr>
            <a:r>
              <a:rPr lang="en-US" sz="900"/>
              <a:t>Littoral Zone Placement of Sand</a:t>
            </a:r>
          </a:p>
        </p:txBody>
      </p:sp>
      <p:sp>
        <p:nvSpPr>
          <p:cNvPr id="25699" name="Text Box 119"/>
          <p:cNvSpPr txBox="1">
            <a:spLocks noChangeArrowheads="1"/>
          </p:cNvSpPr>
          <p:nvPr/>
        </p:nvSpPr>
        <p:spPr bwMode="auto">
          <a:xfrm>
            <a:off x="7283450" y="5368925"/>
            <a:ext cx="1708150" cy="193675"/>
          </a:xfrm>
          <a:prstGeom prst="rect">
            <a:avLst/>
          </a:prstGeom>
          <a:noFill/>
          <a:ln w="9525">
            <a:noFill/>
            <a:miter lim="800000"/>
            <a:headEnd/>
            <a:tailEnd/>
          </a:ln>
        </p:spPr>
        <p:txBody>
          <a:bodyPr wrap="none" lIns="57150" tIns="28575" rIns="57150" bIns="28575">
            <a:spAutoFit/>
          </a:bodyPr>
          <a:lstStyle/>
          <a:p>
            <a:pPr algn="l">
              <a:lnSpc>
                <a:spcPct val="100000"/>
              </a:lnSpc>
              <a:spcBef>
                <a:spcPct val="0"/>
              </a:spcBef>
            </a:pPr>
            <a:r>
              <a:rPr lang="en-US" sz="900"/>
              <a:t>O&amp;M Beneficial Use Placement</a:t>
            </a:r>
          </a:p>
        </p:txBody>
      </p:sp>
      <p:grpSp>
        <p:nvGrpSpPr>
          <p:cNvPr id="9" name="Group 120"/>
          <p:cNvGrpSpPr>
            <a:grpSpLocks/>
          </p:cNvGrpSpPr>
          <p:nvPr/>
        </p:nvGrpSpPr>
        <p:grpSpPr bwMode="auto">
          <a:xfrm>
            <a:off x="1981200" y="2271713"/>
            <a:ext cx="4137025" cy="2071687"/>
            <a:chOff x="1248" y="2007"/>
            <a:chExt cx="2606" cy="1305"/>
          </a:xfrm>
        </p:grpSpPr>
        <p:sp>
          <p:nvSpPr>
            <p:cNvPr id="25788" name="Freeform 121" descr="Large confetti"/>
            <p:cNvSpPr>
              <a:spLocks/>
            </p:cNvSpPr>
            <p:nvPr/>
          </p:nvSpPr>
          <p:spPr bwMode="auto">
            <a:xfrm>
              <a:off x="2640" y="2112"/>
              <a:ext cx="854" cy="268"/>
            </a:xfrm>
            <a:custGeom>
              <a:avLst/>
              <a:gdLst>
                <a:gd name="T0" fmla="*/ 0 w 854"/>
                <a:gd name="T1" fmla="*/ 220 h 268"/>
                <a:gd name="T2" fmla="*/ 71 w 854"/>
                <a:gd name="T3" fmla="*/ 178 h 268"/>
                <a:gd name="T4" fmla="*/ 288 w 854"/>
                <a:gd name="T5" fmla="*/ 76 h 268"/>
                <a:gd name="T6" fmla="*/ 426 w 854"/>
                <a:gd name="T7" fmla="*/ 37 h 268"/>
                <a:gd name="T8" fmla="*/ 527 w 854"/>
                <a:gd name="T9" fmla="*/ 16 h 268"/>
                <a:gd name="T10" fmla="*/ 630 w 854"/>
                <a:gd name="T11" fmla="*/ 9 h 268"/>
                <a:gd name="T12" fmla="*/ 726 w 854"/>
                <a:gd name="T13" fmla="*/ 0 h 268"/>
                <a:gd name="T14" fmla="*/ 776 w 854"/>
                <a:gd name="T15" fmla="*/ 15 h 268"/>
                <a:gd name="T16" fmla="*/ 819 w 854"/>
                <a:gd name="T17" fmla="*/ 15 h 268"/>
                <a:gd name="T18" fmla="*/ 849 w 854"/>
                <a:gd name="T19" fmla="*/ 21 h 268"/>
                <a:gd name="T20" fmla="*/ 854 w 854"/>
                <a:gd name="T21" fmla="*/ 59 h 268"/>
                <a:gd name="T22" fmla="*/ 528 w 854"/>
                <a:gd name="T23" fmla="*/ 76 h 268"/>
                <a:gd name="T24" fmla="*/ 288 w 854"/>
                <a:gd name="T25" fmla="*/ 124 h 268"/>
                <a:gd name="T26" fmla="*/ 0 w 854"/>
                <a:gd name="T27" fmla="*/ 268 h 268"/>
                <a:gd name="T28" fmla="*/ 0 w 854"/>
                <a:gd name="T29" fmla="*/ 220 h 2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54"/>
                <a:gd name="T46" fmla="*/ 0 h 268"/>
                <a:gd name="T47" fmla="*/ 854 w 854"/>
                <a:gd name="T48" fmla="*/ 268 h 2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54" h="268">
                  <a:moveTo>
                    <a:pt x="0" y="220"/>
                  </a:moveTo>
                  <a:lnTo>
                    <a:pt x="71" y="178"/>
                  </a:lnTo>
                  <a:lnTo>
                    <a:pt x="288" y="76"/>
                  </a:lnTo>
                  <a:lnTo>
                    <a:pt x="426" y="37"/>
                  </a:lnTo>
                  <a:lnTo>
                    <a:pt x="527" y="16"/>
                  </a:lnTo>
                  <a:lnTo>
                    <a:pt x="630" y="9"/>
                  </a:lnTo>
                  <a:lnTo>
                    <a:pt x="726" y="0"/>
                  </a:lnTo>
                  <a:lnTo>
                    <a:pt x="776" y="15"/>
                  </a:lnTo>
                  <a:lnTo>
                    <a:pt x="819" y="15"/>
                  </a:lnTo>
                  <a:lnTo>
                    <a:pt x="849" y="21"/>
                  </a:lnTo>
                  <a:lnTo>
                    <a:pt x="854" y="59"/>
                  </a:lnTo>
                  <a:lnTo>
                    <a:pt x="528" y="76"/>
                  </a:lnTo>
                  <a:lnTo>
                    <a:pt x="288" y="124"/>
                  </a:lnTo>
                  <a:lnTo>
                    <a:pt x="0" y="268"/>
                  </a:lnTo>
                  <a:lnTo>
                    <a:pt x="0" y="220"/>
                  </a:lnTo>
                  <a:close/>
                </a:path>
              </a:pathLst>
            </a:custGeom>
            <a:pattFill prst="lgConfetti">
              <a:fgClr>
                <a:schemeClr val="folHlink"/>
              </a:fgClr>
              <a:bgClr>
                <a:srgbClr val="FFFFFF"/>
              </a:bgClr>
            </a:pattFill>
            <a:ln w="9525" cap="flat" cmpd="sng">
              <a:solidFill>
                <a:srgbClr val="000000"/>
              </a:solidFill>
              <a:prstDash val="solid"/>
              <a:round/>
              <a:headEnd/>
              <a:tailEnd/>
            </a:ln>
          </p:spPr>
          <p:txBody>
            <a:bodyPr/>
            <a:lstStyle/>
            <a:p>
              <a:endParaRPr lang="en-US"/>
            </a:p>
          </p:txBody>
        </p:sp>
        <p:sp>
          <p:nvSpPr>
            <p:cNvPr id="25789" name="Freeform 122" descr="Large confetti"/>
            <p:cNvSpPr>
              <a:spLocks/>
            </p:cNvSpPr>
            <p:nvPr/>
          </p:nvSpPr>
          <p:spPr bwMode="auto">
            <a:xfrm>
              <a:off x="1827" y="2384"/>
              <a:ext cx="783" cy="526"/>
            </a:xfrm>
            <a:custGeom>
              <a:avLst/>
              <a:gdLst>
                <a:gd name="T0" fmla="*/ 0 w 783"/>
                <a:gd name="T1" fmla="*/ 466 h 526"/>
                <a:gd name="T2" fmla="*/ 119 w 783"/>
                <a:gd name="T3" fmla="*/ 415 h 526"/>
                <a:gd name="T4" fmla="*/ 306 w 783"/>
                <a:gd name="T5" fmla="*/ 294 h 526"/>
                <a:gd name="T6" fmla="*/ 381 w 783"/>
                <a:gd name="T7" fmla="*/ 256 h 526"/>
                <a:gd name="T8" fmla="*/ 543 w 783"/>
                <a:gd name="T9" fmla="*/ 150 h 526"/>
                <a:gd name="T10" fmla="*/ 684 w 783"/>
                <a:gd name="T11" fmla="*/ 51 h 526"/>
                <a:gd name="T12" fmla="*/ 780 w 783"/>
                <a:gd name="T13" fmla="*/ 0 h 526"/>
                <a:gd name="T14" fmla="*/ 783 w 783"/>
                <a:gd name="T15" fmla="*/ 39 h 526"/>
                <a:gd name="T16" fmla="*/ 14 w 783"/>
                <a:gd name="T17" fmla="*/ 526 h 526"/>
                <a:gd name="T18" fmla="*/ 0 w 783"/>
                <a:gd name="T19" fmla="*/ 466 h 5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3"/>
                <a:gd name="T31" fmla="*/ 0 h 526"/>
                <a:gd name="T32" fmla="*/ 783 w 783"/>
                <a:gd name="T33" fmla="*/ 526 h 5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3" h="526">
                  <a:moveTo>
                    <a:pt x="0" y="466"/>
                  </a:moveTo>
                  <a:lnTo>
                    <a:pt x="119" y="415"/>
                  </a:lnTo>
                  <a:lnTo>
                    <a:pt x="306" y="294"/>
                  </a:lnTo>
                  <a:lnTo>
                    <a:pt x="381" y="256"/>
                  </a:lnTo>
                  <a:lnTo>
                    <a:pt x="543" y="150"/>
                  </a:lnTo>
                  <a:lnTo>
                    <a:pt x="684" y="51"/>
                  </a:lnTo>
                  <a:lnTo>
                    <a:pt x="780" y="0"/>
                  </a:lnTo>
                  <a:lnTo>
                    <a:pt x="783" y="39"/>
                  </a:lnTo>
                  <a:lnTo>
                    <a:pt x="14" y="526"/>
                  </a:lnTo>
                  <a:lnTo>
                    <a:pt x="0" y="466"/>
                  </a:lnTo>
                  <a:close/>
                </a:path>
              </a:pathLst>
            </a:custGeom>
            <a:pattFill prst="lgConfetti">
              <a:fgClr>
                <a:schemeClr val="folHlink"/>
              </a:fgClr>
              <a:bgClr>
                <a:srgbClr val="FFFFFF"/>
              </a:bgClr>
            </a:pattFill>
            <a:ln w="9525" cap="flat" cmpd="sng">
              <a:solidFill>
                <a:srgbClr val="000000"/>
              </a:solidFill>
              <a:prstDash val="solid"/>
              <a:round/>
              <a:headEnd/>
              <a:tailEnd/>
            </a:ln>
          </p:spPr>
          <p:txBody>
            <a:bodyPr/>
            <a:lstStyle/>
            <a:p>
              <a:endParaRPr lang="en-US"/>
            </a:p>
          </p:txBody>
        </p:sp>
        <p:sp>
          <p:nvSpPr>
            <p:cNvPr id="25790" name="Freeform 123" descr="Large confetti"/>
            <p:cNvSpPr>
              <a:spLocks/>
            </p:cNvSpPr>
            <p:nvPr/>
          </p:nvSpPr>
          <p:spPr bwMode="auto">
            <a:xfrm>
              <a:off x="3696" y="2007"/>
              <a:ext cx="158" cy="159"/>
            </a:xfrm>
            <a:custGeom>
              <a:avLst/>
              <a:gdLst>
                <a:gd name="T0" fmla="*/ 14 w 158"/>
                <a:gd name="T1" fmla="*/ 0 h 159"/>
                <a:gd name="T2" fmla="*/ 93 w 158"/>
                <a:gd name="T3" fmla="*/ 60 h 159"/>
                <a:gd name="T4" fmla="*/ 140 w 158"/>
                <a:gd name="T5" fmla="*/ 108 h 159"/>
                <a:gd name="T6" fmla="*/ 158 w 158"/>
                <a:gd name="T7" fmla="*/ 134 h 159"/>
                <a:gd name="T8" fmla="*/ 132 w 158"/>
                <a:gd name="T9" fmla="*/ 159 h 159"/>
                <a:gd name="T10" fmla="*/ 0 w 158"/>
                <a:gd name="T11" fmla="*/ 57 h 159"/>
                <a:gd name="T12" fmla="*/ 14 w 158"/>
                <a:gd name="T13" fmla="*/ 0 h 159"/>
                <a:gd name="T14" fmla="*/ 0 60000 65536"/>
                <a:gd name="T15" fmla="*/ 0 60000 65536"/>
                <a:gd name="T16" fmla="*/ 0 60000 65536"/>
                <a:gd name="T17" fmla="*/ 0 60000 65536"/>
                <a:gd name="T18" fmla="*/ 0 60000 65536"/>
                <a:gd name="T19" fmla="*/ 0 60000 65536"/>
                <a:gd name="T20" fmla="*/ 0 60000 65536"/>
                <a:gd name="T21" fmla="*/ 0 w 158"/>
                <a:gd name="T22" fmla="*/ 0 h 159"/>
                <a:gd name="T23" fmla="*/ 158 w 158"/>
                <a:gd name="T24" fmla="*/ 159 h 1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8" h="159">
                  <a:moveTo>
                    <a:pt x="14" y="0"/>
                  </a:moveTo>
                  <a:lnTo>
                    <a:pt x="93" y="60"/>
                  </a:lnTo>
                  <a:lnTo>
                    <a:pt x="140" y="108"/>
                  </a:lnTo>
                  <a:lnTo>
                    <a:pt x="158" y="134"/>
                  </a:lnTo>
                  <a:lnTo>
                    <a:pt x="132" y="159"/>
                  </a:lnTo>
                  <a:lnTo>
                    <a:pt x="0" y="57"/>
                  </a:lnTo>
                  <a:lnTo>
                    <a:pt x="14" y="0"/>
                  </a:lnTo>
                  <a:close/>
                </a:path>
              </a:pathLst>
            </a:custGeom>
            <a:pattFill prst="lgConfetti">
              <a:fgClr>
                <a:schemeClr val="folHlink"/>
              </a:fgClr>
              <a:bgClr>
                <a:srgbClr val="FFFFFF"/>
              </a:bgClr>
            </a:pattFill>
            <a:ln w="9525" cap="flat" cmpd="sng">
              <a:solidFill>
                <a:srgbClr val="000000"/>
              </a:solidFill>
              <a:prstDash val="solid"/>
              <a:round/>
              <a:headEnd/>
              <a:tailEnd/>
            </a:ln>
          </p:spPr>
          <p:txBody>
            <a:bodyPr/>
            <a:lstStyle/>
            <a:p>
              <a:endParaRPr lang="en-US"/>
            </a:p>
          </p:txBody>
        </p:sp>
        <p:sp>
          <p:nvSpPr>
            <p:cNvPr id="25791" name="Freeform 124" descr="Large confetti"/>
            <p:cNvSpPr>
              <a:spLocks/>
            </p:cNvSpPr>
            <p:nvPr/>
          </p:nvSpPr>
          <p:spPr bwMode="auto">
            <a:xfrm>
              <a:off x="1248" y="2832"/>
              <a:ext cx="432" cy="480"/>
            </a:xfrm>
            <a:custGeom>
              <a:avLst/>
              <a:gdLst>
                <a:gd name="T0" fmla="*/ 0 w 432"/>
                <a:gd name="T1" fmla="*/ 432 h 480"/>
                <a:gd name="T2" fmla="*/ 26 w 432"/>
                <a:gd name="T3" fmla="*/ 395 h 480"/>
                <a:gd name="T4" fmla="*/ 119 w 432"/>
                <a:gd name="T5" fmla="*/ 330 h 480"/>
                <a:gd name="T6" fmla="*/ 177 w 432"/>
                <a:gd name="T7" fmla="*/ 273 h 480"/>
                <a:gd name="T8" fmla="*/ 230 w 432"/>
                <a:gd name="T9" fmla="*/ 170 h 480"/>
                <a:gd name="T10" fmla="*/ 305 w 432"/>
                <a:gd name="T11" fmla="*/ 105 h 480"/>
                <a:gd name="T12" fmla="*/ 336 w 432"/>
                <a:gd name="T13" fmla="*/ 96 h 480"/>
                <a:gd name="T14" fmla="*/ 369 w 432"/>
                <a:gd name="T15" fmla="*/ 41 h 480"/>
                <a:gd name="T16" fmla="*/ 390 w 432"/>
                <a:gd name="T17" fmla="*/ 0 h 480"/>
                <a:gd name="T18" fmla="*/ 432 w 432"/>
                <a:gd name="T19" fmla="*/ 48 h 480"/>
                <a:gd name="T20" fmla="*/ 275 w 432"/>
                <a:gd name="T21" fmla="*/ 186 h 480"/>
                <a:gd name="T22" fmla="*/ 198 w 432"/>
                <a:gd name="T23" fmla="*/ 306 h 480"/>
                <a:gd name="T24" fmla="*/ 119 w 432"/>
                <a:gd name="T25" fmla="*/ 383 h 480"/>
                <a:gd name="T26" fmla="*/ 0 w 432"/>
                <a:gd name="T27" fmla="*/ 480 h 480"/>
                <a:gd name="T28" fmla="*/ 0 w 432"/>
                <a:gd name="T29" fmla="*/ 432 h 4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32"/>
                <a:gd name="T46" fmla="*/ 0 h 480"/>
                <a:gd name="T47" fmla="*/ 432 w 432"/>
                <a:gd name="T48" fmla="*/ 480 h 4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32" h="480">
                  <a:moveTo>
                    <a:pt x="0" y="432"/>
                  </a:moveTo>
                  <a:lnTo>
                    <a:pt x="26" y="395"/>
                  </a:lnTo>
                  <a:lnTo>
                    <a:pt x="119" y="330"/>
                  </a:lnTo>
                  <a:lnTo>
                    <a:pt x="177" y="273"/>
                  </a:lnTo>
                  <a:lnTo>
                    <a:pt x="230" y="170"/>
                  </a:lnTo>
                  <a:lnTo>
                    <a:pt x="305" y="105"/>
                  </a:lnTo>
                  <a:lnTo>
                    <a:pt x="336" y="96"/>
                  </a:lnTo>
                  <a:lnTo>
                    <a:pt x="369" y="41"/>
                  </a:lnTo>
                  <a:lnTo>
                    <a:pt x="390" y="0"/>
                  </a:lnTo>
                  <a:lnTo>
                    <a:pt x="432" y="48"/>
                  </a:lnTo>
                  <a:lnTo>
                    <a:pt x="275" y="186"/>
                  </a:lnTo>
                  <a:lnTo>
                    <a:pt x="198" y="306"/>
                  </a:lnTo>
                  <a:lnTo>
                    <a:pt x="119" y="383"/>
                  </a:lnTo>
                  <a:lnTo>
                    <a:pt x="0" y="480"/>
                  </a:lnTo>
                  <a:lnTo>
                    <a:pt x="0" y="432"/>
                  </a:lnTo>
                  <a:close/>
                </a:path>
              </a:pathLst>
            </a:custGeom>
            <a:pattFill prst="lgConfetti">
              <a:fgClr>
                <a:schemeClr val="folHlink"/>
              </a:fgClr>
              <a:bgClr>
                <a:srgbClr val="FFFFFF"/>
              </a:bgClr>
            </a:pattFill>
            <a:ln w="9525" cap="flat" cmpd="sng">
              <a:solidFill>
                <a:srgbClr val="000000"/>
              </a:solidFill>
              <a:prstDash val="solid"/>
              <a:round/>
              <a:headEnd/>
              <a:tailEnd/>
            </a:ln>
          </p:spPr>
          <p:txBody>
            <a:bodyPr/>
            <a:lstStyle/>
            <a:p>
              <a:endParaRPr lang="en-US"/>
            </a:p>
          </p:txBody>
        </p:sp>
      </p:grpSp>
      <p:sp>
        <p:nvSpPr>
          <p:cNvPr id="25701" name="Text Box 125"/>
          <p:cNvSpPr txBox="1">
            <a:spLocks noChangeArrowheads="1"/>
          </p:cNvSpPr>
          <p:nvPr/>
        </p:nvSpPr>
        <p:spPr bwMode="auto">
          <a:xfrm>
            <a:off x="2362200" y="152400"/>
            <a:ext cx="6553200" cy="523220"/>
          </a:xfrm>
          <a:prstGeom prst="rect">
            <a:avLst/>
          </a:prstGeom>
          <a:noFill/>
          <a:ln w="9525" algn="ctr">
            <a:noFill/>
            <a:miter lim="800000"/>
            <a:headEnd/>
            <a:tailEnd/>
          </a:ln>
        </p:spPr>
        <p:txBody>
          <a:bodyPr>
            <a:spAutoFit/>
          </a:bodyPr>
          <a:lstStyle/>
          <a:p>
            <a:pPr algn="l"/>
            <a:r>
              <a:rPr lang="en-US" sz="2800" b="1" u="sng" dirty="0" smtClean="0"/>
              <a:t>MsCIP Restoration Elements</a:t>
            </a:r>
            <a:endParaRPr lang="en-US" sz="2800" b="1" u="sng" dirty="0"/>
          </a:p>
        </p:txBody>
      </p:sp>
      <p:sp>
        <p:nvSpPr>
          <p:cNvPr id="25706" name="Oval 130"/>
          <p:cNvSpPr>
            <a:spLocks noChangeArrowheads="1"/>
          </p:cNvSpPr>
          <p:nvPr/>
        </p:nvSpPr>
        <p:spPr bwMode="auto">
          <a:xfrm>
            <a:off x="2133600" y="3641725"/>
            <a:ext cx="304800" cy="301625"/>
          </a:xfrm>
          <a:prstGeom prst="ellipse">
            <a:avLst/>
          </a:prstGeom>
          <a:solidFill>
            <a:schemeClr val="folHlink"/>
          </a:solidFill>
          <a:ln w="9525" algn="ctr">
            <a:solidFill>
              <a:srgbClr val="000000"/>
            </a:solidFill>
            <a:round/>
            <a:headEnd/>
            <a:tailEnd/>
          </a:ln>
        </p:spPr>
        <p:txBody>
          <a:bodyPr wrap="none" anchor="ctr"/>
          <a:lstStyle/>
          <a:p>
            <a:pPr algn="ctr"/>
            <a:r>
              <a:rPr lang="en-US" sz="1600" b="1"/>
              <a:t>4</a:t>
            </a:r>
          </a:p>
        </p:txBody>
      </p:sp>
      <p:sp>
        <p:nvSpPr>
          <p:cNvPr id="25707" name="Oval 131"/>
          <p:cNvSpPr>
            <a:spLocks noChangeArrowheads="1"/>
          </p:cNvSpPr>
          <p:nvPr/>
        </p:nvSpPr>
        <p:spPr bwMode="auto">
          <a:xfrm>
            <a:off x="3810000" y="2974975"/>
            <a:ext cx="304800" cy="301625"/>
          </a:xfrm>
          <a:prstGeom prst="ellipse">
            <a:avLst/>
          </a:prstGeom>
          <a:solidFill>
            <a:schemeClr val="folHlink"/>
          </a:solidFill>
          <a:ln w="9525" algn="ctr">
            <a:solidFill>
              <a:srgbClr val="000000"/>
            </a:solidFill>
            <a:round/>
            <a:headEnd/>
            <a:tailEnd/>
          </a:ln>
        </p:spPr>
        <p:txBody>
          <a:bodyPr wrap="none" anchor="ctr"/>
          <a:lstStyle/>
          <a:p>
            <a:pPr algn="ctr"/>
            <a:r>
              <a:rPr lang="en-US" sz="1600" b="1"/>
              <a:t>2</a:t>
            </a:r>
          </a:p>
        </p:txBody>
      </p:sp>
      <p:sp>
        <p:nvSpPr>
          <p:cNvPr id="25708" name="Oval 132"/>
          <p:cNvSpPr>
            <a:spLocks noChangeArrowheads="1"/>
          </p:cNvSpPr>
          <p:nvPr/>
        </p:nvSpPr>
        <p:spPr bwMode="auto">
          <a:xfrm>
            <a:off x="3124200" y="3225800"/>
            <a:ext cx="304800" cy="301625"/>
          </a:xfrm>
          <a:prstGeom prst="ellipse">
            <a:avLst/>
          </a:prstGeom>
          <a:solidFill>
            <a:schemeClr val="folHlink"/>
          </a:solidFill>
          <a:ln w="9525" algn="ctr">
            <a:solidFill>
              <a:srgbClr val="000000"/>
            </a:solidFill>
            <a:round/>
            <a:headEnd/>
            <a:tailEnd/>
          </a:ln>
        </p:spPr>
        <p:txBody>
          <a:bodyPr wrap="none" anchor="ctr"/>
          <a:lstStyle/>
          <a:p>
            <a:pPr algn="ctr"/>
            <a:r>
              <a:rPr lang="en-US" sz="1600" b="1"/>
              <a:t>3</a:t>
            </a:r>
          </a:p>
        </p:txBody>
      </p:sp>
      <p:sp>
        <p:nvSpPr>
          <p:cNvPr id="25709" name="AutoShape 133"/>
          <p:cNvSpPr>
            <a:spLocks noChangeArrowheads="1"/>
          </p:cNvSpPr>
          <p:nvPr/>
        </p:nvSpPr>
        <p:spPr bwMode="auto">
          <a:xfrm>
            <a:off x="1917700" y="4287838"/>
            <a:ext cx="173038" cy="139700"/>
          </a:xfrm>
          <a:prstGeom prst="hexagon">
            <a:avLst>
              <a:gd name="adj" fmla="val 30966"/>
              <a:gd name="vf" fmla="val 115470"/>
            </a:avLst>
          </a:prstGeom>
          <a:solidFill>
            <a:srgbClr val="FFFF66">
              <a:alpha val="50195"/>
            </a:srgbClr>
          </a:solidFill>
          <a:ln w="6350" algn="ctr">
            <a:solidFill>
              <a:srgbClr val="000000"/>
            </a:solidFill>
            <a:miter lim="800000"/>
            <a:headEnd/>
            <a:tailEnd/>
          </a:ln>
        </p:spPr>
        <p:txBody>
          <a:bodyPr wrap="none" lIns="45720" rIns="45720" anchor="ctr"/>
          <a:lstStyle/>
          <a:p>
            <a:pPr algn="ctr"/>
            <a:r>
              <a:rPr lang="en-US" sz="800"/>
              <a:t>13</a:t>
            </a:r>
          </a:p>
        </p:txBody>
      </p:sp>
      <p:sp>
        <p:nvSpPr>
          <p:cNvPr id="25710" name="AutoShape 134"/>
          <p:cNvSpPr>
            <a:spLocks noChangeArrowheads="1"/>
          </p:cNvSpPr>
          <p:nvPr/>
        </p:nvSpPr>
        <p:spPr bwMode="auto">
          <a:xfrm>
            <a:off x="1941513" y="4495800"/>
            <a:ext cx="173037" cy="139700"/>
          </a:xfrm>
          <a:prstGeom prst="hexagon">
            <a:avLst>
              <a:gd name="adj" fmla="val 30966"/>
              <a:gd name="vf" fmla="val 115470"/>
            </a:avLst>
          </a:prstGeom>
          <a:solidFill>
            <a:srgbClr val="FFFF66">
              <a:alpha val="50195"/>
            </a:srgbClr>
          </a:solidFill>
          <a:ln w="6350" algn="ctr">
            <a:solidFill>
              <a:srgbClr val="000000"/>
            </a:solidFill>
            <a:miter lim="800000"/>
            <a:headEnd/>
            <a:tailEnd/>
          </a:ln>
        </p:spPr>
        <p:txBody>
          <a:bodyPr wrap="none" lIns="45720" rIns="45720" anchor="ctr"/>
          <a:lstStyle/>
          <a:p>
            <a:pPr algn="ctr"/>
            <a:r>
              <a:rPr lang="en-US" sz="800"/>
              <a:t>14</a:t>
            </a:r>
          </a:p>
        </p:txBody>
      </p:sp>
      <p:sp>
        <p:nvSpPr>
          <p:cNvPr id="25711" name="AutoShape 135"/>
          <p:cNvSpPr>
            <a:spLocks noChangeArrowheads="1"/>
          </p:cNvSpPr>
          <p:nvPr/>
        </p:nvSpPr>
        <p:spPr bwMode="auto">
          <a:xfrm>
            <a:off x="2219325" y="4005263"/>
            <a:ext cx="173038" cy="141287"/>
          </a:xfrm>
          <a:prstGeom prst="hexagon">
            <a:avLst>
              <a:gd name="adj" fmla="val 30618"/>
              <a:gd name="vf" fmla="val 115470"/>
            </a:avLst>
          </a:prstGeom>
          <a:solidFill>
            <a:srgbClr val="FFFF66">
              <a:alpha val="50195"/>
            </a:srgbClr>
          </a:solidFill>
          <a:ln w="6350" algn="ctr">
            <a:solidFill>
              <a:srgbClr val="000000"/>
            </a:solidFill>
            <a:miter lim="800000"/>
            <a:headEnd/>
            <a:tailEnd/>
          </a:ln>
        </p:spPr>
        <p:txBody>
          <a:bodyPr wrap="none" lIns="45720" rIns="45720" anchor="ctr"/>
          <a:lstStyle/>
          <a:p>
            <a:pPr algn="ctr"/>
            <a:r>
              <a:rPr lang="en-US" sz="800"/>
              <a:t>11</a:t>
            </a:r>
          </a:p>
        </p:txBody>
      </p:sp>
      <p:sp>
        <p:nvSpPr>
          <p:cNvPr id="25712" name="Oval 137"/>
          <p:cNvSpPr>
            <a:spLocks noChangeArrowheads="1"/>
          </p:cNvSpPr>
          <p:nvPr/>
        </p:nvSpPr>
        <p:spPr bwMode="auto">
          <a:xfrm>
            <a:off x="3505200" y="749300"/>
            <a:ext cx="304800" cy="301625"/>
          </a:xfrm>
          <a:prstGeom prst="ellipse">
            <a:avLst/>
          </a:prstGeom>
          <a:solidFill>
            <a:schemeClr val="folHlink"/>
          </a:solidFill>
          <a:ln w="9525" algn="ctr">
            <a:solidFill>
              <a:srgbClr val="000000"/>
            </a:solidFill>
            <a:round/>
            <a:headEnd/>
            <a:tailEnd/>
          </a:ln>
        </p:spPr>
        <p:txBody>
          <a:bodyPr wrap="none" anchor="ctr"/>
          <a:lstStyle/>
          <a:p>
            <a:pPr algn="ctr"/>
            <a:endParaRPr lang="en-US" sz="1600" b="1"/>
          </a:p>
        </p:txBody>
      </p:sp>
      <p:sp>
        <p:nvSpPr>
          <p:cNvPr id="25713" name="AutoShape 138"/>
          <p:cNvSpPr>
            <a:spLocks noChangeArrowheads="1"/>
          </p:cNvSpPr>
          <p:nvPr/>
        </p:nvSpPr>
        <p:spPr bwMode="auto">
          <a:xfrm>
            <a:off x="1892300" y="749300"/>
            <a:ext cx="393700" cy="311150"/>
          </a:xfrm>
          <a:prstGeom prst="hexagon">
            <a:avLst>
              <a:gd name="adj" fmla="val 31633"/>
              <a:gd name="vf" fmla="val 115470"/>
            </a:avLst>
          </a:prstGeom>
          <a:solidFill>
            <a:srgbClr val="FFFF66">
              <a:alpha val="50195"/>
            </a:srgbClr>
          </a:solidFill>
          <a:ln w="6350" algn="ctr">
            <a:solidFill>
              <a:srgbClr val="000000"/>
            </a:solidFill>
            <a:miter lim="800000"/>
            <a:headEnd/>
            <a:tailEnd/>
          </a:ln>
        </p:spPr>
        <p:txBody>
          <a:bodyPr wrap="none" lIns="45720" rIns="45720" anchor="ctr"/>
          <a:lstStyle/>
          <a:p>
            <a:pPr algn="ctr"/>
            <a:endParaRPr lang="en-US" sz="1600" b="1"/>
          </a:p>
        </p:txBody>
      </p:sp>
      <p:sp>
        <p:nvSpPr>
          <p:cNvPr id="25714" name="AutoShape 139"/>
          <p:cNvSpPr>
            <a:spLocks noChangeArrowheads="1"/>
          </p:cNvSpPr>
          <p:nvPr/>
        </p:nvSpPr>
        <p:spPr bwMode="auto">
          <a:xfrm>
            <a:off x="5076825" y="738188"/>
            <a:ext cx="304800" cy="333375"/>
          </a:xfrm>
          <a:prstGeom prst="diamond">
            <a:avLst/>
          </a:prstGeom>
          <a:solidFill>
            <a:srgbClr val="0066FF"/>
          </a:solidFill>
          <a:ln w="9525" algn="ctr">
            <a:solidFill>
              <a:srgbClr val="000000"/>
            </a:solidFill>
            <a:miter lim="800000"/>
            <a:headEnd/>
            <a:tailEnd/>
          </a:ln>
        </p:spPr>
        <p:txBody>
          <a:bodyPr wrap="none" anchor="ctr"/>
          <a:lstStyle/>
          <a:p>
            <a:pPr algn="ctr"/>
            <a:endParaRPr lang="en-US" b="1"/>
          </a:p>
        </p:txBody>
      </p:sp>
      <p:sp>
        <p:nvSpPr>
          <p:cNvPr id="25715" name="AutoShape 140"/>
          <p:cNvSpPr>
            <a:spLocks noChangeArrowheads="1"/>
          </p:cNvSpPr>
          <p:nvPr/>
        </p:nvSpPr>
        <p:spPr bwMode="auto">
          <a:xfrm>
            <a:off x="7743825" y="755650"/>
            <a:ext cx="304800" cy="304800"/>
          </a:xfrm>
          <a:prstGeom prst="triangle">
            <a:avLst>
              <a:gd name="adj" fmla="val 50000"/>
            </a:avLst>
          </a:prstGeom>
          <a:solidFill>
            <a:srgbClr val="FF9900"/>
          </a:solidFill>
          <a:ln w="9525" algn="ctr">
            <a:solidFill>
              <a:srgbClr val="000000"/>
            </a:solidFill>
            <a:miter lim="800000"/>
            <a:headEnd/>
            <a:tailEnd/>
          </a:ln>
        </p:spPr>
        <p:txBody>
          <a:bodyPr wrap="none" anchor="ctr"/>
          <a:lstStyle/>
          <a:p>
            <a:pPr algn="ctr"/>
            <a:endParaRPr lang="en-US" b="1"/>
          </a:p>
        </p:txBody>
      </p:sp>
      <p:sp>
        <p:nvSpPr>
          <p:cNvPr id="25716" name="Text Box 141"/>
          <p:cNvSpPr txBox="1">
            <a:spLocks noChangeArrowheads="1"/>
          </p:cNvSpPr>
          <p:nvPr/>
        </p:nvSpPr>
        <p:spPr bwMode="auto">
          <a:xfrm>
            <a:off x="2246313" y="808038"/>
            <a:ext cx="1335087" cy="238125"/>
          </a:xfrm>
          <a:prstGeom prst="rect">
            <a:avLst/>
          </a:prstGeom>
          <a:noFill/>
          <a:ln w="9525" algn="ctr">
            <a:noFill/>
            <a:miter lim="800000"/>
            <a:headEnd/>
            <a:tailEnd/>
          </a:ln>
        </p:spPr>
        <p:txBody>
          <a:bodyPr wrap="none">
            <a:spAutoFit/>
          </a:bodyPr>
          <a:lstStyle/>
          <a:p>
            <a:pPr algn="l"/>
            <a:r>
              <a:rPr lang="en-US" sz="1200" b="1"/>
              <a:t>Interim Projects</a:t>
            </a:r>
          </a:p>
        </p:txBody>
      </p:sp>
      <p:sp>
        <p:nvSpPr>
          <p:cNvPr id="25717" name="Text Box 142"/>
          <p:cNvSpPr txBox="1">
            <a:spLocks noChangeArrowheads="1"/>
          </p:cNvSpPr>
          <p:nvPr/>
        </p:nvSpPr>
        <p:spPr bwMode="auto">
          <a:xfrm>
            <a:off x="3744913" y="808038"/>
            <a:ext cx="1360487" cy="238125"/>
          </a:xfrm>
          <a:prstGeom prst="rect">
            <a:avLst/>
          </a:prstGeom>
          <a:noFill/>
          <a:ln w="9525" algn="ctr">
            <a:noFill/>
            <a:miter lim="800000"/>
            <a:headEnd/>
            <a:tailEnd/>
          </a:ln>
        </p:spPr>
        <p:txBody>
          <a:bodyPr wrap="none">
            <a:spAutoFit/>
          </a:bodyPr>
          <a:lstStyle/>
          <a:p>
            <a:pPr algn="l"/>
            <a:r>
              <a:rPr lang="en-US" sz="1200" b="1"/>
              <a:t>Phase I Projects</a:t>
            </a:r>
          </a:p>
        </p:txBody>
      </p:sp>
      <p:sp>
        <p:nvSpPr>
          <p:cNvPr id="25718" name="Text Box 143"/>
          <p:cNvSpPr txBox="1">
            <a:spLocks noChangeArrowheads="1"/>
          </p:cNvSpPr>
          <p:nvPr/>
        </p:nvSpPr>
        <p:spPr bwMode="auto">
          <a:xfrm>
            <a:off x="5334000" y="809625"/>
            <a:ext cx="2468563" cy="238125"/>
          </a:xfrm>
          <a:prstGeom prst="rect">
            <a:avLst/>
          </a:prstGeom>
          <a:noFill/>
          <a:ln w="9525" algn="ctr">
            <a:noFill/>
            <a:miter lim="800000"/>
            <a:headEnd/>
            <a:tailEnd/>
          </a:ln>
        </p:spPr>
        <p:txBody>
          <a:bodyPr wrap="none">
            <a:spAutoFit/>
          </a:bodyPr>
          <a:lstStyle/>
          <a:p>
            <a:pPr algn="l"/>
            <a:r>
              <a:rPr lang="en-US" sz="1200" b="1"/>
              <a:t>Ecosystem Restoration Studies</a:t>
            </a:r>
          </a:p>
        </p:txBody>
      </p:sp>
      <p:sp>
        <p:nvSpPr>
          <p:cNvPr id="25719" name="Text Box 144"/>
          <p:cNvSpPr txBox="1">
            <a:spLocks noChangeArrowheads="1"/>
          </p:cNvSpPr>
          <p:nvPr/>
        </p:nvSpPr>
        <p:spPr bwMode="auto">
          <a:xfrm>
            <a:off x="7959725" y="838200"/>
            <a:ext cx="1184275" cy="238125"/>
          </a:xfrm>
          <a:prstGeom prst="rect">
            <a:avLst/>
          </a:prstGeom>
          <a:noFill/>
          <a:ln w="9525" algn="ctr">
            <a:noFill/>
            <a:miter lim="800000"/>
            <a:headEnd/>
            <a:tailEnd/>
          </a:ln>
        </p:spPr>
        <p:txBody>
          <a:bodyPr wrap="none">
            <a:spAutoFit/>
          </a:bodyPr>
          <a:lstStyle/>
          <a:p>
            <a:pPr algn="l"/>
            <a:r>
              <a:rPr lang="en-US" sz="1200" b="1"/>
              <a:t>Other Studies</a:t>
            </a:r>
          </a:p>
        </p:txBody>
      </p:sp>
      <p:sp>
        <p:nvSpPr>
          <p:cNvPr id="25728" name="Rectangle 181"/>
          <p:cNvSpPr>
            <a:spLocks noChangeArrowheads="1"/>
          </p:cNvSpPr>
          <p:nvPr/>
        </p:nvSpPr>
        <p:spPr bwMode="auto">
          <a:xfrm>
            <a:off x="3505200" y="5319713"/>
            <a:ext cx="123825" cy="242887"/>
          </a:xfrm>
          <a:prstGeom prst="rect">
            <a:avLst/>
          </a:prstGeom>
          <a:solidFill>
            <a:srgbClr val="FFFFCC">
              <a:alpha val="96077"/>
            </a:srgbClr>
          </a:solidFill>
          <a:ln w="9525" algn="ctr">
            <a:solidFill>
              <a:schemeClr val="tx1"/>
            </a:solidFill>
            <a:miter lim="800000"/>
            <a:headEnd/>
            <a:tailEnd/>
          </a:ln>
        </p:spPr>
        <p:txBody>
          <a:bodyPr wrap="none" anchor="ctr"/>
          <a:lstStyle/>
          <a:p>
            <a:endParaRPr lang="en-US"/>
          </a:p>
        </p:txBody>
      </p:sp>
      <p:sp>
        <p:nvSpPr>
          <p:cNvPr id="25729" name="Text Box 182"/>
          <p:cNvSpPr txBox="1">
            <a:spLocks noChangeArrowheads="1"/>
          </p:cNvSpPr>
          <p:nvPr/>
        </p:nvSpPr>
        <p:spPr bwMode="auto">
          <a:xfrm>
            <a:off x="3675063" y="5368925"/>
            <a:ext cx="1371600" cy="193675"/>
          </a:xfrm>
          <a:prstGeom prst="rect">
            <a:avLst/>
          </a:prstGeom>
          <a:noFill/>
          <a:ln w="9525">
            <a:noFill/>
            <a:miter lim="800000"/>
            <a:headEnd/>
            <a:tailEnd/>
          </a:ln>
        </p:spPr>
        <p:txBody>
          <a:bodyPr wrap="none" lIns="57150" tIns="28575" rIns="57150" bIns="28575">
            <a:spAutoFit/>
          </a:bodyPr>
          <a:lstStyle/>
          <a:p>
            <a:pPr algn="l">
              <a:lnSpc>
                <a:spcPct val="100000"/>
              </a:lnSpc>
              <a:spcBef>
                <a:spcPct val="0"/>
              </a:spcBef>
            </a:pPr>
            <a:r>
              <a:rPr lang="en-US" sz="900"/>
              <a:t>Katrina Inundation Limits</a:t>
            </a:r>
          </a:p>
        </p:txBody>
      </p:sp>
      <p:sp>
        <p:nvSpPr>
          <p:cNvPr id="25730" name="Rectangle 183"/>
          <p:cNvSpPr>
            <a:spLocks noChangeArrowheads="1"/>
          </p:cNvSpPr>
          <p:nvPr/>
        </p:nvSpPr>
        <p:spPr bwMode="auto">
          <a:xfrm>
            <a:off x="1887538" y="5319713"/>
            <a:ext cx="123825" cy="242887"/>
          </a:xfrm>
          <a:prstGeom prst="rect">
            <a:avLst/>
          </a:prstGeom>
          <a:solidFill>
            <a:srgbClr val="33CCCC">
              <a:alpha val="69019"/>
            </a:srgbClr>
          </a:solidFill>
          <a:ln w="9525" algn="ctr">
            <a:solidFill>
              <a:schemeClr val="tx1"/>
            </a:solidFill>
            <a:miter lim="800000"/>
            <a:headEnd/>
            <a:tailEnd/>
          </a:ln>
        </p:spPr>
        <p:txBody>
          <a:bodyPr wrap="none" anchor="ctr"/>
          <a:lstStyle/>
          <a:p>
            <a:endParaRPr lang="en-US"/>
          </a:p>
        </p:txBody>
      </p:sp>
      <p:sp>
        <p:nvSpPr>
          <p:cNvPr id="25731" name="Text Box 184"/>
          <p:cNvSpPr txBox="1">
            <a:spLocks noChangeArrowheads="1"/>
          </p:cNvSpPr>
          <p:nvPr/>
        </p:nvSpPr>
        <p:spPr bwMode="auto">
          <a:xfrm>
            <a:off x="2057400" y="5368925"/>
            <a:ext cx="1308100" cy="193675"/>
          </a:xfrm>
          <a:prstGeom prst="rect">
            <a:avLst/>
          </a:prstGeom>
          <a:noFill/>
          <a:ln w="9525">
            <a:noFill/>
            <a:miter lim="800000"/>
            <a:headEnd/>
            <a:tailEnd/>
          </a:ln>
        </p:spPr>
        <p:txBody>
          <a:bodyPr wrap="none" lIns="57150" tIns="28575" rIns="57150" bIns="28575">
            <a:spAutoFit/>
          </a:bodyPr>
          <a:lstStyle/>
          <a:p>
            <a:pPr algn="l">
              <a:lnSpc>
                <a:spcPct val="100000"/>
              </a:lnSpc>
              <a:spcBef>
                <a:spcPct val="0"/>
              </a:spcBef>
            </a:pPr>
            <a:r>
              <a:rPr lang="en-US" sz="900"/>
              <a:t>1% Chance Flood  Risk</a:t>
            </a:r>
          </a:p>
        </p:txBody>
      </p:sp>
      <p:sp>
        <p:nvSpPr>
          <p:cNvPr id="25732" name="Rectangle 185"/>
          <p:cNvSpPr>
            <a:spLocks noChangeArrowheads="1"/>
          </p:cNvSpPr>
          <p:nvPr/>
        </p:nvSpPr>
        <p:spPr bwMode="auto">
          <a:xfrm>
            <a:off x="1887538" y="4979988"/>
            <a:ext cx="123825" cy="242887"/>
          </a:xfrm>
          <a:prstGeom prst="rect">
            <a:avLst/>
          </a:prstGeom>
          <a:solidFill>
            <a:srgbClr val="CC3300">
              <a:alpha val="61176"/>
            </a:srgbClr>
          </a:solidFill>
          <a:ln w="9525" algn="ctr">
            <a:solidFill>
              <a:schemeClr val="tx1"/>
            </a:solidFill>
            <a:miter lim="800000"/>
            <a:headEnd/>
            <a:tailEnd/>
          </a:ln>
        </p:spPr>
        <p:txBody>
          <a:bodyPr wrap="none" anchor="ctr"/>
          <a:lstStyle/>
          <a:p>
            <a:endParaRPr lang="en-US"/>
          </a:p>
        </p:txBody>
      </p:sp>
      <p:sp>
        <p:nvSpPr>
          <p:cNvPr id="25733" name="Text Box 186"/>
          <p:cNvSpPr txBox="1">
            <a:spLocks noChangeArrowheads="1"/>
          </p:cNvSpPr>
          <p:nvPr/>
        </p:nvSpPr>
        <p:spPr bwMode="auto">
          <a:xfrm>
            <a:off x="2057400" y="5029200"/>
            <a:ext cx="1308100" cy="193675"/>
          </a:xfrm>
          <a:prstGeom prst="rect">
            <a:avLst/>
          </a:prstGeom>
          <a:noFill/>
          <a:ln w="9525">
            <a:noFill/>
            <a:miter lim="800000"/>
            <a:headEnd/>
            <a:tailEnd/>
          </a:ln>
        </p:spPr>
        <p:txBody>
          <a:bodyPr wrap="none" lIns="57150" tIns="28575" rIns="57150" bIns="28575">
            <a:spAutoFit/>
          </a:bodyPr>
          <a:lstStyle/>
          <a:p>
            <a:pPr algn="l">
              <a:lnSpc>
                <a:spcPct val="100000"/>
              </a:lnSpc>
              <a:spcBef>
                <a:spcPct val="0"/>
              </a:spcBef>
            </a:pPr>
            <a:r>
              <a:rPr lang="en-US" sz="900"/>
              <a:t>High Hazard  Risk Area</a:t>
            </a:r>
          </a:p>
        </p:txBody>
      </p:sp>
      <p:grpSp>
        <p:nvGrpSpPr>
          <p:cNvPr id="14" name="Group 187"/>
          <p:cNvGrpSpPr>
            <a:grpSpLocks/>
          </p:cNvGrpSpPr>
          <p:nvPr/>
        </p:nvGrpSpPr>
        <p:grpSpPr bwMode="auto">
          <a:xfrm>
            <a:off x="533400" y="1752600"/>
            <a:ext cx="8382000" cy="1831975"/>
            <a:chOff x="336" y="1872"/>
            <a:chExt cx="5280" cy="1056"/>
          </a:xfrm>
        </p:grpSpPr>
        <p:grpSp>
          <p:nvGrpSpPr>
            <p:cNvPr id="15" name="Group 188"/>
            <p:cNvGrpSpPr>
              <a:grpSpLocks/>
            </p:cNvGrpSpPr>
            <p:nvPr/>
          </p:nvGrpSpPr>
          <p:grpSpPr bwMode="auto">
            <a:xfrm>
              <a:off x="336" y="1872"/>
              <a:ext cx="5280" cy="1056"/>
              <a:chOff x="336" y="1872"/>
              <a:chExt cx="5280" cy="1056"/>
            </a:xfrm>
          </p:grpSpPr>
          <p:sp>
            <p:nvSpPr>
              <p:cNvPr id="25752" name="Line 189"/>
              <p:cNvSpPr>
                <a:spLocks noChangeShapeType="1"/>
              </p:cNvSpPr>
              <p:nvPr/>
            </p:nvSpPr>
            <p:spPr bwMode="auto">
              <a:xfrm flipV="1">
                <a:off x="336" y="2688"/>
                <a:ext cx="480" cy="240"/>
              </a:xfrm>
              <a:prstGeom prst="line">
                <a:avLst/>
              </a:prstGeom>
              <a:noFill/>
              <a:ln w="28575">
                <a:solidFill>
                  <a:srgbClr val="B2B2B2">
                    <a:alpha val="52156"/>
                  </a:srgbClr>
                </a:solidFill>
                <a:round/>
                <a:headEnd/>
                <a:tailEnd/>
              </a:ln>
            </p:spPr>
            <p:txBody>
              <a:bodyPr/>
              <a:lstStyle/>
              <a:p>
                <a:endParaRPr lang="en-US"/>
              </a:p>
            </p:txBody>
          </p:sp>
          <p:sp>
            <p:nvSpPr>
              <p:cNvPr id="25753" name="Line 190"/>
              <p:cNvSpPr>
                <a:spLocks noChangeShapeType="1"/>
              </p:cNvSpPr>
              <p:nvPr/>
            </p:nvSpPr>
            <p:spPr bwMode="auto">
              <a:xfrm>
                <a:off x="816" y="2688"/>
                <a:ext cx="96" cy="0"/>
              </a:xfrm>
              <a:prstGeom prst="line">
                <a:avLst/>
              </a:prstGeom>
              <a:noFill/>
              <a:ln w="28575">
                <a:solidFill>
                  <a:srgbClr val="B2B2B2">
                    <a:alpha val="52156"/>
                  </a:srgbClr>
                </a:solidFill>
                <a:round/>
                <a:headEnd/>
                <a:tailEnd/>
              </a:ln>
            </p:spPr>
            <p:txBody>
              <a:bodyPr/>
              <a:lstStyle/>
              <a:p>
                <a:endParaRPr lang="en-US"/>
              </a:p>
            </p:txBody>
          </p:sp>
          <p:sp>
            <p:nvSpPr>
              <p:cNvPr id="25754" name="Line 191"/>
              <p:cNvSpPr>
                <a:spLocks noChangeShapeType="1"/>
              </p:cNvSpPr>
              <p:nvPr/>
            </p:nvSpPr>
            <p:spPr bwMode="auto">
              <a:xfrm flipV="1">
                <a:off x="912" y="2352"/>
                <a:ext cx="864" cy="336"/>
              </a:xfrm>
              <a:prstGeom prst="line">
                <a:avLst/>
              </a:prstGeom>
              <a:noFill/>
              <a:ln w="28575">
                <a:solidFill>
                  <a:srgbClr val="B2B2B2">
                    <a:alpha val="52156"/>
                  </a:srgbClr>
                </a:solidFill>
                <a:round/>
                <a:headEnd/>
                <a:tailEnd/>
              </a:ln>
            </p:spPr>
            <p:txBody>
              <a:bodyPr/>
              <a:lstStyle/>
              <a:p>
                <a:endParaRPr lang="en-US"/>
              </a:p>
            </p:txBody>
          </p:sp>
          <p:sp>
            <p:nvSpPr>
              <p:cNvPr id="25755" name="Line 192"/>
              <p:cNvSpPr>
                <a:spLocks noChangeShapeType="1"/>
              </p:cNvSpPr>
              <p:nvPr/>
            </p:nvSpPr>
            <p:spPr bwMode="auto">
              <a:xfrm flipV="1">
                <a:off x="1776" y="1968"/>
                <a:ext cx="1632" cy="384"/>
              </a:xfrm>
              <a:prstGeom prst="line">
                <a:avLst/>
              </a:prstGeom>
              <a:noFill/>
              <a:ln w="28575">
                <a:solidFill>
                  <a:srgbClr val="B2B2B2">
                    <a:alpha val="52156"/>
                  </a:srgbClr>
                </a:solidFill>
                <a:round/>
                <a:headEnd/>
                <a:tailEnd/>
              </a:ln>
            </p:spPr>
            <p:txBody>
              <a:bodyPr/>
              <a:lstStyle/>
              <a:p>
                <a:endParaRPr lang="en-US"/>
              </a:p>
            </p:txBody>
          </p:sp>
          <p:sp>
            <p:nvSpPr>
              <p:cNvPr id="25756" name="Line 193"/>
              <p:cNvSpPr>
                <a:spLocks noChangeShapeType="1"/>
              </p:cNvSpPr>
              <p:nvPr/>
            </p:nvSpPr>
            <p:spPr bwMode="auto">
              <a:xfrm>
                <a:off x="3408" y="1968"/>
                <a:ext cx="576" cy="0"/>
              </a:xfrm>
              <a:prstGeom prst="line">
                <a:avLst/>
              </a:prstGeom>
              <a:noFill/>
              <a:ln w="28575">
                <a:solidFill>
                  <a:srgbClr val="B2B2B2">
                    <a:alpha val="52156"/>
                  </a:srgbClr>
                </a:solidFill>
                <a:round/>
                <a:headEnd/>
                <a:tailEnd/>
              </a:ln>
            </p:spPr>
            <p:txBody>
              <a:bodyPr/>
              <a:lstStyle/>
              <a:p>
                <a:endParaRPr lang="en-US"/>
              </a:p>
            </p:txBody>
          </p:sp>
          <p:sp>
            <p:nvSpPr>
              <p:cNvPr id="25757" name="Line 194"/>
              <p:cNvSpPr>
                <a:spLocks noChangeShapeType="1"/>
              </p:cNvSpPr>
              <p:nvPr/>
            </p:nvSpPr>
            <p:spPr bwMode="auto">
              <a:xfrm>
                <a:off x="3984" y="1968"/>
                <a:ext cx="336" cy="96"/>
              </a:xfrm>
              <a:prstGeom prst="line">
                <a:avLst/>
              </a:prstGeom>
              <a:noFill/>
              <a:ln w="28575">
                <a:solidFill>
                  <a:srgbClr val="B2B2B2">
                    <a:alpha val="52156"/>
                  </a:srgbClr>
                </a:solidFill>
                <a:round/>
                <a:headEnd/>
                <a:tailEnd/>
              </a:ln>
            </p:spPr>
            <p:txBody>
              <a:bodyPr/>
              <a:lstStyle/>
              <a:p>
                <a:endParaRPr lang="en-US"/>
              </a:p>
            </p:txBody>
          </p:sp>
          <p:sp>
            <p:nvSpPr>
              <p:cNvPr id="25758" name="Line 195"/>
              <p:cNvSpPr>
                <a:spLocks noChangeShapeType="1"/>
              </p:cNvSpPr>
              <p:nvPr/>
            </p:nvSpPr>
            <p:spPr bwMode="auto">
              <a:xfrm>
                <a:off x="4320" y="2064"/>
                <a:ext cx="672" cy="0"/>
              </a:xfrm>
              <a:prstGeom prst="line">
                <a:avLst/>
              </a:prstGeom>
              <a:noFill/>
              <a:ln w="28575">
                <a:solidFill>
                  <a:srgbClr val="B2B2B2">
                    <a:alpha val="52156"/>
                  </a:srgbClr>
                </a:solidFill>
                <a:round/>
                <a:headEnd/>
                <a:tailEnd/>
              </a:ln>
            </p:spPr>
            <p:txBody>
              <a:bodyPr/>
              <a:lstStyle/>
              <a:p>
                <a:endParaRPr lang="en-US"/>
              </a:p>
            </p:txBody>
          </p:sp>
          <p:sp>
            <p:nvSpPr>
              <p:cNvPr id="25759" name="Line 196"/>
              <p:cNvSpPr>
                <a:spLocks noChangeShapeType="1"/>
              </p:cNvSpPr>
              <p:nvPr/>
            </p:nvSpPr>
            <p:spPr bwMode="auto">
              <a:xfrm flipV="1">
                <a:off x="4992" y="1872"/>
                <a:ext cx="624" cy="192"/>
              </a:xfrm>
              <a:prstGeom prst="line">
                <a:avLst/>
              </a:prstGeom>
              <a:noFill/>
              <a:ln w="28575">
                <a:solidFill>
                  <a:srgbClr val="B2B2B2">
                    <a:alpha val="52156"/>
                  </a:srgbClr>
                </a:solidFill>
                <a:round/>
                <a:headEnd/>
                <a:tailEnd/>
              </a:ln>
            </p:spPr>
            <p:txBody>
              <a:bodyPr/>
              <a:lstStyle/>
              <a:p>
                <a:endParaRPr lang="en-US"/>
              </a:p>
            </p:txBody>
          </p:sp>
        </p:grpSp>
        <p:pic>
          <p:nvPicPr>
            <p:cNvPr id="25751" name="Picture 197" descr="I-10 sign"/>
            <p:cNvPicPr>
              <a:picLocks noChangeAspect="1" noChangeArrowheads="1"/>
            </p:cNvPicPr>
            <p:nvPr/>
          </p:nvPicPr>
          <p:blipFill>
            <a:blip r:embed="rId3" cstate="print"/>
            <a:srcRect/>
            <a:stretch>
              <a:fillRect/>
            </a:stretch>
          </p:blipFill>
          <p:spPr bwMode="auto">
            <a:xfrm>
              <a:off x="2448" y="2112"/>
              <a:ext cx="132" cy="116"/>
            </a:xfrm>
            <a:prstGeom prst="rect">
              <a:avLst/>
            </a:prstGeom>
            <a:noFill/>
            <a:ln w="9525">
              <a:noFill/>
              <a:miter lim="800000"/>
              <a:headEnd/>
              <a:tailEnd/>
            </a:ln>
          </p:spPr>
        </p:pic>
      </p:grpSp>
      <p:sp>
        <p:nvSpPr>
          <p:cNvPr id="25735" name="Text Box 198"/>
          <p:cNvSpPr txBox="1">
            <a:spLocks noChangeArrowheads="1"/>
          </p:cNvSpPr>
          <p:nvPr/>
        </p:nvSpPr>
        <p:spPr bwMode="auto">
          <a:xfrm>
            <a:off x="1524000" y="3276600"/>
            <a:ext cx="809625" cy="201613"/>
          </a:xfrm>
          <a:prstGeom prst="rect">
            <a:avLst/>
          </a:prstGeom>
          <a:noFill/>
          <a:ln w="9525" algn="ctr">
            <a:noFill/>
            <a:miter lim="800000"/>
            <a:headEnd/>
            <a:tailEnd/>
          </a:ln>
        </p:spPr>
        <p:txBody>
          <a:bodyPr wrap="none">
            <a:spAutoFit/>
          </a:bodyPr>
          <a:lstStyle/>
          <a:p>
            <a:pPr algn="l"/>
            <a:r>
              <a:rPr lang="en-US" sz="900">
                <a:latin typeface="Times New Roman" pitchFamily="18" charset="0"/>
              </a:rPr>
              <a:t>Bay St. Louis</a:t>
            </a:r>
          </a:p>
        </p:txBody>
      </p:sp>
      <p:sp>
        <p:nvSpPr>
          <p:cNvPr id="25736" name="Text Box 199"/>
          <p:cNvSpPr txBox="1">
            <a:spLocks noChangeArrowheads="1"/>
          </p:cNvSpPr>
          <p:nvPr/>
        </p:nvSpPr>
        <p:spPr bwMode="auto">
          <a:xfrm>
            <a:off x="1371600" y="3751263"/>
            <a:ext cx="647700" cy="201612"/>
          </a:xfrm>
          <a:prstGeom prst="rect">
            <a:avLst/>
          </a:prstGeom>
          <a:noFill/>
          <a:ln w="9525" algn="ctr">
            <a:noFill/>
            <a:miter lim="800000"/>
            <a:headEnd/>
            <a:tailEnd/>
          </a:ln>
        </p:spPr>
        <p:txBody>
          <a:bodyPr wrap="none">
            <a:spAutoFit/>
          </a:bodyPr>
          <a:lstStyle/>
          <a:p>
            <a:pPr algn="l"/>
            <a:r>
              <a:rPr lang="en-US" sz="900">
                <a:latin typeface="Times New Roman" pitchFamily="18" charset="0"/>
              </a:rPr>
              <a:t>Waveland</a:t>
            </a:r>
          </a:p>
        </p:txBody>
      </p:sp>
      <p:sp>
        <p:nvSpPr>
          <p:cNvPr id="25737" name="Text Box 200"/>
          <p:cNvSpPr txBox="1">
            <a:spLocks noChangeArrowheads="1"/>
          </p:cNvSpPr>
          <p:nvPr/>
        </p:nvSpPr>
        <p:spPr bwMode="auto">
          <a:xfrm>
            <a:off x="3429000" y="2819400"/>
            <a:ext cx="590550" cy="201613"/>
          </a:xfrm>
          <a:prstGeom prst="rect">
            <a:avLst/>
          </a:prstGeom>
          <a:noFill/>
          <a:ln w="9525" algn="ctr">
            <a:noFill/>
            <a:miter lim="800000"/>
            <a:headEnd/>
            <a:tailEnd/>
          </a:ln>
        </p:spPr>
        <p:txBody>
          <a:bodyPr>
            <a:spAutoFit/>
          </a:bodyPr>
          <a:lstStyle/>
          <a:p>
            <a:pPr algn="l"/>
            <a:r>
              <a:rPr lang="en-US" sz="900">
                <a:latin typeface="Times New Roman" pitchFamily="18" charset="0"/>
              </a:rPr>
              <a:t>Gulfport</a:t>
            </a:r>
          </a:p>
        </p:txBody>
      </p:sp>
      <p:sp>
        <p:nvSpPr>
          <p:cNvPr id="25738" name="Text Box 201"/>
          <p:cNvSpPr txBox="1">
            <a:spLocks noChangeArrowheads="1"/>
          </p:cNvSpPr>
          <p:nvPr/>
        </p:nvSpPr>
        <p:spPr bwMode="auto">
          <a:xfrm>
            <a:off x="4953000" y="2170113"/>
            <a:ext cx="469900" cy="201612"/>
          </a:xfrm>
          <a:prstGeom prst="rect">
            <a:avLst/>
          </a:prstGeom>
          <a:noFill/>
          <a:ln w="9525" algn="ctr">
            <a:noFill/>
            <a:miter lim="800000"/>
            <a:headEnd/>
            <a:tailEnd/>
          </a:ln>
        </p:spPr>
        <p:txBody>
          <a:bodyPr wrap="none">
            <a:spAutoFit/>
          </a:bodyPr>
          <a:lstStyle/>
          <a:p>
            <a:pPr algn="l"/>
            <a:r>
              <a:rPr lang="en-US" sz="900">
                <a:latin typeface="Times New Roman" pitchFamily="18" charset="0"/>
              </a:rPr>
              <a:t>Biloxi</a:t>
            </a:r>
          </a:p>
        </p:txBody>
      </p:sp>
      <p:sp>
        <p:nvSpPr>
          <p:cNvPr id="25739" name="Text Box 202"/>
          <p:cNvSpPr txBox="1">
            <a:spLocks noChangeArrowheads="1"/>
          </p:cNvSpPr>
          <p:nvPr/>
        </p:nvSpPr>
        <p:spPr bwMode="auto">
          <a:xfrm>
            <a:off x="6629400" y="2586038"/>
            <a:ext cx="527050" cy="201612"/>
          </a:xfrm>
          <a:prstGeom prst="rect">
            <a:avLst/>
          </a:prstGeom>
          <a:noFill/>
          <a:ln w="9525" algn="ctr">
            <a:noFill/>
            <a:miter lim="800000"/>
            <a:headEnd/>
            <a:tailEnd/>
          </a:ln>
        </p:spPr>
        <p:txBody>
          <a:bodyPr wrap="none">
            <a:spAutoFit/>
          </a:bodyPr>
          <a:lstStyle/>
          <a:p>
            <a:pPr algn="l"/>
            <a:r>
              <a:rPr lang="en-US" sz="900">
                <a:latin typeface="Times New Roman" pitchFamily="18" charset="0"/>
              </a:rPr>
              <a:t>Gautier</a:t>
            </a:r>
          </a:p>
        </p:txBody>
      </p:sp>
      <p:sp>
        <p:nvSpPr>
          <p:cNvPr id="25740" name="Text Box 203"/>
          <p:cNvSpPr txBox="1">
            <a:spLocks noChangeArrowheads="1"/>
          </p:cNvSpPr>
          <p:nvPr/>
        </p:nvSpPr>
        <p:spPr bwMode="auto">
          <a:xfrm>
            <a:off x="7696200" y="2752725"/>
            <a:ext cx="698500" cy="201613"/>
          </a:xfrm>
          <a:prstGeom prst="rect">
            <a:avLst/>
          </a:prstGeom>
          <a:noFill/>
          <a:ln w="9525" algn="ctr">
            <a:noFill/>
            <a:miter lim="800000"/>
            <a:headEnd/>
            <a:tailEnd/>
          </a:ln>
        </p:spPr>
        <p:txBody>
          <a:bodyPr wrap="none">
            <a:spAutoFit/>
          </a:bodyPr>
          <a:lstStyle/>
          <a:p>
            <a:pPr algn="l"/>
            <a:r>
              <a:rPr lang="en-US" sz="900">
                <a:latin typeface="Times New Roman" pitchFamily="18" charset="0"/>
              </a:rPr>
              <a:t>Pascagoula</a:t>
            </a:r>
          </a:p>
        </p:txBody>
      </p:sp>
      <p:sp>
        <p:nvSpPr>
          <p:cNvPr id="25741" name="Text Box 204"/>
          <p:cNvSpPr txBox="1">
            <a:spLocks noChangeArrowheads="1"/>
          </p:cNvSpPr>
          <p:nvPr/>
        </p:nvSpPr>
        <p:spPr bwMode="auto">
          <a:xfrm>
            <a:off x="7772400" y="2336800"/>
            <a:ext cx="701675" cy="203200"/>
          </a:xfrm>
          <a:prstGeom prst="rect">
            <a:avLst/>
          </a:prstGeom>
          <a:noFill/>
          <a:ln w="9525" algn="ctr">
            <a:noFill/>
            <a:miter lim="800000"/>
            <a:headEnd/>
            <a:tailEnd/>
          </a:ln>
        </p:spPr>
        <p:txBody>
          <a:bodyPr wrap="none">
            <a:spAutoFit/>
          </a:bodyPr>
          <a:lstStyle/>
          <a:p>
            <a:pPr algn="l"/>
            <a:r>
              <a:rPr lang="en-US" sz="900">
                <a:latin typeface="Times New Roman" pitchFamily="18" charset="0"/>
              </a:rPr>
              <a:t>Moss Point</a:t>
            </a:r>
          </a:p>
        </p:txBody>
      </p:sp>
      <p:sp>
        <p:nvSpPr>
          <p:cNvPr id="25742" name="Oval 205"/>
          <p:cNvSpPr>
            <a:spLocks noChangeArrowheads="1"/>
          </p:cNvSpPr>
          <p:nvPr/>
        </p:nvSpPr>
        <p:spPr bwMode="auto">
          <a:xfrm>
            <a:off x="2057400" y="3835400"/>
            <a:ext cx="92075" cy="100013"/>
          </a:xfrm>
          <a:prstGeom prst="ellipse">
            <a:avLst/>
          </a:prstGeom>
          <a:solidFill>
            <a:schemeClr val="tx1">
              <a:alpha val="52940"/>
            </a:schemeClr>
          </a:solidFill>
          <a:ln w="9525" algn="ctr">
            <a:solidFill>
              <a:srgbClr val="000000"/>
            </a:solidFill>
            <a:round/>
            <a:headEnd/>
            <a:tailEnd/>
          </a:ln>
        </p:spPr>
        <p:txBody>
          <a:bodyPr wrap="none" anchor="ctr"/>
          <a:lstStyle/>
          <a:p>
            <a:endParaRPr lang="en-US"/>
          </a:p>
        </p:txBody>
      </p:sp>
      <p:sp>
        <p:nvSpPr>
          <p:cNvPr id="25743" name="Oval 206"/>
          <p:cNvSpPr>
            <a:spLocks noChangeArrowheads="1"/>
          </p:cNvSpPr>
          <p:nvPr/>
        </p:nvSpPr>
        <p:spPr bwMode="auto">
          <a:xfrm>
            <a:off x="2362200" y="3419475"/>
            <a:ext cx="92075" cy="100013"/>
          </a:xfrm>
          <a:prstGeom prst="ellipse">
            <a:avLst/>
          </a:prstGeom>
          <a:solidFill>
            <a:schemeClr val="tx1">
              <a:alpha val="52940"/>
            </a:schemeClr>
          </a:solidFill>
          <a:ln w="9525" algn="ctr">
            <a:solidFill>
              <a:srgbClr val="000000"/>
            </a:solidFill>
            <a:round/>
            <a:headEnd/>
            <a:tailEnd/>
          </a:ln>
        </p:spPr>
        <p:txBody>
          <a:bodyPr wrap="none" anchor="ctr"/>
          <a:lstStyle/>
          <a:p>
            <a:endParaRPr lang="en-US"/>
          </a:p>
        </p:txBody>
      </p:sp>
      <p:sp>
        <p:nvSpPr>
          <p:cNvPr id="25744" name="Oval 207"/>
          <p:cNvSpPr>
            <a:spLocks noChangeArrowheads="1"/>
          </p:cNvSpPr>
          <p:nvPr/>
        </p:nvSpPr>
        <p:spPr bwMode="auto">
          <a:xfrm>
            <a:off x="4267200" y="2501900"/>
            <a:ext cx="92075" cy="101600"/>
          </a:xfrm>
          <a:prstGeom prst="ellipse">
            <a:avLst/>
          </a:prstGeom>
          <a:solidFill>
            <a:schemeClr val="tx1">
              <a:alpha val="52940"/>
            </a:schemeClr>
          </a:solidFill>
          <a:ln w="9525" algn="ctr">
            <a:solidFill>
              <a:srgbClr val="000000"/>
            </a:solidFill>
            <a:round/>
            <a:headEnd/>
            <a:tailEnd/>
          </a:ln>
        </p:spPr>
        <p:txBody>
          <a:bodyPr wrap="none" anchor="ctr"/>
          <a:lstStyle/>
          <a:p>
            <a:endParaRPr lang="en-US"/>
          </a:p>
        </p:txBody>
      </p:sp>
      <p:sp>
        <p:nvSpPr>
          <p:cNvPr id="25745" name="Oval 208"/>
          <p:cNvSpPr>
            <a:spLocks noChangeArrowheads="1"/>
          </p:cNvSpPr>
          <p:nvPr/>
        </p:nvSpPr>
        <p:spPr bwMode="auto">
          <a:xfrm>
            <a:off x="5410200" y="2252663"/>
            <a:ext cx="92075" cy="100012"/>
          </a:xfrm>
          <a:prstGeom prst="ellipse">
            <a:avLst/>
          </a:prstGeom>
          <a:solidFill>
            <a:schemeClr val="tx1">
              <a:alpha val="52940"/>
            </a:schemeClr>
          </a:solidFill>
          <a:ln w="9525" algn="ctr">
            <a:solidFill>
              <a:srgbClr val="000000"/>
            </a:solidFill>
            <a:round/>
            <a:headEnd/>
            <a:tailEnd/>
          </a:ln>
        </p:spPr>
        <p:txBody>
          <a:bodyPr wrap="none" anchor="ctr"/>
          <a:lstStyle/>
          <a:p>
            <a:endParaRPr lang="en-US"/>
          </a:p>
        </p:txBody>
      </p:sp>
      <p:sp>
        <p:nvSpPr>
          <p:cNvPr id="25746" name="Oval 209"/>
          <p:cNvSpPr>
            <a:spLocks noChangeArrowheads="1"/>
          </p:cNvSpPr>
          <p:nvPr/>
        </p:nvSpPr>
        <p:spPr bwMode="auto">
          <a:xfrm>
            <a:off x="7162800" y="2668588"/>
            <a:ext cx="92075" cy="101600"/>
          </a:xfrm>
          <a:prstGeom prst="ellipse">
            <a:avLst/>
          </a:prstGeom>
          <a:solidFill>
            <a:schemeClr val="tx1">
              <a:alpha val="52940"/>
            </a:schemeClr>
          </a:solidFill>
          <a:ln w="9525" algn="ctr">
            <a:solidFill>
              <a:srgbClr val="000000"/>
            </a:solidFill>
            <a:round/>
            <a:headEnd/>
            <a:tailEnd/>
          </a:ln>
        </p:spPr>
        <p:txBody>
          <a:bodyPr wrap="none" anchor="ctr"/>
          <a:lstStyle/>
          <a:p>
            <a:endParaRPr lang="en-US"/>
          </a:p>
        </p:txBody>
      </p:sp>
      <p:sp>
        <p:nvSpPr>
          <p:cNvPr id="25747" name="Oval 210"/>
          <p:cNvSpPr>
            <a:spLocks noChangeArrowheads="1"/>
          </p:cNvSpPr>
          <p:nvPr/>
        </p:nvSpPr>
        <p:spPr bwMode="auto">
          <a:xfrm>
            <a:off x="8001000" y="2981325"/>
            <a:ext cx="92075" cy="101600"/>
          </a:xfrm>
          <a:prstGeom prst="ellipse">
            <a:avLst/>
          </a:prstGeom>
          <a:solidFill>
            <a:schemeClr val="tx1">
              <a:alpha val="52940"/>
            </a:schemeClr>
          </a:solidFill>
          <a:ln w="9525" algn="ctr">
            <a:solidFill>
              <a:srgbClr val="000000"/>
            </a:solidFill>
            <a:round/>
            <a:headEnd/>
            <a:tailEnd/>
          </a:ln>
        </p:spPr>
        <p:txBody>
          <a:bodyPr wrap="none" anchor="ctr"/>
          <a:lstStyle/>
          <a:p>
            <a:endParaRPr lang="en-US"/>
          </a:p>
        </p:txBody>
      </p:sp>
      <p:sp>
        <p:nvSpPr>
          <p:cNvPr id="25748" name="Oval 211"/>
          <p:cNvSpPr>
            <a:spLocks noChangeArrowheads="1"/>
          </p:cNvSpPr>
          <p:nvPr/>
        </p:nvSpPr>
        <p:spPr bwMode="auto">
          <a:xfrm>
            <a:off x="8001000" y="2509838"/>
            <a:ext cx="92075" cy="100012"/>
          </a:xfrm>
          <a:prstGeom prst="ellipse">
            <a:avLst/>
          </a:prstGeom>
          <a:solidFill>
            <a:schemeClr val="tx1">
              <a:alpha val="52940"/>
            </a:schemeClr>
          </a:solidFill>
          <a:ln w="9525" algn="ctr">
            <a:solidFill>
              <a:srgbClr val="000000"/>
            </a:solidFill>
            <a:round/>
            <a:headEnd/>
            <a:tailEnd/>
          </a:ln>
        </p:spPr>
        <p:txBody>
          <a:bodyPr wrap="none" anchor="ctr"/>
          <a:lstStyle/>
          <a:p>
            <a:endParaRPr lang="en-US"/>
          </a:p>
        </p:txBody>
      </p:sp>
      <p:sp>
        <p:nvSpPr>
          <p:cNvPr id="25749" name="TextBox 210"/>
          <p:cNvSpPr txBox="1">
            <a:spLocks noChangeArrowheads="1"/>
          </p:cNvSpPr>
          <p:nvPr/>
        </p:nvSpPr>
        <p:spPr bwMode="auto">
          <a:xfrm>
            <a:off x="3962400" y="2971800"/>
            <a:ext cx="184150" cy="265113"/>
          </a:xfrm>
          <a:prstGeom prst="rect">
            <a:avLst/>
          </a:prstGeom>
          <a:noFill/>
          <a:ln w="9525">
            <a:noFill/>
            <a:miter lim="800000"/>
            <a:headEnd/>
            <a:tailEnd/>
          </a:ln>
        </p:spPr>
        <p:txBody>
          <a:bodyPr wrap="none">
            <a:spAutoFit/>
          </a:bodyPr>
          <a:lstStyle/>
          <a:p>
            <a:endParaRPr lang="en-US"/>
          </a:p>
        </p:txBody>
      </p:sp>
      <p:grpSp>
        <p:nvGrpSpPr>
          <p:cNvPr id="212" name="Group 211"/>
          <p:cNvGrpSpPr/>
          <p:nvPr/>
        </p:nvGrpSpPr>
        <p:grpSpPr>
          <a:xfrm>
            <a:off x="152400" y="103908"/>
            <a:ext cx="1931408" cy="1044313"/>
            <a:chOff x="95250" y="1018308"/>
            <a:chExt cx="1931408" cy="1044313"/>
          </a:xfrm>
        </p:grpSpPr>
        <p:sp>
          <p:nvSpPr>
            <p:cNvPr id="213" name="Text Box 126"/>
            <p:cNvSpPr txBox="1">
              <a:spLocks noChangeArrowheads="1"/>
            </p:cNvSpPr>
            <p:nvPr/>
          </p:nvSpPr>
          <p:spPr bwMode="auto">
            <a:xfrm>
              <a:off x="213015" y="1018308"/>
              <a:ext cx="1776413" cy="369332"/>
            </a:xfrm>
            <a:prstGeom prst="rect">
              <a:avLst/>
            </a:prstGeom>
            <a:noFill/>
            <a:ln w="9525" algn="ctr">
              <a:noFill/>
              <a:miter lim="800000"/>
              <a:headEnd/>
              <a:tailEnd/>
            </a:ln>
          </p:spPr>
          <p:txBody>
            <a:bodyPr>
              <a:spAutoFit/>
            </a:bodyPr>
            <a:lstStyle/>
            <a:p>
              <a:pPr algn="l"/>
              <a:r>
                <a:rPr lang="en-US" b="1" dirty="0"/>
                <a:t> </a:t>
              </a:r>
              <a:r>
                <a:rPr lang="en-US" sz="1400" b="1" dirty="0"/>
                <a:t>Hurricane / Storm</a:t>
              </a:r>
            </a:p>
          </p:txBody>
        </p:sp>
        <p:sp>
          <p:nvSpPr>
            <p:cNvPr id="214" name="Text Box 128"/>
            <p:cNvSpPr txBox="1">
              <a:spLocks noChangeArrowheads="1"/>
            </p:cNvSpPr>
            <p:nvPr/>
          </p:nvSpPr>
          <p:spPr bwMode="auto">
            <a:xfrm>
              <a:off x="221670" y="1521023"/>
              <a:ext cx="1804988" cy="307777"/>
            </a:xfrm>
            <a:prstGeom prst="rect">
              <a:avLst/>
            </a:prstGeom>
            <a:noFill/>
            <a:ln w="9525" algn="ctr">
              <a:noFill/>
              <a:miter lim="800000"/>
              <a:headEnd/>
              <a:tailEnd/>
            </a:ln>
          </p:spPr>
          <p:txBody>
            <a:bodyPr>
              <a:spAutoFit/>
            </a:bodyPr>
            <a:lstStyle/>
            <a:p>
              <a:pPr algn="l"/>
              <a:r>
                <a:rPr lang="en-US" sz="1400" b="1" dirty="0"/>
                <a:t> Shoreline Erosion</a:t>
              </a:r>
            </a:p>
          </p:txBody>
        </p:sp>
        <p:sp>
          <p:nvSpPr>
            <p:cNvPr id="215" name="Text Box 129"/>
            <p:cNvSpPr txBox="1">
              <a:spLocks noChangeArrowheads="1"/>
            </p:cNvSpPr>
            <p:nvPr/>
          </p:nvSpPr>
          <p:spPr bwMode="auto">
            <a:xfrm>
              <a:off x="208393" y="1693289"/>
              <a:ext cx="1498600" cy="369332"/>
            </a:xfrm>
            <a:prstGeom prst="rect">
              <a:avLst/>
            </a:prstGeom>
            <a:noFill/>
            <a:ln w="9525" algn="ctr">
              <a:noFill/>
              <a:miter lim="800000"/>
              <a:headEnd/>
              <a:tailEnd/>
            </a:ln>
          </p:spPr>
          <p:txBody>
            <a:bodyPr>
              <a:spAutoFit/>
            </a:bodyPr>
            <a:lstStyle/>
            <a:p>
              <a:pPr algn="l"/>
              <a:r>
                <a:rPr lang="en-US" b="1" dirty="0"/>
                <a:t> </a:t>
              </a:r>
              <a:r>
                <a:rPr lang="en-US" sz="1400" b="1" dirty="0"/>
                <a:t>Fish &amp; Wildlife</a:t>
              </a:r>
            </a:p>
          </p:txBody>
        </p:sp>
        <p:sp>
          <p:nvSpPr>
            <p:cNvPr id="216" name="Rectangle 145"/>
            <p:cNvSpPr>
              <a:spLocks noChangeArrowheads="1"/>
            </p:cNvSpPr>
            <p:nvPr/>
          </p:nvSpPr>
          <p:spPr bwMode="auto">
            <a:xfrm>
              <a:off x="100013" y="1147763"/>
              <a:ext cx="152400" cy="152400"/>
            </a:xfrm>
            <a:prstGeom prst="rect">
              <a:avLst/>
            </a:prstGeom>
            <a:noFill/>
            <a:ln w="9525" algn="ctr">
              <a:solidFill>
                <a:srgbClr val="000000"/>
              </a:solidFill>
              <a:miter lim="800000"/>
              <a:headEnd/>
              <a:tailEnd/>
            </a:ln>
          </p:spPr>
          <p:txBody>
            <a:bodyPr wrap="none" anchor="ctr"/>
            <a:lstStyle/>
            <a:p>
              <a:endParaRPr lang="en-US"/>
            </a:p>
          </p:txBody>
        </p:sp>
        <p:sp>
          <p:nvSpPr>
            <p:cNvPr id="217" name="Rectangle 146"/>
            <p:cNvSpPr>
              <a:spLocks noChangeArrowheads="1"/>
            </p:cNvSpPr>
            <p:nvPr/>
          </p:nvSpPr>
          <p:spPr bwMode="auto">
            <a:xfrm>
              <a:off x="100013" y="1371600"/>
              <a:ext cx="152400" cy="152400"/>
            </a:xfrm>
            <a:prstGeom prst="rect">
              <a:avLst/>
            </a:prstGeom>
            <a:noFill/>
            <a:ln w="9525" algn="ctr">
              <a:solidFill>
                <a:srgbClr val="000000"/>
              </a:solidFill>
              <a:miter lim="800000"/>
              <a:headEnd/>
              <a:tailEnd/>
            </a:ln>
          </p:spPr>
          <p:txBody>
            <a:bodyPr wrap="none" anchor="ctr"/>
            <a:lstStyle/>
            <a:p>
              <a:endParaRPr lang="en-US"/>
            </a:p>
          </p:txBody>
        </p:sp>
        <p:sp>
          <p:nvSpPr>
            <p:cNvPr id="218" name="Rectangle 147"/>
            <p:cNvSpPr>
              <a:spLocks noChangeArrowheads="1"/>
            </p:cNvSpPr>
            <p:nvPr/>
          </p:nvSpPr>
          <p:spPr bwMode="auto">
            <a:xfrm>
              <a:off x="100013" y="1585913"/>
              <a:ext cx="152400" cy="152400"/>
            </a:xfrm>
            <a:prstGeom prst="rect">
              <a:avLst/>
            </a:prstGeom>
            <a:noFill/>
            <a:ln w="9525" algn="ctr">
              <a:solidFill>
                <a:srgbClr val="000000"/>
              </a:solidFill>
              <a:miter lim="800000"/>
              <a:headEnd/>
              <a:tailEnd/>
            </a:ln>
          </p:spPr>
          <p:txBody>
            <a:bodyPr wrap="none" anchor="ctr"/>
            <a:lstStyle/>
            <a:p>
              <a:endParaRPr lang="en-US"/>
            </a:p>
          </p:txBody>
        </p:sp>
        <p:sp>
          <p:nvSpPr>
            <p:cNvPr id="219" name="Rectangle 148"/>
            <p:cNvSpPr>
              <a:spLocks noChangeArrowheads="1"/>
            </p:cNvSpPr>
            <p:nvPr/>
          </p:nvSpPr>
          <p:spPr bwMode="auto">
            <a:xfrm>
              <a:off x="100013" y="1819275"/>
              <a:ext cx="152400" cy="152400"/>
            </a:xfrm>
            <a:prstGeom prst="rect">
              <a:avLst/>
            </a:prstGeom>
            <a:noFill/>
            <a:ln w="9525" algn="ctr">
              <a:solidFill>
                <a:srgbClr val="000000"/>
              </a:solidFill>
              <a:miter lim="800000"/>
              <a:headEnd/>
              <a:tailEnd/>
            </a:ln>
          </p:spPr>
          <p:txBody>
            <a:bodyPr wrap="none" anchor="ctr"/>
            <a:lstStyle/>
            <a:p>
              <a:endParaRPr lang="en-US"/>
            </a:p>
          </p:txBody>
        </p:sp>
        <p:grpSp>
          <p:nvGrpSpPr>
            <p:cNvPr id="220" name="Group 149"/>
            <p:cNvGrpSpPr>
              <a:grpSpLocks noChangeAspect="1"/>
            </p:cNvGrpSpPr>
            <p:nvPr/>
          </p:nvGrpSpPr>
          <p:grpSpPr bwMode="auto">
            <a:xfrm>
              <a:off x="95250" y="1743075"/>
              <a:ext cx="225425" cy="238125"/>
              <a:chOff x="22" y="906"/>
              <a:chExt cx="1162" cy="1218"/>
            </a:xfrm>
          </p:grpSpPr>
          <p:sp>
            <p:nvSpPr>
              <p:cNvPr id="245" name="AutoShape 150"/>
              <p:cNvSpPr>
                <a:spLocks noChangeAspect="1" noChangeArrowheads="1" noTextEdit="1"/>
              </p:cNvSpPr>
              <p:nvPr/>
            </p:nvSpPr>
            <p:spPr bwMode="auto">
              <a:xfrm>
                <a:off x="22" y="906"/>
                <a:ext cx="1162" cy="1218"/>
              </a:xfrm>
              <a:prstGeom prst="rect">
                <a:avLst/>
              </a:prstGeom>
              <a:noFill/>
              <a:ln w="9525">
                <a:noFill/>
                <a:miter lim="800000"/>
                <a:headEnd/>
                <a:tailEnd/>
              </a:ln>
            </p:spPr>
            <p:txBody>
              <a:bodyPr/>
              <a:lstStyle/>
              <a:p>
                <a:endParaRPr lang="en-US"/>
              </a:p>
            </p:txBody>
          </p:sp>
          <p:sp>
            <p:nvSpPr>
              <p:cNvPr id="246" name="Freeform 151"/>
              <p:cNvSpPr>
                <a:spLocks/>
              </p:cNvSpPr>
              <p:nvPr/>
            </p:nvSpPr>
            <p:spPr bwMode="auto">
              <a:xfrm>
                <a:off x="52" y="940"/>
                <a:ext cx="1096" cy="1154"/>
              </a:xfrm>
              <a:custGeom>
                <a:avLst/>
                <a:gdLst>
                  <a:gd name="T0" fmla="*/ 1096 w 1096"/>
                  <a:gd name="T1" fmla="*/ 28 h 1154"/>
                  <a:gd name="T2" fmla="*/ 900 w 1096"/>
                  <a:gd name="T3" fmla="*/ 258 h 1154"/>
                  <a:gd name="T4" fmla="*/ 714 w 1096"/>
                  <a:gd name="T5" fmla="*/ 498 h 1154"/>
                  <a:gd name="T6" fmla="*/ 628 w 1096"/>
                  <a:gd name="T7" fmla="*/ 622 h 1154"/>
                  <a:gd name="T8" fmla="*/ 464 w 1096"/>
                  <a:gd name="T9" fmla="*/ 870 h 1154"/>
                  <a:gd name="T10" fmla="*/ 386 w 1096"/>
                  <a:gd name="T11" fmla="*/ 998 h 1154"/>
                  <a:gd name="T12" fmla="*/ 360 w 1096"/>
                  <a:gd name="T13" fmla="*/ 1050 h 1154"/>
                  <a:gd name="T14" fmla="*/ 330 w 1096"/>
                  <a:gd name="T15" fmla="*/ 1096 h 1154"/>
                  <a:gd name="T16" fmla="*/ 298 w 1096"/>
                  <a:gd name="T17" fmla="*/ 1128 h 1154"/>
                  <a:gd name="T18" fmla="*/ 258 w 1096"/>
                  <a:gd name="T19" fmla="*/ 1148 h 1154"/>
                  <a:gd name="T20" fmla="*/ 214 w 1096"/>
                  <a:gd name="T21" fmla="*/ 1154 h 1154"/>
                  <a:gd name="T22" fmla="*/ 194 w 1096"/>
                  <a:gd name="T23" fmla="*/ 1152 h 1154"/>
                  <a:gd name="T24" fmla="*/ 162 w 1096"/>
                  <a:gd name="T25" fmla="*/ 1146 h 1154"/>
                  <a:gd name="T26" fmla="*/ 148 w 1096"/>
                  <a:gd name="T27" fmla="*/ 1142 h 1154"/>
                  <a:gd name="T28" fmla="*/ 122 w 1096"/>
                  <a:gd name="T29" fmla="*/ 1126 h 1154"/>
                  <a:gd name="T30" fmla="*/ 100 w 1096"/>
                  <a:gd name="T31" fmla="*/ 1100 h 1154"/>
                  <a:gd name="T32" fmla="*/ 90 w 1096"/>
                  <a:gd name="T33" fmla="*/ 1088 h 1154"/>
                  <a:gd name="T34" fmla="*/ 66 w 1096"/>
                  <a:gd name="T35" fmla="*/ 1034 h 1154"/>
                  <a:gd name="T36" fmla="*/ 48 w 1096"/>
                  <a:gd name="T37" fmla="*/ 984 h 1154"/>
                  <a:gd name="T38" fmla="*/ 28 w 1096"/>
                  <a:gd name="T39" fmla="*/ 916 h 1154"/>
                  <a:gd name="T40" fmla="*/ 26 w 1096"/>
                  <a:gd name="T41" fmla="*/ 904 h 1154"/>
                  <a:gd name="T42" fmla="*/ 2 w 1096"/>
                  <a:gd name="T43" fmla="*/ 810 h 1154"/>
                  <a:gd name="T44" fmla="*/ 0 w 1096"/>
                  <a:gd name="T45" fmla="*/ 794 h 1154"/>
                  <a:gd name="T46" fmla="*/ 4 w 1096"/>
                  <a:gd name="T47" fmla="*/ 772 h 1154"/>
                  <a:gd name="T48" fmla="*/ 14 w 1096"/>
                  <a:gd name="T49" fmla="*/ 750 h 1154"/>
                  <a:gd name="T50" fmla="*/ 30 w 1096"/>
                  <a:gd name="T51" fmla="*/ 730 h 1154"/>
                  <a:gd name="T52" fmla="*/ 54 w 1096"/>
                  <a:gd name="T53" fmla="*/ 712 h 1154"/>
                  <a:gd name="T54" fmla="*/ 80 w 1096"/>
                  <a:gd name="T55" fmla="*/ 696 h 1154"/>
                  <a:gd name="T56" fmla="*/ 132 w 1096"/>
                  <a:gd name="T57" fmla="*/ 676 h 1154"/>
                  <a:gd name="T58" fmla="*/ 156 w 1096"/>
                  <a:gd name="T59" fmla="*/ 674 h 1154"/>
                  <a:gd name="T60" fmla="*/ 172 w 1096"/>
                  <a:gd name="T61" fmla="*/ 676 h 1154"/>
                  <a:gd name="T62" fmla="*/ 184 w 1096"/>
                  <a:gd name="T63" fmla="*/ 684 h 1154"/>
                  <a:gd name="T64" fmla="*/ 188 w 1096"/>
                  <a:gd name="T65" fmla="*/ 690 h 1154"/>
                  <a:gd name="T66" fmla="*/ 208 w 1096"/>
                  <a:gd name="T67" fmla="*/ 726 h 1154"/>
                  <a:gd name="T68" fmla="*/ 226 w 1096"/>
                  <a:gd name="T69" fmla="*/ 780 h 1154"/>
                  <a:gd name="T70" fmla="*/ 240 w 1096"/>
                  <a:gd name="T71" fmla="*/ 812 h 1154"/>
                  <a:gd name="T72" fmla="*/ 256 w 1096"/>
                  <a:gd name="T73" fmla="*/ 844 h 1154"/>
                  <a:gd name="T74" fmla="*/ 268 w 1096"/>
                  <a:gd name="T75" fmla="*/ 854 h 1154"/>
                  <a:gd name="T76" fmla="*/ 272 w 1096"/>
                  <a:gd name="T77" fmla="*/ 856 h 1154"/>
                  <a:gd name="T78" fmla="*/ 286 w 1096"/>
                  <a:gd name="T79" fmla="*/ 844 h 1154"/>
                  <a:gd name="T80" fmla="*/ 348 w 1096"/>
                  <a:gd name="T81" fmla="*/ 758 h 1154"/>
                  <a:gd name="T82" fmla="*/ 396 w 1096"/>
                  <a:gd name="T83" fmla="*/ 682 h 1154"/>
                  <a:gd name="T84" fmla="*/ 574 w 1096"/>
                  <a:gd name="T85" fmla="*/ 406 h 1154"/>
                  <a:gd name="T86" fmla="*/ 668 w 1096"/>
                  <a:gd name="T87" fmla="*/ 272 h 1154"/>
                  <a:gd name="T88" fmla="*/ 734 w 1096"/>
                  <a:gd name="T89" fmla="*/ 180 h 1154"/>
                  <a:gd name="T90" fmla="*/ 760 w 1096"/>
                  <a:gd name="T91" fmla="*/ 146 h 1154"/>
                  <a:gd name="T92" fmla="*/ 810 w 1096"/>
                  <a:gd name="T93" fmla="*/ 94 h 1154"/>
                  <a:gd name="T94" fmla="*/ 834 w 1096"/>
                  <a:gd name="T95" fmla="*/ 74 h 1154"/>
                  <a:gd name="T96" fmla="*/ 878 w 1096"/>
                  <a:gd name="T97" fmla="*/ 46 h 1154"/>
                  <a:gd name="T98" fmla="*/ 932 w 1096"/>
                  <a:gd name="T99" fmla="*/ 24 h 1154"/>
                  <a:gd name="T100" fmla="*/ 964 w 1096"/>
                  <a:gd name="T101" fmla="*/ 16 h 1154"/>
                  <a:gd name="T102" fmla="*/ 1042 w 1096"/>
                  <a:gd name="T103" fmla="*/ 4 h 1154"/>
                  <a:gd name="T104" fmla="*/ 1096 w 1096"/>
                  <a:gd name="T105" fmla="*/ 28 h 11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6"/>
                  <a:gd name="T160" fmla="*/ 0 h 1154"/>
                  <a:gd name="T161" fmla="*/ 1096 w 1096"/>
                  <a:gd name="T162" fmla="*/ 1154 h 115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6" h="1154">
                    <a:moveTo>
                      <a:pt x="1096" y="28"/>
                    </a:moveTo>
                    <a:lnTo>
                      <a:pt x="1096" y="28"/>
                    </a:lnTo>
                    <a:lnTo>
                      <a:pt x="996" y="142"/>
                    </a:lnTo>
                    <a:lnTo>
                      <a:pt x="900" y="258"/>
                    </a:lnTo>
                    <a:lnTo>
                      <a:pt x="806" y="378"/>
                    </a:lnTo>
                    <a:lnTo>
                      <a:pt x="714" y="498"/>
                    </a:lnTo>
                    <a:lnTo>
                      <a:pt x="628" y="622"/>
                    </a:lnTo>
                    <a:lnTo>
                      <a:pt x="544" y="746"/>
                    </a:lnTo>
                    <a:lnTo>
                      <a:pt x="464" y="870"/>
                    </a:lnTo>
                    <a:lnTo>
                      <a:pt x="386" y="998"/>
                    </a:lnTo>
                    <a:lnTo>
                      <a:pt x="360" y="1050"/>
                    </a:lnTo>
                    <a:lnTo>
                      <a:pt x="346" y="1076"/>
                    </a:lnTo>
                    <a:lnTo>
                      <a:pt x="330" y="1096"/>
                    </a:lnTo>
                    <a:lnTo>
                      <a:pt x="314" y="1114"/>
                    </a:lnTo>
                    <a:lnTo>
                      <a:pt x="298" y="1128"/>
                    </a:lnTo>
                    <a:lnTo>
                      <a:pt x="278" y="1140"/>
                    </a:lnTo>
                    <a:lnTo>
                      <a:pt x="258" y="1148"/>
                    </a:lnTo>
                    <a:lnTo>
                      <a:pt x="236" y="1152"/>
                    </a:lnTo>
                    <a:lnTo>
                      <a:pt x="214" y="1154"/>
                    </a:lnTo>
                    <a:lnTo>
                      <a:pt x="194" y="1152"/>
                    </a:lnTo>
                    <a:lnTo>
                      <a:pt x="176" y="1150"/>
                    </a:lnTo>
                    <a:lnTo>
                      <a:pt x="162" y="1146"/>
                    </a:lnTo>
                    <a:lnTo>
                      <a:pt x="148" y="1142"/>
                    </a:lnTo>
                    <a:lnTo>
                      <a:pt x="134" y="1134"/>
                    </a:lnTo>
                    <a:lnTo>
                      <a:pt x="122" y="1126"/>
                    </a:lnTo>
                    <a:lnTo>
                      <a:pt x="110" y="1114"/>
                    </a:lnTo>
                    <a:lnTo>
                      <a:pt x="100" y="1100"/>
                    </a:lnTo>
                    <a:lnTo>
                      <a:pt x="90" y="1088"/>
                    </a:lnTo>
                    <a:lnTo>
                      <a:pt x="82" y="1072"/>
                    </a:lnTo>
                    <a:lnTo>
                      <a:pt x="66" y="1034"/>
                    </a:lnTo>
                    <a:lnTo>
                      <a:pt x="48" y="984"/>
                    </a:lnTo>
                    <a:lnTo>
                      <a:pt x="28" y="916"/>
                    </a:lnTo>
                    <a:lnTo>
                      <a:pt x="26" y="904"/>
                    </a:lnTo>
                    <a:lnTo>
                      <a:pt x="8" y="832"/>
                    </a:lnTo>
                    <a:lnTo>
                      <a:pt x="2" y="810"/>
                    </a:lnTo>
                    <a:lnTo>
                      <a:pt x="0" y="794"/>
                    </a:lnTo>
                    <a:lnTo>
                      <a:pt x="2" y="782"/>
                    </a:lnTo>
                    <a:lnTo>
                      <a:pt x="4" y="772"/>
                    </a:lnTo>
                    <a:lnTo>
                      <a:pt x="8" y="762"/>
                    </a:lnTo>
                    <a:lnTo>
                      <a:pt x="14" y="750"/>
                    </a:lnTo>
                    <a:lnTo>
                      <a:pt x="22" y="740"/>
                    </a:lnTo>
                    <a:lnTo>
                      <a:pt x="30" y="730"/>
                    </a:lnTo>
                    <a:lnTo>
                      <a:pt x="40" y="722"/>
                    </a:lnTo>
                    <a:lnTo>
                      <a:pt x="54" y="712"/>
                    </a:lnTo>
                    <a:lnTo>
                      <a:pt x="80" y="696"/>
                    </a:lnTo>
                    <a:lnTo>
                      <a:pt x="106" y="684"/>
                    </a:lnTo>
                    <a:lnTo>
                      <a:pt x="132" y="676"/>
                    </a:lnTo>
                    <a:lnTo>
                      <a:pt x="156" y="674"/>
                    </a:lnTo>
                    <a:lnTo>
                      <a:pt x="164" y="674"/>
                    </a:lnTo>
                    <a:lnTo>
                      <a:pt x="172" y="676"/>
                    </a:lnTo>
                    <a:lnTo>
                      <a:pt x="178" y="680"/>
                    </a:lnTo>
                    <a:lnTo>
                      <a:pt x="184" y="684"/>
                    </a:lnTo>
                    <a:lnTo>
                      <a:pt x="188" y="690"/>
                    </a:lnTo>
                    <a:lnTo>
                      <a:pt x="194" y="700"/>
                    </a:lnTo>
                    <a:lnTo>
                      <a:pt x="208" y="726"/>
                    </a:lnTo>
                    <a:lnTo>
                      <a:pt x="226" y="780"/>
                    </a:lnTo>
                    <a:lnTo>
                      <a:pt x="240" y="812"/>
                    </a:lnTo>
                    <a:lnTo>
                      <a:pt x="252" y="836"/>
                    </a:lnTo>
                    <a:lnTo>
                      <a:pt x="256" y="844"/>
                    </a:lnTo>
                    <a:lnTo>
                      <a:pt x="262" y="850"/>
                    </a:lnTo>
                    <a:lnTo>
                      <a:pt x="268" y="854"/>
                    </a:lnTo>
                    <a:lnTo>
                      <a:pt x="272" y="856"/>
                    </a:lnTo>
                    <a:lnTo>
                      <a:pt x="278" y="852"/>
                    </a:lnTo>
                    <a:lnTo>
                      <a:pt x="286" y="844"/>
                    </a:lnTo>
                    <a:lnTo>
                      <a:pt x="310" y="812"/>
                    </a:lnTo>
                    <a:lnTo>
                      <a:pt x="348" y="758"/>
                    </a:lnTo>
                    <a:lnTo>
                      <a:pt x="396" y="682"/>
                    </a:lnTo>
                    <a:lnTo>
                      <a:pt x="492" y="532"/>
                    </a:lnTo>
                    <a:lnTo>
                      <a:pt x="574" y="406"/>
                    </a:lnTo>
                    <a:lnTo>
                      <a:pt x="668" y="272"/>
                    </a:lnTo>
                    <a:lnTo>
                      <a:pt x="704" y="220"/>
                    </a:lnTo>
                    <a:lnTo>
                      <a:pt x="734" y="180"/>
                    </a:lnTo>
                    <a:lnTo>
                      <a:pt x="760" y="146"/>
                    </a:lnTo>
                    <a:lnTo>
                      <a:pt x="786" y="118"/>
                    </a:lnTo>
                    <a:lnTo>
                      <a:pt x="810" y="94"/>
                    </a:lnTo>
                    <a:lnTo>
                      <a:pt x="834" y="74"/>
                    </a:lnTo>
                    <a:lnTo>
                      <a:pt x="854" y="58"/>
                    </a:lnTo>
                    <a:lnTo>
                      <a:pt x="878" y="46"/>
                    </a:lnTo>
                    <a:lnTo>
                      <a:pt x="904" y="34"/>
                    </a:lnTo>
                    <a:lnTo>
                      <a:pt x="932" y="24"/>
                    </a:lnTo>
                    <a:lnTo>
                      <a:pt x="964" y="16"/>
                    </a:lnTo>
                    <a:lnTo>
                      <a:pt x="1000" y="8"/>
                    </a:lnTo>
                    <a:lnTo>
                      <a:pt x="1042" y="4"/>
                    </a:lnTo>
                    <a:lnTo>
                      <a:pt x="1086" y="0"/>
                    </a:lnTo>
                    <a:lnTo>
                      <a:pt x="1096" y="28"/>
                    </a:lnTo>
                    <a:close/>
                  </a:path>
                </a:pathLst>
              </a:custGeom>
              <a:solidFill>
                <a:srgbClr val="DF1420"/>
              </a:solidFill>
              <a:ln w="9525">
                <a:noFill/>
                <a:round/>
                <a:headEnd/>
                <a:tailEnd/>
              </a:ln>
            </p:spPr>
            <p:txBody>
              <a:bodyPr/>
              <a:lstStyle/>
              <a:p>
                <a:endParaRPr lang="en-US"/>
              </a:p>
            </p:txBody>
          </p:sp>
          <p:sp>
            <p:nvSpPr>
              <p:cNvPr id="247" name="Freeform 152"/>
              <p:cNvSpPr>
                <a:spLocks/>
              </p:cNvSpPr>
              <p:nvPr/>
            </p:nvSpPr>
            <p:spPr bwMode="auto">
              <a:xfrm>
                <a:off x="26" y="910"/>
                <a:ext cx="1154" cy="1210"/>
              </a:xfrm>
              <a:custGeom>
                <a:avLst/>
                <a:gdLst>
                  <a:gd name="T0" fmla="*/ 1110 w 1154"/>
                  <a:gd name="T1" fmla="*/ 2 h 1210"/>
                  <a:gd name="T2" fmla="*/ 1064 w 1154"/>
                  <a:gd name="T3" fmla="*/ 6 h 1210"/>
                  <a:gd name="T4" fmla="*/ 984 w 1154"/>
                  <a:gd name="T5" fmla="*/ 18 h 1210"/>
                  <a:gd name="T6" fmla="*/ 950 w 1154"/>
                  <a:gd name="T7" fmla="*/ 28 h 1210"/>
                  <a:gd name="T8" fmla="*/ 890 w 1154"/>
                  <a:gd name="T9" fmla="*/ 52 h 1210"/>
                  <a:gd name="T10" fmla="*/ 842 w 1154"/>
                  <a:gd name="T11" fmla="*/ 82 h 1210"/>
                  <a:gd name="T12" fmla="*/ 818 w 1154"/>
                  <a:gd name="T13" fmla="*/ 104 h 1210"/>
                  <a:gd name="T14" fmla="*/ 766 w 1154"/>
                  <a:gd name="T15" fmla="*/ 158 h 1210"/>
                  <a:gd name="T16" fmla="*/ 738 w 1154"/>
                  <a:gd name="T17" fmla="*/ 192 h 1210"/>
                  <a:gd name="T18" fmla="*/ 670 w 1154"/>
                  <a:gd name="T19" fmla="*/ 286 h 1210"/>
                  <a:gd name="T20" fmla="*/ 578 w 1154"/>
                  <a:gd name="T21" fmla="*/ 420 h 1210"/>
                  <a:gd name="T22" fmla="*/ 398 w 1154"/>
                  <a:gd name="T23" fmla="*/ 698 h 1210"/>
                  <a:gd name="T24" fmla="*/ 332 w 1154"/>
                  <a:gd name="T25" fmla="*/ 800 h 1210"/>
                  <a:gd name="T26" fmla="*/ 298 w 1154"/>
                  <a:gd name="T27" fmla="*/ 848 h 1210"/>
                  <a:gd name="T28" fmla="*/ 278 w 1154"/>
                  <a:gd name="T29" fmla="*/ 800 h 1210"/>
                  <a:gd name="T30" fmla="*/ 258 w 1154"/>
                  <a:gd name="T31" fmla="*/ 746 h 1210"/>
                  <a:gd name="T32" fmla="*/ 244 w 1154"/>
                  <a:gd name="T33" fmla="*/ 714 h 1210"/>
                  <a:gd name="T34" fmla="*/ 228 w 1154"/>
                  <a:gd name="T35" fmla="*/ 694 h 1210"/>
                  <a:gd name="T36" fmla="*/ 218 w 1154"/>
                  <a:gd name="T37" fmla="*/ 686 h 1210"/>
                  <a:gd name="T38" fmla="*/ 196 w 1154"/>
                  <a:gd name="T39" fmla="*/ 678 h 1210"/>
                  <a:gd name="T40" fmla="*/ 182 w 1154"/>
                  <a:gd name="T41" fmla="*/ 676 h 1210"/>
                  <a:gd name="T42" fmla="*/ 152 w 1154"/>
                  <a:gd name="T43" fmla="*/ 680 h 1210"/>
                  <a:gd name="T44" fmla="*/ 122 w 1154"/>
                  <a:gd name="T45" fmla="*/ 688 h 1210"/>
                  <a:gd name="T46" fmla="*/ 94 w 1154"/>
                  <a:gd name="T47" fmla="*/ 700 h 1210"/>
                  <a:gd name="T48" fmla="*/ 64 w 1154"/>
                  <a:gd name="T49" fmla="*/ 720 h 1210"/>
                  <a:gd name="T50" fmla="*/ 36 w 1154"/>
                  <a:gd name="T51" fmla="*/ 742 h 1210"/>
                  <a:gd name="T52" fmla="*/ 16 w 1154"/>
                  <a:gd name="T53" fmla="*/ 768 h 1210"/>
                  <a:gd name="T54" fmla="*/ 4 w 1154"/>
                  <a:gd name="T55" fmla="*/ 796 h 1210"/>
                  <a:gd name="T56" fmla="*/ 0 w 1154"/>
                  <a:gd name="T57" fmla="*/ 824 h 1210"/>
                  <a:gd name="T58" fmla="*/ 0 w 1154"/>
                  <a:gd name="T59" fmla="*/ 836 h 1210"/>
                  <a:gd name="T60" fmla="*/ 12 w 1154"/>
                  <a:gd name="T61" fmla="*/ 890 h 1210"/>
                  <a:gd name="T62" fmla="*/ 24 w 1154"/>
                  <a:gd name="T63" fmla="*/ 940 h 1210"/>
                  <a:gd name="T64" fmla="*/ 28 w 1154"/>
                  <a:gd name="T65" fmla="*/ 952 h 1210"/>
                  <a:gd name="T66" fmla="*/ 48 w 1154"/>
                  <a:gd name="T67" fmla="*/ 1022 h 1210"/>
                  <a:gd name="T68" fmla="*/ 66 w 1154"/>
                  <a:gd name="T69" fmla="*/ 1074 h 1210"/>
                  <a:gd name="T70" fmla="*/ 94 w 1154"/>
                  <a:gd name="T71" fmla="*/ 1132 h 1210"/>
                  <a:gd name="T72" fmla="*/ 102 w 1154"/>
                  <a:gd name="T73" fmla="*/ 1146 h 1210"/>
                  <a:gd name="T74" fmla="*/ 132 w 1154"/>
                  <a:gd name="T75" fmla="*/ 1176 h 1210"/>
                  <a:gd name="T76" fmla="*/ 162 w 1154"/>
                  <a:gd name="T77" fmla="*/ 1196 h 1210"/>
                  <a:gd name="T78" fmla="*/ 178 w 1154"/>
                  <a:gd name="T79" fmla="*/ 1202 h 1210"/>
                  <a:gd name="T80" fmla="*/ 218 w 1154"/>
                  <a:gd name="T81" fmla="*/ 1210 h 1210"/>
                  <a:gd name="T82" fmla="*/ 240 w 1154"/>
                  <a:gd name="T83" fmla="*/ 1210 h 1210"/>
                  <a:gd name="T84" fmla="*/ 292 w 1154"/>
                  <a:gd name="T85" fmla="*/ 1204 h 1210"/>
                  <a:gd name="T86" fmla="*/ 338 w 1154"/>
                  <a:gd name="T87" fmla="*/ 1182 h 1210"/>
                  <a:gd name="T88" fmla="*/ 378 w 1154"/>
                  <a:gd name="T89" fmla="*/ 1144 h 1210"/>
                  <a:gd name="T90" fmla="*/ 410 w 1154"/>
                  <a:gd name="T91" fmla="*/ 1094 h 1210"/>
                  <a:gd name="T92" fmla="*/ 436 w 1154"/>
                  <a:gd name="T93" fmla="*/ 1042 h 1210"/>
                  <a:gd name="T94" fmla="*/ 512 w 1154"/>
                  <a:gd name="T95" fmla="*/ 916 h 1210"/>
                  <a:gd name="T96" fmla="*/ 676 w 1154"/>
                  <a:gd name="T97" fmla="*/ 666 h 1210"/>
                  <a:gd name="T98" fmla="*/ 762 w 1154"/>
                  <a:gd name="T99" fmla="*/ 544 h 1210"/>
                  <a:gd name="T100" fmla="*/ 946 w 1154"/>
                  <a:gd name="T101" fmla="*/ 306 h 1210"/>
                  <a:gd name="T102" fmla="*/ 1144 w 1154"/>
                  <a:gd name="T103" fmla="*/ 76 h 1210"/>
                  <a:gd name="T104" fmla="*/ 1130 w 1154"/>
                  <a:gd name="T105" fmla="*/ 0 h 12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4"/>
                  <a:gd name="T160" fmla="*/ 0 h 1210"/>
                  <a:gd name="T161" fmla="*/ 1154 w 1154"/>
                  <a:gd name="T162" fmla="*/ 1210 h 12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4" h="1210">
                    <a:moveTo>
                      <a:pt x="1130" y="0"/>
                    </a:moveTo>
                    <a:lnTo>
                      <a:pt x="1110" y="2"/>
                    </a:lnTo>
                    <a:lnTo>
                      <a:pt x="1064" y="6"/>
                    </a:lnTo>
                    <a:lnTo>
                      <a:pt x="1022" y="12"/>
                    </a:lnTo>
                    <a:lnTo>
                      <a:pt x="984" y="18"/>
                    </a:lnTo>
                    <a:lnTo>
                      <a:pt x="950" y="28"/>
                    </a:lnTo>
                    <a:lnTo>
                      <a:pt x="918" y="38"/>
                    </a:lnTo>
                    <a:lnTo>
                      <a:pt x="890" y="52"/>
                    </a:lnTo>
                    <a:lnTo>
                      <a:pt x="864" y="66"/>
                    </a:lnTo>
                    <a:lnTo>
                      <a:pt x="842" y="82"/>
                    </a:lnTo>
                    <a:lnTo>
                      <a:pt x="818" y="104"/>
                    </a:lnTo>
                    <a:lnTo>
                      <a:pt x="792" y="130"/>
                    </a:lnTo>
                    <a:lnTo>
                      <a:pt x="766" y="158"/>
                    </a:lnTo>
                    <a:lnTo>
                      <a:pt x="738" y="192"/>
                    </a:lnTo>
                    <a:lnTo>
                      <a:pt x="708" y="234"/>
                    </a:lnTo>
                    <a:lnTo>
                      <a:pt x="670" y="286"/>
                    </a:lnTo>
                    <a:lnTo>
                      <a:pt x="578" y="420"/>
                    </a:lnTo>
                    <a:lnTo>
                      <a:pt x="496" y="546"/>
                    </a:lnTo>
                    <a:lnTo>
                      <a:pt x="398" y="698"/>
                    </a:lnTo>
                    <a:lnTo>
                      <a:pt x="332" y="800"/>
                    </a:lnTo>
                    <a:lnTo>
                      <a:pt x="298" y="848"/>
                    </a:lnTo>
                    <a:lnTo>
                      <a:pt x="290" y="830"/>
                    </a:lnTo>
                    <a:lnTo>
                      <a:pt x="278" y="800"/>
                    </a:lnTo>
                    <a:lnTo>
                      <a:pt x="258" y="746"/>
                    </a:lnTo>
                    <a:lnTo>
                      <a:pt x="244" y="714"/>
                    </a:lnTo>
                    <a:lnTo>
                      <a:pt x="236" y="702"/>
                    </a:lnTo>
                    <a:lnTo>
                      <a:pt x="228" y="694"/>
                    </a:lnTo>
                    <a:lnTo>
                      <a:pt x="218" y="686"/>
                    </a:lnTo>
                    <a:lnTo>
                      <a:pt x="208" y="682"/>
                    </a:lnTo>
                    <a:lnTo>
                      <a:pt x="196" y="678"/>
                    </a:lnTo>
                    <a:lnTo>
                      <a:pt x="182" y="676"/>
                    </a:lnTo>
                    <a:lnTo>
                      <a:pt x="168" y="678"/>
                    </a:lnTo>
                    <a:lnTo>
                      <a:pt x="152" y="680"/>
                    </a:lnTo>
                    <a:lnTo>
                      <a:pt x="138" y="682"/>
                    </a:lnTo>
                    <a:lnTo>
                      <a:pt x="122" y="688"/>
                    </a:lnTo>
                    <a:lnTo>
                      <a:pt x="108" y="694"/>
                    </a:lnTo>
                    <a:lnTo>
                      <a:pt x="94" y="700"/>
                    </a:lnTo>
                    <a:lnTo>
                      <a:pt x="64" y="720"/>
                    </a:lnTo>
                    <a:lnTo>
                      <a:pt x="48" y="730"/>
                    </a:lnTo>
                    <a:lnTo>
                      <a:pt x="36" y="742"/>
                    </a:lnTo>
                    <a:lnTo>
                      <a:pt x="24" y="756"/>
                    </a:lnTo>
                    <a:lnTo>
                      <a:pt x="16" y="768"/>
                    </a:lnTo>
                    <a:lnTo>
                      <a:pt x="8" y="782"/>
                    </a:lnTo>
                    <a:lnTo>
                      <a:pt x="4" y="796"/>
                    </a:lnTo>
                    <a:lnTo>
                      <a:pt x="0" y="810"/>
                    </a:lnTo>
                    <a:lnTo>
                      <a:pt x="0" y="824"/>
                    </a:lnTo>
                    <a:lnTo>
                      <a:pt x="0" y="836"/>
                    </a:lnTo>
                    <a:lnTo>
                      <a:pt x="4" y="856"/>
                    </a:lnTo>
                    <a:lnTo>
                      <a:pt x="12" y="890"/>
                    </a:lnTo>
                    <a:lnTo>
                      <a:pt x="24" y="940"/>
                    </a:lnTo>
                    <a:lnTo>
                      <a:pt x="28" y="954"/>
                    </a:lnTo>
                    <a:lnTo>
                      <a:pt x="28" y="952"/>
                    </a:lnTo>
                    <a:lnTo>
                      <a:pt x="48" y="1022"/>
                    </a:lnTo>
                    <a:lnTo>
                      <a:pt x="66" y="1074"/>
                    </a:lnTo>
                    <a:lnTo>
                      <a:pt x="84" y="1114"/>
                    </a:lnTo>
                    <a:lnTo>
                      <a:pt x="94" y="1132"/>
                    </a:lnTo>
                    <a:lnTo>
                      <a:pt x="102" y="1146"/>
                    </a:lnTo>
                    <a:lnTo>
                      <a:pt x="116" y="1164"/>
                    </a:lnTo>
                    <a:lnTo>
                      <a:pt x="132" y="1176"/>
                    </a:lnTo>
                    <a:lnTo>
                      <a:pt x="146" y="1188"/>
                    </a:lnTo>
                    <a:lnTo>
                      <a:pt x="162" y="1196"/>
                    </a:lnTo>
                    <a:lnTo>
                      <a:pt x="178" y="1202"/>
                    </a:lnTo>
                    <a:lnTo>
                      <a:pt x="198" y="1208"/>
                    </a:lnTo>
                    <a:lnTo>
                      <a:pt x="218" y="1210"/>
                    </a:lnTo>
                    <a:lnTo>
                      <a:pt x="240" y="1210"/>
                    </a:lnTo>
                    <a:lnTo>
                      <a:pt x="266" y="1210"/>
                    </a:lnTo>
                    <a:lnTo>
                      <a:pt x="292" y="1204"/>
                    </a:lnTo>
                    <a:lnTo>
                      <a:pt x="316" y="1194"/>
                    </a:lnTo>
                    <a:lnTo>
                      <a:pt x="338" y="1182"/>
                    </a:lnTo>
                    <a:lnTo>
                      <a:pt x="358" y="1164"/>
                    </a:lnTo>
                    <a:lnTo>
                      <a:pt x="378" y="1144"/>
                    </a:lnTo>
                    <a:lnTo>
                      <a:pt x="394" y="1120"/>
                    </a:lnTo>
                    <a:lnTo>
                      <a:pt x="410" y="1094"/>
                    </a:lnTo>
                    <a:lnTo>
                      <a:pt x="436" y="1042"/>
                    </a:lnTo>
                    <a:lnTo>
                      <a:pt x="512" y="916"/>
                    </a:lnTo>
                    <a:lnTo>
                      <a:pt x="592" y="790"/>
                    </a:lnTo>
                    <a:lnTo>
                      <a:pt x="676" y="666"/>
                    </a:lnTo>
                    <a:lnTo>
                      <a:pt x="762" y="544"/>
                    </a:lnTo>
                    <a:lnTo>
                      <a:pt x="852" y="424"/>
                    </a:lnTo>
                    <a:lnTo>
                      <a:pt x="946" y="306"/>
                    </a:lnTo>
                    <a:lnTo>
                      <a:pt x="1044" y="190"/>
                    </a:lnTo>
                    <a:lnTo>
                      <a:pt x="1144" y="76"/>
                    </a:lnTo>
                    <a:lnTo>
                      <a:pt x="1154" y="62"/>
                    </a:lnTo>
                    <a:lnTo>
                      <a:pt x="1130" y="0"/>
                    </a:lnTo>
                    <a:close/>
                  </a:path>
                </a:pathLst>
              </a:custGeom>
              <a:solidFill>
                <a:srgbClr val="000000"/>
              </a:solidFill>
              <a:ln w="9525">
                <a:noFill/>
                <a:round/>
                <a:headEnd/>
                <a:tailEnd/>
              </a:ln>
            </p:spPr>
            <p:txBody>
              <a:bodyPr/>
              <a:lstStyle/>
              <a:p>
                <a:endParaRPr lang="en-US"/>
              </a:p>
            </p:txBody>
          </p:sp>
          <p:sp>
            <p:nvSpPr>
              <p:cNvPr id="248" name="Freeform 153"/>
              <p:cNvSpPr>
                <a:spLocks/>
              </p:cNvSpPr>
              <p:nvPr/>
            </p:nvSpPr>
            <p:spPr bwMode="auto">
              <a:xfrm>
                <a:off x="52" y="940"/>
                <a:ext cx="1096" cy="1154"/>
              </a:xfrm>
              <a:custGeom>
                <a:avLst/>
                <a:gdLst>
                  <a:gd name="T0" fmla="*/ 1096 w 1096"/>
                  <a:gd name="T1" fmla="*/ 28 h 1154"/>
                  <a:gd name="T2" fmla="*/ 900 w 1096"/>
                  <a:gd name="T3" fmla="*/ 258 h 1154"/>
                  <a:gd name="T4" fmla="*/ 714 w 1096"/>
                  <a:gd name="T5" fmla="*/ 498 h 1154"/>
                  <a:gd name="T6" fmla="*/ 628 w 1096"/>
                  <a:gd name="T7" fmla="*/ 622 h 1154"/>
                  <a:gd name="T8" fmla="*/ 464 w 1096"/>
                  <a:gd name="T9" fmla="*/ 870 h 1154"/>
                  <a:gd name="T10" fmla="*/ 386 w 1096"/>
                  <a:gd name="T11" fmla="*/ 998 h 1154"/>
                  <a:gd name="T12" fmla="*/ 360 w 1096"/>
                  <a:gd name="T13" fmla="*/ 1050 h 1154"/>
                  <a:gd name="T14" fmla="*/ 330 w 1096"/>
                  <a:gd name="T15" fmla="*/ 1096 h 1154"/>
                  <a:gd name="T16" fmla="*/ 298 w 1096"/>
                  <a:gd name="T17" fmla="*/ 1128 h 1154"/>
                  <a:gd name="T18" fmla="*/ 258 w 1096"/>
                  <a:gd name="T19" fmla="*/ 1148 h 1154"/>
                  <a:gd name="T20" fmla="*/ 214 w 1096"/>
                  <a:gd name="T21" fmla="*/ 1154 h 1154"/>
                  <a:gd name="T22" fmla="*/ 194 w 1096"/>
                  <a:gd name="T23" fmla="*/ 1152 h 1154"/>
                  <a:gd name="T24" fmla="*/ 162 w 1096"/>
                  <a:gd name="T25" fmla="*/ 1146 h 1154"/>
                  <a:gd name="T26" fmla="*/ 148 w 1096"/>
                  <a:gd name="T27" fmla="*/ 1142 h 1154"/>
                  <a:gd name="T28" fmla="*/ 122 w 1096"/>
                  <a:gd name="T29" fmla="*/ 1126 h 1154"/>
                  <a:gd name="T30" fmla="*/ 100 w 1096"/>
                  <a:gd name="T31" fmla="*/ 1100 h 1154"/>
                  <a:gd name="T32" fmla="*/ 90 w 1096"/>
                  <a:gd name="T33" fmla="*/ 1088 h 1154"/>
                  <a:gd name="T34" fmla="*/ 66 w 1096"/>
                  <a:gd name="T35" fmla="*/ 1034 h 1154"/>
                  <a:gd name="T36" fmla="*/ 48 w 1096"/>
                  <a:gd name="T37" fmla="*/ 984 h 1154"/>
                  <a:gd name="T38" fmla="*/ 28 w 1096"/>
                  <a:gd name="T39" fmla="*/ 916 h 1154"/>
                  <a:gd name="T40" fmla="*/ 26 w 1096"/>
                  <a:gd name="T41" fmla="*/ 904 h 1154"/>
                  <a:gd name="T42" fmla="*/ 2 w 1096"/>
                  <a:gd name="T43" fmla="*/ 810 h 1154"/>
                  <a:gd name="T44" fmla="*/ 0 w 1096"/>
                  <a:gd name="T45" fmla="*/ 794 h 1154"/>
                  <a:gd name="T46" fmla="*/ 4 w 1096"/>
                  <a:gd name="T47" fmla="*/ 772 h 1154"/>
                  <a:gd name="T48" fmla="*/ 14 w 1096"/>
                  <a:gd name="T49" fmla="*/ 750 h 1154"/>
                  <a:gd name="T50" fmla="*/ 30 w 1096"/>
                  <a:gd name="T51" fmla="*/ 730 h 1154"/>
                  <a:gd name="T52" fmla="*/ 54 w 1096"/>
                  <a:gd name="T53" fmla="*/ 712 h 1154"/>
                  <a:gd name="T54" fmla="*/ 80 w 1096"/>
                  <a:gd name="T55" fmla="*/ 696 h 1154"/>
                  <a:gd name="T56" fmla="*/ 132 w 1096"/>
                  <a:gd name="T57" fmla="*/ 676 h 1154"/>
                  <a:gd name="T58" fmla="*/ 156 w 1096"/>
                  <a:gd name="T59" fmla="*/ 674 h 1154"/>
                  <a:gd name="T60" fmla="*/ 172 w 1096"/>
                  <a:gd name="T61" fmla="*/ 676 h 1154"/>
                  <a:gd name="T62" fmla="*/ 184 w 1096"/>
                  <a:gd name="T63" fmla="*/ 684 h 1154"/>
                  <a:gd name="T64" fmla="*/ 188 w 1096"/>
                  <a:gd name="T65" fmla="*/ 690 h 1154"/>
                  <a:gd name="T66" fmla="*/ 208 w 1096"/>
                  <a:gd name="T67" fmla="*/ 726 h 1154"/>
                  <a:gd name="T68" fmla="*/ 226 w 1096"/>
                  <a:gd name="T69" fmla="*/ 780 h 1154"/>
                  <a:gd name="T70" fmla="*/ 240 w 1096"/>
                  <a:gd name="T71" fmla="*/ 812 h 1154"/>
                  <a:gd name="T72" fmla="*/ 256 w 1096"/>
                  <a:gd name="T73" fmla="*/ 844 h 1154"/>
                  <a:gd name="T74" fmla="*/ 268 w 1096"/>
                  <a:gd name="T75" fmla="*/ 854 h 1154"/>
                  <a:gd name="T76" fmla="*/ 272 w 1096"/>
                  <a:gd name="T77" fmla="*/ 856 h 1154"/>
                  <a:gd name="T78" fmla="*/ 286 w 1096"/>
                  <a:gd name="T79" fmla="*/ 844 h 1154"/>
                  <a:gd name="T80" fmla="*/ 348 w 1096"/>
                  <a:gd name="T81" fmla="*/ 758 h 1154"/>
                  <a:gd name="T82" fmla="*/ 396 w 1096"/>
                  <a:gd name="T83" fmla="*/ 682 h 1154"/>
                  <a:gd name="T84" fmla="*/ 574 w 1096"/>
                  <a:gd name="T85" fmla="*/ 406 h 1154"/>
                  <a:gd name="T86" fmla="*/ 668 w 1096"/>
                  <a:gd name="T87" fmla="*/ 272 h 1154"/>
                  <a:gd name="T88" fmla="*/ 734 w 1096"/>
                  <a:gd name="T89" fmla="*/ 180 h 1154"/>
                  <a:gd name="T90" fmla="*/ 760 w 1096"/>
                  <a:gd name="T91" fmla="*/ 146 h 1154"/>
                  <a:gd name="T92" fmla="*/ 810 w 1096"/>
                  <a:gd name="T93" fmla="*/ 94 h 1154"/>
                  <a:gd name="T94" fmla="*/ 834 w 1096"/>
                  <a:gd name="T95" fmla="*/ 74 h 1154"/>
                  <a:gd name="T96" fmla="*/ 878 w 1096"/>
                  <a:gd name="T97" fmla="*/ 46 h 1154"/>
                  <a:gd name="T98" fmla="*/ 932 w 1096"/>
                  <a:gd name="T99" fmla="*/ 24 h 1154"/>
                  <a:gd name="T100" fmla="*/ 964 w 1096"/>
                  <a:gd name="T101" fmla="*/ 16 h 1154"/>
                  <a:gd name="T102" fmla="*/ 1042 w 1096"/>
                  <a:gd name="T103" fmla="*/ 4 h 1154"/>
                  <a:gd name="T104" fmla="*/ 1096 w 1096"/>
                  <a:gd name="T105" fmla="*/ 28 h 11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6"/>
                  <a:gd name="T160" fmla="*/ 0 h 1154"/>
                  <a:gd name="T161" fmla="*/ 1096 w 1096"/>
                  <a:gd name="T162" fmla="*/ 1154 h 115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6" h="1154">
                    <a:moveTo>
                      <a:pt x="1096" y="28"/>
                    </a:moveTo>
                    <a:lnTo>
                      <a:pt x="1096" y="28"/>
                    </a:lnTo>
                    <a:lnTo>
                      <a:pt x="996" y="142"/>
                    </a:lnTo>
                    <a:lnTo>
                      <a:pt x="900" y="258"/>
                    </a:lnTo>
                    <a:lnTo>
                      <a:pt x="806" y="378"/>
                    </a:lnTo>
                    <a:lnTo>
                      <a:pt x="714" y="498"/>
                    </a:lnTo>
                    <a:lnTo>
                      <a:pt x="628" y="622"/>
                    </a:lnTo>
                    <a:lnTo>
                      <a:pt x="544" y="746"/>
                    </a:lnTo>
                    <a:lnTo>
                      <a:pt x="464" y="870"/>
                    </a:lnTo>
                    <a:lnTo>
                      <a:pt x="386" y="998"/>
                    </a:lnTo>
                    <a:lnTo>
                      <a:pt x="360" y="1050"/>
                    </a:lnTo>
                    <a:lnTo>
                      <a:pt x="346" y="1076"/>
                    </a:lnTo>
                    <a:lnTo>
                      <a:pt x="330" y="1096"/>
                    </a:lnTo>
                    <a:lnTo>
                      <a:pt x="314" y="1114"/>
                    </a:lnTo>
                    <a:lnTo>
                      <a:pt x="298" y="1128"/>
                    </a:lnTo>
                    <a:lnTo>
                      <a:pt x="278" y="1140"/>
                    </a:lnTo>
                    <a:lnTo>
                      <a:pt x="258" y="1148"/>
                    </a:lnTo>
                    <a:lnTo>
                      <a:pt x="236" y="1152"/>
                    </a:lnTo>
                    <a:lnTo>
                      <a:pt x="214" y="1154"/>
                    </a:lnTo>
                    <a:lnTo>
                      <a:pt x="194" y="1152"/>
                    </a:lnTo>
                    <a:lnTo>
                      <a:pt x="176" y="1150"/>
                    </a:lnTo>
                    <a:lnTo>
                      <a:pt x="162" y="1146"/>
                    </a:lnTo>
                    <a:lnTo>
                      <a:pt x="148" y="1142"/>
                    </a:lnTo>
                    <a:lnTo>
                      <a:pt x="134" y="1134"/>
                    </a:lnTo>
                    <a:lnTo>
                      <a:pt x="122" y="1126"/>
                    </a:lnTo>
                    <a:lnTo>
                      <a:pt x="110" y="1114"/>
                    </a:lnTo>
                    <a:lnTo>
                      <a:pt x="100" y="1100"/>
                    </a:lnTo>
                    <a:lnTo>
                      <a:pt x="90" y="1088"/>
                    </a:lnTo>
                    <a:lnTo>
                      <a:pt x="82" y="1072"/>
                    </a:lnTo>
                    <a:lnTo>
                      <a:pt x="66" y="1034"/>
                    </a:lnTo>
                    <a:lnTo>
                      <a:pt x="48" y="984"/>
                    </a:lnTo>
                    <a:lnTo>
                      <a:pt x="28" y="916"/>
                    </a:lnTo>
                    <a:lnTo>
                      <a:pt x="26" y="904"/>
                    </a:lnTo>
                    <a:lnTo>
                      <a:pt x="8" y="832"/>
                    </a:lnTo>
                    <a:lnTo>
                      <a:pt x="2" y="810"/>
                    </a:lnTo>
                    <a:lnTo>
                      <a:pt x="0" y="794"/>
                    </a:lnTo>
                    <a:lnTo>
                      <a:pt x="2" y="782"/>
                    </a:lnTo>
                    <a:lnTo>
                      <a:pt x="4" y="772"/>
                    </a:lnTo>
                    <a:lnTo>
                      <a:pt x="8" y="762"/>
                    </a:lnTo>
                    <a:lnTo>
                      <a:pt x="14" y="750"/>
                    </a:lnTo>
                    <a:lnTo>
                      <a:pt x="22" y="740"/>
                    </a:lnTo>
                    <a:lnTo>
                      <a:pt x="30" y="730"/>
                    </a:lnTo>
                    <a:lnTo>
                      <a:pt x="40" y="722"/>
                    </a:lnTo>
                    <a:lnTo>
                      <a:pt x="54" y="712"/>
                    </a:lnTo>
                    <a:lnTo>
                      <a:pt x="80" y="696"/>
                    </a:lnTo>
                    <a:lnTo>
                      <a:pt x="106" y="684"/>
                    </a:lnTo>
                    <a:lnTo>
                      <a:pt x="132" y="676"/>
                    </a:lnTo>
                    <a:lnTo>
                      <a:pt x="156" y="674"/>
                    </a:lnTo>
                    <a:lnTo>
                      <a:pt x="164" y="674"/>
                    </a:lnTo>
                    <a:lnTo>
                      <a:pt x="172" y="676"/>
                    </a:lnTo>
                    <a:lnTo>
                      <a:pt x="178" y="680"/>
                    </a:lnTo>
                    <a:lnTo>
                      <a:pt x="184" y="684"/>
                    </a:lnTo>
                    <a:lnTo>
                      <a:pt x="188" y="690"/>
                    </a:lnTo>
                    <a:lnTo>
                      <a:pt x="194" y="700"/>
                    </a:lnTo>
                    <a:lnTo>
                      <a:pt x="208" y="726"/>
                    </a:lnTo>
                    <a:lnTo>
                      <a:pt x="226" y="780"/>
                    </a:lnTo>
                    <a:lnTo>
                      <a:pt x="240" y="812"/>
                    </a:lnTo>
                    <a:lnTo>
                      <a:pt x="252" y="836"/>
                    </a:lnTo>
                    <a:lnTo>
                      <a:pt x="256" y="844"/>
                    </a:lnTo>
                    <a:lnTo>
                      <a:pt x="262" y="850"/>
                    </a:lnTo>
                    <a:lnTo>
                      <a:pt x="268" y="854"/>
                    </a:lnTo>
                    <a:lnTo>
                      <a:pt x="272" y="856"/>
                    </a:lnTo>
                    <a:lnTo>
                      <a:pt x="278" y="852"/>
                    </a:lnTo>
                    <a:lnTo>
                      <a:pt x="286" y="844"/>
                    </a:lnTo>
                    <a:lnTo>
                      <a:pt x="310" y="812"/>
                    </a:lnTo>
                    <a:lnTo>
                      <a:pt x="348" y="758"/>
                    </a:lnTo>
                    <a:lnTo>
                      <a:pt x="396" y="682"/>
                    </a:lnTo>
                    <a:lnTo>
                      <a:pt x="492" y="532"/>
                    </a:lnTo>
                    <a:lnTo>
                      <a:pt x="574" y="406"/>
                    </a:lnTo>
                    <a:lnTo>
                      <a:pt x="668" y="272"/>
                    </a:lnTo>
                    <a:lnTo>
                      <a:pt x="704" y="220"/>
                    </a:lnTo>
                    <a:lnTo>
                      <a:pt x="734" y="180"/>
                    </a:lnTo>
                    <a:lnTo>
                      <a:pt x="760" y="146"/>
                    </a:lnTo>
                    <a:lnTo>
                      <a:pt x="786" y="118"/>
                    </a:lnTo>
                    <a:lnTo>
                      <a:pt x="810" y="94"/>
                    </a:lnTo>
                    <a:lnTo>
                      <a:pt x="834" y="74"/>
                    </a:lnTo>
                    <a:lnTo>
                      <a:pt x="854" y="58"/>
                    </a:lnTo>
                    <a:lnTo>
                      <a:pt x="878" y="46"/>
                    </a:lnTo>
                    <a:lnTo>
                      <a:pt x="904" y="34"/>
                    </a:lnTo>
                    <a:lnTo>
                      <a:pt x="932" y="24"/>
                    </a:lnTo>
                    <a:lnTo>
                      <a:pt x="964" y="16"/>
                    </a:lnTo>
                    <a:lnTo>
                      <a:pt x="1000" y="8"/>
                    </a:lnTo>
                    <a:lnTo>
                      <a:pt x="1042" y="4"/>
                    </a:lnTo>
                    <a:lnTo>
                      <a:pt x="1086" y="0"/>
                    </a:lnTo>
                    <a:lnTo>
                      <a:pt x="1096" y="28"/>
                    </a:lnTo>
                    <a:close/>
                  </a:path>
                </a:pathLst>
              </a:custGeom>
              <a:solidFill>
                <a:srgbClr val="00CC00"/>
              </a:solidFill>
              <a:ln w="9525">
                <a:noFill/>
                <a:round/>
                <a:headEnd/>
                <a:tailEnd/>
              </a:ln>
            </p:spPr>
            <p:txBody>
              <a:bodyPr/>
              <a:lstStyle/>
              <a:p>
                <a:endParaRPr lang="en-US"/>
              </a:p>
            </p:txBody>
          </p:sp>
          <p:sp>
            <p:nvSpPr>
              <p:cNvPr id="249" name="Freeform 154"/>
              <p:cNvSpPr>
                <a:spLocks/>
              </p:cNvSpPr>
              <p:nvPr/>
            </p:nvSpPr>
            <p:spPr bwMode="auto">
              <a:xfrm>
                <a:off x="80" y="970"/>
                <a:ext cx="1030" cy="1096"/>
              </a:xfrm>
              <a:custGeom>
                <a:avLst/>
                <a:gdLst>
                  <a:gd name="T0" fmla="*/ 664 w 1030"/>
                  <a:gd name="T1" fmla="*/ 452 h 1096"/>
                  <a:gd name="T2" fmla="*/ 492 w 1030"/>
                  <a:gd name="T3" fmla="*/ 700 h 1096"/>
                  <a:gd name="T4" fmla="*/ 334 w 1030"/>
                  <a:gd name="T5" fmla="*/ 954 h 1096"/>
                  <a:gd name="T6" fmla="*/ 306 w 1030"/>
                  <a:gd name="T7" fmla="*/ 1008 h 1096"/>
                  <a:gd name="T8" fmla="*/ 294 w 1030"/>
                  <a:gd name="T9" fmla="*/ 1030 h 1096"/>
                  <a:gd name="T10" fmla="*/ 270 w 1030"/>
                  <a:gd name="T11" fmla="*/ 1062 h 1096"/>
                  <a:gd name="T12" fmla="*/ 238 w 1030"/>
                  <a:gd name="T13" fmla="*/ 1084 h 1096"/>
                  <a:gd name="T14" fmla="*/ 204 w 1030"/>
                  <a:gd name="T15" fmla="*/ 1094 h 1096"/>
                  <a:gd name="T16" fmla="*/ 186 w 1030"/>
                  <a:gd name="T17" fmla="*/ 1096 h 1096"/>
                  <a:gd name="T18" fmla="*/ 154 w 1030"/>
                  <a:gd name="T19" fmla="*/ 1094 h 1096"/>
                  <a:gd name="T20" fmla="*/ 130 w 1030"/>
                  <a:gd name="T21" fmla="*/ 1086 h 1096"/>
                  <a:gd name="T22" fmla="*/ 122 w 1030"/>
                  <a:gd name="T23" fmla="*/ 1082 h 1096"/>
                  <a:gd name="T24" fmla="*/ 102 w 1030"/>
                  <a:gd name="T25" fmla="*/ 1064 h 1096"/>
                  <a:gd name="T26" fmla="*/ 94 w 1030"/>
                  <a:gd name="T27" fmla="*/ 1054 h 1096"/>
                  <a:gd name="T28" fmla="*/ 64 w 1030"/>
                  <a:gd name="T29" fmla="*/ 994 h 1096"/>
                  <a:gd name="T30" fmla="*/ 46 w 1030"/>
                  <a:gd name="T31" fmla="*/ 946 h 1096"/>
                  <a:gd name="T32" fmla="*/ 26 w 1030"/>
                  <a:gd name="T33" fmla="*/ 876 h 1096"/>
                  <a:gd name="T34" fmla="*/ 24 w 1030"/>
                  <a:gd name="T35" fmla="*/ 866 h 1096"/>
                  <a:gd name="T36" fmla="*/ 12 w 1030"/>
                  <a:gd name="T37" fmla="*/ 820 h 1096"/>
                  <a:gd name="T38" fmla="*/ 2 w 1030"/>
                  <a:gd name="T39" fmla="*/ 772 h 1096"/>
                  <a:gd name="T40" fmla="*/ 0 w 1030"/>
                  <a:gd name="T41" fmla="*/ 764 h 1096"/>
                  <a:gd name="T42" fmla="*/ 2 w 1030"/>
                  <a:gd name="T43" fmla="*/ 748 h 1096"/>
                  <a:gd name="T44" fmla="*/ 24 w 1030"/>
                  <a:gd name="T45" fmla="*/ 718 h 1096"/>
                  <a:gd name="T46" fmla="*/ 42 w 1030"/>
                  <a:gd name="T47" fmla="*/ 704 h 1096"/>
                  <a:gd name="T48" fmla="*/ 86 w 1030"/>
                  <a:gd name="T49" fmla="*/ 680 h 1096"/>
                  <a:gd name="T50" fmla="*/ 128 w 1030"/>
                  <a:gd name="T51" fmla="*/ 672 h 1096"/>
                  <a:gd name="T52" fmla="*/ 134 w 1030"/>
                  <a:gd name="T53" fmla="*/ 672 h 1096"/>
                  <a:gd name="T54" fmla="*/ 136 w 1030"/>
                  <a:gd name="T55" fmla="*/ 674 h 1096"/>
                  <a:gd name="T56" fmla="*/ 154 w 1030"/>
                  <a:gd name="T57" fmla="*/ 706 h 1096"/>
                  <a:gd name="T58" fmla="*/ 172 w 1030"/>
                  <a:gd name="T59" fmla="*/ 758 h 1096"/>
                  <a:gd name="T60" fmla="*/ 188 w 1030"/>
                  <a:gd name="T61" fmla="*/ 798 h 1096"/>
                  <a:gd name="T62" fmla="*/ 204 w 1030"/>
                  <a:gd name="T63" fmla="*/ 828 h 1096"/>
                  <a:gd name="T64" fmla="*/ 222 w 1030"/>
                  <a:gd name="T65" fmla="*/ 846 h 1096"/>
                  <a:gd name="T66" fmla="*/ 244 w 1030"/>
                  <a:gd name="T67" fmla="*/ 852 h 1096"/>
                  <a:gd name="T68" fmla="*/ 250 w 1030"/>
                  <a:gd name="T69" fmla="*/ 852 h 1096"/>
                  <a:gd name="T70" fmla="*/ 268 w 1030"/>
                  <a:gd name="T71" fmla="*/ 842 h 1096"/>
                  <a:gd name="T72" fmla="*/ 298 w 1030"/>
                  <a:gd name="T73" fmla="*/ 808 h 1096"/>
                  <a:gd name="T74" fmla="*/ 352 w 1030"/>
                  <a:gd name="T75" fmla="*/ 728 h 1096"/>
                  <a:gd name="T76" fmla="*/ 392 w 1030"/>
                  <a:gd name="T77" fmla="*/ 668 h 1096"/>
                  <a:gd name="T78" fmla="*/ 570 w 1030"/>
                  <a:gd name="T79" fmla="*/ 392 h 1096"/>
                  <a:gd name="T80" fmla="*/ 662 w 1030"/>
                  <a:gd name="T81" fmla="*/ 258 h 1096"/>
                  <a:gd name="T82" fmla="*/ 728 w 1030"/>
                  <a:gd name="T83" fmla="*/ 166 h 1096"/>
                  <a:gd name="T84" fmla="*/ 754 w 1030"/>
                  <a:gd name="T85" fmla="*/ 136 h 1096"/>
                  <a:gd name="T86" fmla="*/ 800 w 1030"/>
                  <a:gd name="T87" fmla="*/ 84 h 1096"/>
                  <a:gd name="T88" fmla="*/ 822 w 1030"/>
                  <a:gd name="T89" fmla="*/ 64 h 1096"/>
                  <a:gd name="T90" fmla="*/ 862 w 1030"/>
                  <a:gd name="T91" fmla="*/ 40 h 1096"/>
                  <a:gd name="T92" fmla="*/ 912 w 1030"/>
                  <a:gd name="T93" fmla="*/ 20 h 1096"/>
                  <a:gd name="T94" fmla="*/ 938 w 1030"/>
                  <a:gd name="T95" fmla="*/ 14 h 1096"/>
                  <a:gd name="T96" fmla="*/ 996 w 1030"/>
                  <a:gd name="T97" fmla="*/ 4 h 1096"/>
                  <a:gd name="T98" fmla="*/ 1030 w 1030"/>
                  <a:gd name="T99" fmla="*/ 0 h 1096"/>
                  <a:gd name="T100" fmla="*/ 842 w 1030"/>
                  <a:gd name="T101" fmla="*/ 222 h 1096"/>
                  <a:gd name="T102" fmla="*/ 664 w 1030"/>
                  <a:gd name="T103" fmla="*/ 452 h 109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30"/>
                  <a:gd name="T157" fmla="*/ 0 h 1096"/>
                  <a:gd name="T158" fmla="*/ 1030 w 1030"/>
                  <a:gd name="T159" fmla="*/ 1096 h 109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30" h="1096">
                    <a:moveTo>
                      <a:pt x="664" y="452"/>
                    </a:moveTo>
                    <a:lnTo>
                      <a:pt x="664" y="452"/>
                    </a:lnTo>
                    <a:lnTo>
                      <a:pt x="576" y="576"/>
                    </a:lnTo>
                    <a:lnTo>
                      <a:pt x="492" y="700"/>
                    </a:lnTo>
                    <a:lnTo>
                      <a:pt x="412" y="826"/>
                    </a:lnTo>
                    <a:lnTo>
                      <a:pt x="334" y="954"/>
                    </a:lnTo>
                    <a:lnTo>
                      <a:pt x="306" y="1008"/>
                    </a:lnTo>
                    <a:lnTo>
                      <a:pt x="294" y="1030"/>
                    </a:lnTo>
                    <a:lnTo>
                      <a:pt x="282" y="1048"/>
                    </a:lnTo>
                    <a:lnTo>
                      <a:pt x="270" y="1062"/>
                    </a:lnTo>
                    <a:lnTo>
                      <a:pt x="254" y="1074"/>
                    </a:lnTo>
                    <a:lnTo>
                      <a:pt x="238" y="1084"/>
                    </a:lnTo>
                    <a:lnTo>
                      <a:pt x="222" y="1090"/>
                    </a:lnTo>
                    <a:lnTo>
                      <a:pt x="204" y="1094"/>
                    </a:lnTo>
                    <a:lnTo>
                      <a:pt x="186" y="1096"/>
                    </a:lnTo>
                    <a:lnTo>
                      <a:pt x="170" y="1096"/>
                    </a:lnTo>
                    <a:lnTo>
                      <a:pt x="154" y="1094"/>
                    </a:lnTo>
                    <a:lnTo>
                      <a:pt x="142" y="1090"/>
                    </a:lnTo>
                    <a:lnTo>
                      <a:pt x="130" y="1086"/>
                    </a:lnTo>
                    <a:lnTo>
                      <a:pt x="122" y="1082"/>
                    </a:lnTo>
                    <a:lnTo>
                      <a:pt x="112" y="1074"/>
                    </a:lnTo>
                    <a:lnTo>
                      <a:pt x="102" y="1064"/>
                    </a:lnTo>
                    <a:lnTo>
                      <a:pt x="94" y="1054"/>
                    </a:lnTo>
                    <a:lnTo>
                      <a:pt x="78" y="1028"/>
                    </a:lnTo>
                    <a:lnTo>
                      <a:pt x="64" y="994"/>
                    </a:lnTo>
                    <a:lnTo>
                      <a:pt x="46" y="946"/>
                    </a:lnTo>
                    <a:lnTo>
                      <a:pt x="28" y="878"/>
                    </a:lnTo>
                    <a:lnTo>
                      <a:pt x="26" y="876"/>
                    </a:lnTo>
                    <a:lnTo>
                      <a:pt x="24" y="868"/>
                    </a:lnTo>
                    <a:lnTo>
                      <a:pt x="24" y="866"/>
                    </a:lnTo>
                    <a:lnTo>
                      <a:pt x="12" y="820"/>
                    </a:lnTo>
                    <a:lnTo>
                      <a:pt x="4" y="788"/>
                    </a:lnTo>
                    <a:lnTo>
                      <a:pt x="2" y="772"/>
                    </a:lnTo>
                    <a:lnTo>
                      <a:pt x="0" y="764"/>
                    </a:lnTo>
                    <a:lnTo>
                      <a:pt x="2" y="756"/>
                    </a:lnTo>
                    <a:lnTo>
                      <a:pt x="2" y="748"/>
                    </a:lnTo>
                    <a:lnTo>
                      <a:pt x="10" y="734"/>
                    </a:lnTo>
                    <a:lnTo>
                      <a:pt x="24" y="718"/>
                    </a:lnTo>
                    <a:lnTo>
                      <a:pt x="42" y="704"/>
                    </a:lnTo>
                    <a:lnTo>
                      <a:pt x="64" y="690"/>
                    </a:lnTo>
                    <a:lnTo>
                      <a:pt x="86" y="680"/>
                    </a:lnTo>
                    <a:lnTo>
                      <a:pt x="108" y="674"/>
                    </a:lnTo>
                    <a:lnTo>
                      <a:pt x="128" y="672"/>
                    </a:lnTo>
                    <a:lnTo>
                      <a:pt x="134" y="672"/>
                    </a:lnTo>
                    <a:lnTo>
                      <a:pt x="136" y="674"/>
                    </a:lnTo>
                    <a:lnTo>
                      <a:pt x="142" y="680"/>
                    </a:lnTo>
                    <a:lnTo>
                      <a:pt x="154" y="706"/>
                    </a:lnTo>
                    <a:lnTo>
                      <a:pt x="172" y="758"/>
                    </a:lnTo>
                    <a:lnTo>
                      <a:pt x="188" y="798"/>
                    </a:lnTo>
                    <a:lnTo>
                      <a:pt x="196" y="814"/>
                    </a:lnTo>
                    <a:lnTo>
                      <a:pt x="204" y="828"/>
                    </a:lnTo>
                    <a:lnTo>
                      <a:pt x="212" y="838"/>
                    </a:lnTo>
                    <a:lnTo>
                      <a:pt x="222" y="846"/>
                    </a:lnTo>
                    <a:lnTo>
                      <a:pt x="232" y="852"/>
                    </a:lnTo>
                    <a:lnTo>
                      <a:pt x="244" y="852"/>
                    </a:lnTo>
                    <a:lnTo>
                      <a:pt x="250" y="852"/>
                    </a:lnTo>
                    <a:lnTo>
                      <a:pt x="258" y="850"/>
                    </a:lnTo>
                    <a:lnTo>
                      <a:pt x="268" y="842"/>
                    </a:lnTo>
                    <a:lnTo>
                      <a:pt x="280" y="830"/>
                    </a:lnTo>
                    <a:lnTo>
                      <a:pt x="298" y="808"/>
                    </a:lnTo>
                    <a:lnTo>
                      <a:pt x="322" y="774"/>
                    </a:lnTo>
                    <a:lnTo>
                      <a:pt x="352" y="728"/>
                    </a:lnTo>
                    <a:lnTo>
                      <a:pt x="392" y="668"/>
                    </a:lnTo>
                    <a:lnTo>
                      <a:pt x="488" y="516"/>
                    </a:lnTo>
                    <a:lnTo>
                      <a:pt x="570" y="392"/>
                    </a:lnTo>
                    <a:lnTo>
                      <a:pt x="662" y="258"/>
                    </a:lnTo>
                    <a:lnTo>
                      <a:pt x="698" y="206"/>
                    </a:lnTo>
                    <a:lnTo>
                      <a:pt x="728" y="166"/>
                    </a:lnTo>
                    <a:lnTo>
                      <a:pt x="754" y="136"/>
                    </a:lnTo>
                    <a:lnTo>
                      <a:pt x="778" y="108"/>
                    </a:lnTo>
                    <a:lnTo>
                      <a:pt x="800" y="84"/>
                    </a:lnTo>
                    <a:lnTo>
                      <a:pt x="822" y="64"/>
                    </a:lnTo>
                    <a:lnTo>
                      <a:pt x="840" y="52"/>
                    </a:lnTo>
                    <a:lnTo>
                      <a:pt x="862" y="40"/>
                    </a:lnTo>
                    <a:lnTo>
                      <a:pt x="886" y="30"/>
                    </a:lnTo>
                    <a:lnTo>
                      <a:pt x="912" y="20"/>
                    </a:lnTo>
                    <a:lnTo>
                      <a:pt x="938" y="14"/>
                    </a:lnTo>
                    <a:lnTo>
                      <a:pt x="966" y="8"/>
                    </a:lnTo>
                    <a:lnTo>
                      <a:pt x="996" y="4"/>
                    </a:lnTo>
                    <a:lnTo>
                      <a:pt x="1030" y="0"/>
                    </a:lnTo>
                    <a:lnTo>
                      <a:pt x="934" y="110"/>
                    </a:lnTo>
                    <a:lnTo>
                      <a:pt x="842" y="222"/>
                    </a:lnTo>
                    <a:lnTo>
                      <a:pt x="752" y="336"/>
                    </a:lnTo>
                    <a:lnTo>
                      <a:pt x="664" y="452"/>
                    </a:lnTo>
                    <a:close/>
                  </a:path>
                </a:pathLst>
              </a:custGeom>
              <a:solidFill>
                <a:srgbClr val="00CC00"/>
              </a:solidFill>
              <a:ln w="9525">
                <a:noFill/>
                <a:round/>
                <a:headEnd/>
                <a:tailEnd/>
              </a:ln>
            </p:spPr>
            <p:txBody>
              <a:bodyPr/>
              <a:lstStyle/>
              <a:p>
                <a:endParaRPr lang="en-US"/>
              </a:p>
            </p:txBody>
          </p:sp>
          <p:sp>
            <p:nvSpPr>
              <p:cNvPr id="250" name="Freeform 155"/>
              <p:cNvSpPr>
                <a:spLocks/>
              </p:cNvSpPr>
              <p:nvPr/>
            </p:nvSpPr>
            <p:spPr bwMode="auto">
              <a:xfrm>
                <a:off x="142" y="1706"/>
                <a:ext cx="72" cy="54"/>
              </a:xfrm>
              <a:custGeom>
                <a:avLst/>
                <a:gdLst>
                  <a:gd name="T0" fmla="*/ 72 w 72"/>
                  <a:gd name="T1" fmla="*/ 26 h 54"/>
                  <a:gd name="T2" fmla="*/ 72 w 72"/>
                  <a:gd name="T3" fmla="*/ 26 h 54"/>
                  <a:gd name="T4" fmla="*/ 72 w 72"/>
                  <a:gd name="T5" fmla="*/ 32 h 54"/>
                  <a:gd name="T6" fmla="*/ 70 w 72"/>
                  <a:gd name="T7" fmla="*/ 38 h 54"/>
                  <a:gd name="T8" fmla="*/ 66 w 72"/>
                  <a:gd name="T9" fmla="*/ 42 h 54"/>
                  <a:gd name="T10" fmla="*/ 62 w 72"/>
                  <a:gd name="T11" fmla="*/ 46 h 54"/>
                  <a:gd name="T12" fmla="*/ 50 w 72"/>
                  <a:gd name="T13" fmla="*/ 52 h 54"/>
                  <a:gd name="T14" fmla="*/ 36 w 72"/>
                  <a:gd name="T15" fmla="*/ 54 h 54"/>
                  <a:gd name="T16" fmla="*/ 36 w 72"/>
                  <a:gd name="T17" fmla="*/ 54 h 54"/>
                  <a:gd name="T18" fmla="*/ 22 w 72"/>
                  <a:gd name="T19" fmla="*/ 52 h 54"/>
                  <a:gd name="T20" fmla="*/ 12 w 72"/>
                  <a:gd name="T21" fmla="*/ 46 h 54"/>
                  <a:gd name="T22" fmla="*/ 8 w 72"/>
                  <a:gd name="T23" fmla="*/ 42 h 54"/>
                  <a:gd name="T24" fmla="*/ 4 w 72"/>
                  <a:gd name="T25" fmla="*/ 38 h 54"/>
                  <a:gd name="T26" fmla="*/ 2 w 72"/>
                  <a:gd name="T27" fmla="*/ 32 h 54"/>
                  <a:gd name="T28" fmla="*/ 0 w 72"/>
                  <a:gd name="T29" fmla="*/ 26 h 54"/>
                  <a:gd name="T30" fmla="*/ 0 w 72"/>
                  <a:gd name="T31" fmla="*/ 26 h 54"/>
                  <a:gd name="T32" fmla="*/ 2 w 72"/>
                  <a:gd name="T33" fmla="*/ 22 h 54"/>
                  <a:gd name="T34" fmla="*/ 4 w 72"/>
                  <a:gd name="T35" fmla="*/ 16 h 54"/>
                  <a:gd name="T36" fmla="*/ 8 w 72"/>
                  <a:gd name="T37" fmla="*/ 12 h 54"/>
                  <a:gd name="T38" fmla="*/ 12 w 72"/>
                  <a:gd name="T39" fmla="*/ 8 h 54"/>
                  <a:gd name="T40" fmla="*/ 22 w 72"/>
                  <a:gd name="T41" fmla="*/ 2 h 54"/>
                  <a:gd name="T42" fmla="*/ 36 w 72"/>
                  <a:gd name="T43" fmla="*/ 0 h 54"/>
                  <a:gd name="T44" fmla="*/ 36 w 72"/>
                  <a:gd name="T45" fmla="*/ 0 h 54"/>
                  <a:gd name="T46" fmla="*/ 50 w 72"/>
                  <a:gd name="T47" fmla="*/ 2 h 54"/>
                  <a:gd name="T48" fmla="*/ 62 w 72"/>
                  <a:gd name="T49" fmla="*/ 8 h 54"/>
                  <a:gd name="T50" fmla="*/ 66 w 72"/>
                  <a:gd name="T51" fmla="*/ 12 h 54"/>
                  <a:gd name="T52" fmla="*/ 70 w 72"/>
                  <a:gd name="T53" fmla="*/ 16 h 54"/>
                  <a:gd name="T54" fmla="*/ 72 w 72"/>
                  <a:gd name="T55" fmla="*/ 22 h 54"/>
                  <a:gd name="T56" fmla="*/ 72 w 72"/>
                  <a:gd name="T57" fmla="*/ 26 h 54"/>
                  <a:gd name="T58" fmla="*/ 72 w 72"/>
                  <a:gd name="T59" fmla="*/ 26 h 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4"/>
                  <a:gd name="T92" fmla="*/ 72 w 72"/>
                  <a:gd name="T93" fmla="*/ 54 h 5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4">
                    <a:moveTo>
                      <a:pt x="72" y="26"/>
                    </a:moveTo>
                    <a:lnTo>
                      <a:pt x="72" y="26"/>
                    </a:lnTo>
                    <a:lnTo>
                      <a:pt x="72" y="32"/>
                    </a:lnTo>
                    <a:lnTo>
                      <a:pt x="70" y="38"/>
                    </a:lnTo>
                    <a:lnTo>
                      <a:pt x="66" y="42"/>
                    </a:lnTo>
                    <a:lnTo>
                      <a:pt x="62" y="46"/>
                    </a:lnTo>
                    <a:lnTo>
                      <a:pt x="50" y="52"/>
                    </a:lnTo>
                    <a:lnTo>
                      <a:pt x="36" y="54"/>
                    </a:lnTo>
                    <a:lnTo>
                      <a:pt x="22" y="52"/>
                    </a:lnTo>
                    <a:lnTo>
                      <a:pt x="12" y="46"/>
                    </a:lnTo>
                    <a:lnTo>
                      <a:pt x="8" y="42"/>
                    </a:lnTo>
                    <a:lnTo>
                      <a:pt x="4" y="38"/>
                    </a:lnTo>
                    <a:lnTo>
                      <a:pt x="2" y="32"/>
                    </a:lnTo>
                    <a:lnTo>
                      <a:pt x="0" y="26"/>
                    </a:lnTo>
                    <a:lnTo>
                      <a:pt x="2" y="22"/>
                    </a:lnTo>
                    <a:lnTo>
                      <a:pt x="4" y="16"/>
                    </a:lnTo>
                    <a:lnTo>
                      <a:pt x="8" y="12"/>
                    </a:lnTo>
                    <a:lnTo>
                      <a:pt x="12" y="8"/>
                    </a:lnTo>
                    <a:lnTo>
                      <a:pt x="22" y="2"/>
                    </a:lnTo>
                    <a:lnTo>
                      <a:pt x="36" y="0"/>
                    </a:lnTo>
                    <a:lnTo>
                      <a:pt x="50" y="2"/>
                    </a:lnTo>
                    <a:lnTo>
                      <a:pt x="62" y="8"/>
                    </a:lnTo>
                    <a:lnTo>
                      <a:pt x="66" y="12"/>
                    </a:lnTo>
                    <a:lnTo>
                      <a:pt x="70" y="16"/>
                    </a:lnTo>
                    <a:lnTo>
                      <a:pt x="72" y="22"/>
                    </a:lnTo>
                    <a:lnTo>
                      <a:pt x="72" y="26"/>
                    </a:lnTo>
                    <a:close/>
                  </a:path>
                </a:pathLst>
              </a:custGeom>
              <a:solidFill>
                <a:srgbClr val="00CC00"/>
              </a:solidFill>
              <a:ln w="9525">
                <a:noFill/>
                <a:round/>
                <a:headEnd/>
                <a:tailEnd/>
              </a:ln>
            </p:spPr>
            <p:txBody>
              <a:bodyPr/>
              <a:lstStyle/>
              <a:p>
                <a:endParaRPr lang="en-US"/>
              </a:p>
            </p:txBody>
          </p:sp>
          <p:sp>
            <p:nvSpPr>
              <p:cNvPr id="251" name="Freeform 156"/>
              <p:cNvSpPr>
                <a:spLocks/>
              </p:cNvSpPr>
              <p:nvPr/>
            </p:nvSpPr>
            <p:spPr bwMode="auto">
              <a:xfrm>
                <a:off x="184" y="1776"/>
                <a:ext cx="34" cy="32"/>
              </a:xfrm>
              <a:custGeom>
                <a:avLst/>
                <a:gdLst>
                  <a:gd name="T0" fmla="*/ 34 w 34"/>
                  <a:gd name="T1" fmla="*/ 16 h 32"/>
                  <a:gd name="T2" fmla="*/ 34 w 34"/>
                  <a:gd name="T3" fmla="*/ 16 h 32"/>
                  <a:gd name="T4" fmla="*/ 32 w 34"/>
                  <a:gd name="T5" fmla="*/ 22 h 32"/>
                  <a:gd name="T6" fmla="*/ 28 w 34"/>
                  <a:gd name="T7" fmla="*/ 26 h 32"/>
                  <a:gd name="T8" fmla="*/ 24 w 34"/>
                  <a:gd name="T9" fmla="*/ 30 h 32"/>
                  <a:gd name="T10" fmla="*/ 16 w 34"/>
                  <a:gd name="T11" fmla="*/ 32 h 32"/>
                  <a:gd name="T12" fmla="*/ 16 w 34"/>
                  <a:gd name="T13" fmla="*/ 32 h 32"/>
                  <a:gd name="T14" fmla="*/ 10 w 34"/>
                  <a:gd name="T15" fmla="*/ 30 h 32"/>
                  <a:gd name="T16" fmla="*/ 6 w 34"/>
                  <a:gd name="T17" fmla="*/ 26 h 32"/>
                  <a:gd name="T18" fmla="*/ 2 w 34"/>
                  <a:gd name="T19" fmla="*/ 22 h 32"/>
                  <a:gd name="T20" fmla="*/ 0 w 34"/>
                  <a:gd name="T21" fmla="*/ 16 h 32"/>
                  <a:gd name="T22" fmla="*/ 0 w 34"/>
                  <a:gd name="T23" fmla="*/ 16 h 32"/>
                  <a:gd name="T24" fmla="*/ 2 w 34"/>
                  <a:gd name="T25" fmla="*/ 10 h 32"/>
                  <a:gd name="T26" fmla="*/ 6 w 34"/>
                  <a:gd name="T27" fmla="*/ 6 h 32"/>
                  <a:gd name="T28" fmla="*/ 10 w 34"/>
                  <a:gd name="T29" fmla="*/ 2 h 32"/>
                  <a:gd name="T30" fmla="*/ 16 w 34"/>
                  <a:gd name="T31" fmla="*/ 0 h 32"/>
                  <a:gd name="T32" fmla="*/ 16 w 34"/>
                  <a:gd name="T33" fmla="*/ 0 h 32"/>
                  <a:gd name="T34" fmla="*/ 24 w 34"/>
                  <a:gd name="T35" fmla="*/ 2 h 32"/>
                  <a:gd name="T36" fmla="*/ 28 w 34"/>
                  <a:gd name="T37" fmla="*/ 6 h 32"/>
                  <a:gd name="T38" fmla="*/ 32 w 34"/>
                  <a:gd name="T39" fmla="*/ 10 h 32"/>
                  <a:gd name="T40" fmla="*/ 34 w 34"/>
                  <a:gd name="T41" fmla="*/ 16 h 32"/>
                  <a:gd name="T42" fmla="*/ 34 w 34"/>
                  <a:gd name="T43" fmla="*/ 1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2"/>
                  <a:gd name="T68" fmla="*/ 34 w 34"/>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2">
                    <a:moveTo>
                      <a:pt x="34" y="16"/>
                    </a:moveTo>
                    <a:lnTo>
                      <a:pt x="34" y="16"/>
                    </a:lnTo>
                    <a:lnTo>
                      <a:pt x="32" y="22"/>
                    </a:lnTo>
                    <a:lnTo>
                      <a:pt x="28" y="26"/>
                    </a:lnTo>
                    <a:lnTo>
                      <a:pt x="24" y="30"/>
                    </a:lnTo>
                    <a:lnTo>
                      <a:pt x="16" y="32"/>
                    </a:lnTo>
                    <a:lnTo>
                      <a:pt x="10" y="30"/>
                    </a:lnTo>
                    <a:lnTo>
                      <a:pt x="6" y="26"/>
                    </a:lnTo>
                    <a:lnTo>
                      <a:pt x="2" y="22"/>
                    </a:lnTo>
                    <a:lnTo>
                      <a:pt x="0" y="16"/>
                    </a:lnTo>
                    <a:lnTo>
                      <a:pt x="2" y="10"/>
                    </a:lnTo>
                    <a:lnTo>
                      <a:pt x="6" y="6"/>
                    </a:lnTo>
                    <a:lnTo>
                      <a:pt x="10" y="2"/>
                    </a:lnTo>
                    <a:lnTo>
                      <a:pt x="16" y="0"/>
                    </a:lnTo>
                    <a:lnTo>
                      <a:pt x="24" y="2"/>
                    </a:lnTo>
                    <a:lnTo>
                      <a:pt x="28" y="6"/>
                    </a:lnTo>
                    <a:lnTo>
                      <a:pt x="32" y="10"/>
                    </a:lnTo>
                    <a:lnTo>
                      <a:pt x="34" y="16"/>
                    </a:lnTo>
                    <a:close/>
                  </a:path>
                </a:pathLst>
              </a:custGeom>
              <a:solidFill>
                <a:srgbClr val="00CC00"/>
              </a:solidFill>
              <a:ln w="9525">
                <a:noFill/>
                <a:round/>
                <a:headEnd/>
                <a:tailEnd/>
              </a:ln>
            </p:spPr>
            <p:txBody>
              <a:bodyPr/>
              <a:lstStyle/>
              <a:p>
                <a:endParaRPr lang="en-US"/>
              </a:p>
            </p:txBody>
          </p:sp>
        </p:grpSp>
        <p:grpSp>
          <p:nvGrpSpPr>
            <p:cNvPr id="221" name="Group 157"/>
            <p:cNvGrpSpPr>
              <a:grpSpLocks noChangeAspect="1"/>
            </p:cNvGrpSpPr>
            <p:nvPr/>
          </p:nvGrpSpPr>
          <p:grpSpPr bwMode="auto">
            <a:xfrm>
              <a:off x="95250" y="1509713"/>
              <a:ext cx="225425" cy="238125"/>
              <a:chOff x="22" y="906"/>
              <a:chExt cx="1162" cy="1218"/>
            </a:xfrm>
          </p:grpSpPr>
          <p:sp>
            <p:nvSpPr>
              <p:cNvPr id="238" name="AutoShape 158"/>
              <p:cNvSpPr>
                <a:spLocks noChangeAspect="1" noChangeArrowheads="1" noTextEdit="1"/>
              </p:cNvSpPr>
              <p:nvPr/>
            </p:nvSpPr>
            <p:spPr bwMode="auto">
              <a:xfrm>
                <a:off x="22" y="906"/>
                <a:ext cx="1162" cy="1218"/>
              </a:xfrm>
              <a:prstGeom prst="rect">
                <a:avLst/>
              </a:prstGeom>
              <a:noFill/>
              <a:ln w="9525">
                <a:noFill/>
                <a:miter lim="800000"/>
                <a:headEnd/>
                <a:tailEnd/>
              </a:ln>
            </p:spPr>
            <p:txBody>
              <a:bodyPr/>
              <a:lstStyle/>
              <a:p>
                <a:endParaRPr lang="en-US"/>
              </a:p>
            </p:txBody>
          </p:sp>
          <p:sp>
            <p:nvSpPr>
              <p:cNvPr id="239" name="Freeform 159"/>
              <p:cNvSpPr>
                <a:spLocks/>
              </p:cNvSpPr>
              <p:nvPr/>
            </p:nvSpPr>
            <p:spPr bwMode="auto">
              <a:xfrm>
                <a:off x="52" y="940"/>
                <a:ext cx="1096" cy="1154"/>
              </a:xfrm>
              <a:custGeom>
                <a:avLst/>
                <a:gdLst>
                  <a:gd name="T0" fmla="*/ 1096 w 1096"/>
                  <a:gd name="T1" fmla="*/ 28 h 1154"/>
                  <a:gd name="T2" fmla="*/ 900 w 1096"/>
                  <a:gd name="T3" fmla="*/ 258 h 1154"/>
                  <a:gd name="T4" fmla="*/ 714 w 1096"/>
                  <a:gd name="T5" fmla="*/ 498 h 1154"/>
                  <a:gd name="T6" fmla="*/ 628 w 1096"/>
                  <a:gd name="T7" fmla="*/ 622 h 1154"/>
                  <a:gd name="T8" fmla="*/ 464 w 1096"/>
                  <a:gd name="T9" fmla="*/ 870 h 1154"/>
                  <a:gd name="T10" fmla="*/ 386 w 1096"/>
                  <a:gd name="T11" fmla="*/ 998 h 1154"/>
                  <a:gd name="T12" fmla="*/ 360 w 1096"/>
                  <a:gd name="T13" fmla="*/ 1050 h 1154"/>
                  <a:gd name="T14" fmla="*/ 330 w 1096"/>
                  <a:gd name="T15" fmla="*/ 1096 h 1154"/>
                  <a:gd name="T16" fmla="*/ 298 w 1096"/>
                  <a:gd name="T17" fmla="*/ 1128 h 1154"/>
                  <a:gd name="T18" fmla="*/ 258 w 1096"/>
                  <a:gd name="T19" fmla="*/ 1148 h 1154"/>
                  <a:gd name="T20" fmla="*/ 214 w 1096"/>
                  <a:gd name="T21" fmla="*/ 1154 h 1154"/>
                  <a:gd name="T22" fmla="*/ 194 w 1096"/>
                  <a:gd name="T23" fmla="*/ 1152 h 1154"/>
                  <a:gd name="T24" fmla="*/ 162 w 1096"/>
                  <a:gd name="T25" fmla="*/ 1146 h 1154"/>
                  <a:gd name="T26" fmla="*/ 148 w 1096"/>
                  <a:gd name="T27" fmla="*/ 1142 h 1154"/>
                  <a:gd name="T28" fmla="*/ 122 w 1096"/>
                  <a:gd name="T29" fmla="*/ 1126 h 1154"/>
                  <a:gd name="T30" fmla="*/ 100 w 1096"/>
                  <a:gd name="T31" fmla="*/ 1100 h 1154"/>
                  <a:gd name="T32" fmla="*/ 90 w 1096"/>
                  <a:gd name="T33" fmla="*/ 1088 h 1154"/>
                  <a:gd name="T34" fmla="*/ 66 w 1096"/>
                  <a:gd name="T35" fmla="*/ 1034 h 1154"/>
                  <a:gd name="T36" fmla="*/ 48 w 1096"/>
                  <a:gd name="T37" fmla="*/ 984 h 1154"/>
                  <a:gd name="T38" fmla="*/ 28 w 1096"/>
                  <a:gd name="T39" fmla="*/ 916 h 1154"/>
                  <a:gd name="T40" fmla="*/ 26 w 1096"/>
                  <a:gd name="T41" fmla="*/ 904 h 1154"/>
                  <a:gd name="T42" fmla="*/ 2 w 1096"/>
                  <a:gd name="T43" fmla="*/ 810 h 1154"/>
                  <a:gd name="T44" fmla="*/ 0 w 1096"/>
                  <a:gd name="T45" fmla="*/ 794 h 1154"/>
                  <a:gd name="T46" fmla="*/ 4 w 1096"/>
                  <a:gd name="T47" fmla="*/ 772 h 1154"/>
                  <a:gd name="T48" fmla="*/ 14 w 1096"/>
                  <a:gd name="T49" fmla="*/ 750 h 1154"/>
                  <a:gd name="T50" fmla="*/ 30 w 1096"/>
                  <a:gd name="T51" fmla="*/ 730 h 1154"/>
                  <a:gd name="T52" fmla="*/ 54 w 1096"/>
                  <a:gd name="T53" fmla="*/ 712 h 1154"/>
                  <a:gd name="T54" fmla="*/ 80 w 1096"/>
                  <a:gd name="T55" fmla="*/ 696 h 1154"/>
                  <a:gd name="T56" fmla="*/ 132 w 1096"/>
                  <a:gd name="T57" fmla="*/ 676 h 1154"/>
                  <a:gd name="T58" fmla="*/ 156 w 1096"/>
                  <a:gd name="T59" fmla="*/ 674 h 1154"/>
                  <a:gd name="T60" fmla="*/ 172 w 1096"/>
                  <a:gd name="T61" fmla="*/ 676 h 1154"/>
                  <a:gd name="T62" fmla="*/ 184 w 1096"/>
                  <a:gd name="T63" fmla="*/ 684 h 1154"/>
                  <a:gd name="T64" fmla="*/ 188 w 1096"/>
                  <a:gd name="T65" fmla="*/ 690 h 1154"/>
                  <a:gd name="T66" fmla="*/ 208 w 1096"/>
                  <a:gd name="T67" fmla="*/ 726 h 1154"/>
                  <a:gd name="T68" fmla="*/ 226 w 1096"/>
                  <a:gd name="T69" fmla="*/ 780 h 1154"/>
                  <a:gd name="T70" fmla="*/ 240 w 1096"/>
                  <a:gd name="T71" fmla="*/ 812 h 1154"/>
                  <a:gd name="T72" fmla="*/ 256 w 1096"/>
                  <a:gd name="T73" fmla="*/ 844 h 1154"/>
                  <a:gd name="T74" fmla="*/ 268 w 1096"/>
                  <a:gd name="T75" fmla="*/ 854 h 1154"/>
                  <a:gd name="T76" fmla="*/ 272 w 1096"/>
                  <a:gd name="T77" fmla="*/ 856 h 1154"/>
                  <a:gd name="T78" fmla="*/ 286 w 1096"/>
                  <a:gd name="T79" fmla="*/ 844 h 1154"/>
                  <a:gd name="T80" fmla="*/ 348 w 1096"/>
                  <a:gd name="T81" fmla="*/ 758 h 1154"/>
                  <a:gd name="T82" fmla="*/ 396 w 1096"/>
                  <a:gd name="T83" fmla="*/ 682 h 1154"/>
                  <a:gd name="T84" fmla="*/ 574 w 1096"/>
                  <a:gd name="T85" fmla="*/ 406 h 1154"/>
                  <a:gd name="T86" fmla="*/ 668 w 1096"/>
                  <a:gd name="T87" fmla="*/ 272 h 1154"/>
                  <a:gd name="T88" fmla="*/ 734 w 1096"/>
                  <a:gd name="T89" fmla="*/ 180 h 1154"/>
                  <a:gd name="T90" fmla="*/ 760 w 1096"/>
                  <a:gd name="T91" fmla="*/ 146 h 1154"/>
                  <a:gd name="T92" fmla="*/ 810 w 1096"/>
                  <a:gd name="T93" fmla="*/ 94 h 1154"/>
                  <a:gd name="T94" fmla="*/ 834 w 1096"/>
                  <a:gd name="T95" fmla="*/ 74 h 1154"/>
                  <a:gd name="T96" fmla="*/ 878 w 1096"/>
                  <a:gd name="T97" fmla="*/ 46 h 1154"/>
                  <a:gd name="T98" fmla="*/ 932 w 1096"/>
                  <a:gd name="T99" fmla="*/ 24 h 1154"/>
                  <a:gd name="T100" fmla="*/ 964 w 1096"/>
                  <a:gd name="T101" fmla="*/ 16 h 1154"/>
                  <a:gd name="T102" fmla="*/ 1042 w 1096"/>
                  <a:gd name="T103" fmla="*/ 4 h 1154"/>
                  <a:gd name="T104" fmla="*/ 1096 w 1096"/>
                  <a:gd name="T105" fmla="*/ 28 h 11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6"/>
                  <a:gd name="T160" fmla="*/ 0 h 1154"/>
                  <a:gd name="T161" fmla="*/ 1096 w 1096"/>
                  <a:gd name="T162" fmla="*/ 1154 h 115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6" h="1154">
                    <a:moveTo>
                      <a:pt x="1096" y="28"/>
                    </a:moveTo>
                    <a:lnTo>
                      <a:pt x="1096" y="28"/>
                    </a:lnTo>
                    <a:lnTo>
                      <a:pt x="996" y="142"/>
                    </a:lnTo>
                    <a:lnTo>
                      <a:pt x="900" y="258"/>
                    </a:lnTo>
                    <a:lnTo>
                      <a:pt x="806" y="378"/>
                    </a:lnTo>
                    <a:lnTo>
                      <a:pt x="714" y="498"/>
                    </a:lnTo>
                    <a:lnTo>
                      <a:pt x="628" y="622"/>
                    </a:lnTo>
                    <a:lnTo>
                      <a:pt x="544" y="746"/>
                    </a:lnTo>
                    <a:lnTo>
                      <a:pt x="464" y="870"/>
                    </a:lnTo>
                    <a:lnTo>
                      <a:pt x="386" y="998"/>
                    </a:lnTo>
                    <a:lnTo>
                      <a:pt x="360" y="1050"/>
                    </a:lnTo>
                    <a:lnTo>
                      <a:pt x="346" y="1076"/>
                    </a:lnTo>
                    <a:lnTo>
                      <a:pt x="330" y="1096"/>
                    </a:lnTo>
                    <a:lnTo>
                      <a:pt x="314" y="1114"/>
                    </a:lnTo>
                    <a:lnTo>
                      <a:pt x="298" y="1128"/>
                    </a:lnTo>
                    <a:lnTo>
                      <a:pt x="278" y="1140"/>
                    </a:lnTo>
                    <a:lnTo>
                      <a:pt x="258" y="1148"/>
                    </a:lnTo>
                    <a:lnTo>
                      <a:pt x="236" y="1152"/>
                    </a:lnTo>
                    <a:lnTo>
                      <a:pt x="214" y="1154"/>
                    </a:lnTo>
                    <a:lnTo>
                      <a:pt x="194" y="1152"/>
                    </a:lnTo>
                    <a:lnTo>
                      <a:pt x="176" y="1150"/>
                    </a:lnTo>
                    <a:lnTo>
                      <a:pt x="162" y="1146"/>
                    </a:lnTo>
                    <a:lnTo>
                      <a:pt x="148" y="1142"/>
                    </a:lnTo>
                    <a:lnTo>
                      <a:pt x="134" y="1134"/>
                    </a:lnTo>
                    <a:lnTo>
                      <a:pt x="122" y="1126"/>
                    </a:lnTo>
                    <a:lnTo>
                      <a:pt x="110" y="1114"/>
                    </a:lnTo>
                    <a:lnTo>
                      <a:pt x="100" y="1100"/>
                    </a:lnTo>
                    <a:lnTo>
                      <a:pt x="90" y="1088"/>
                    </a:lnTo>
                    <a:lnTo>
                      <a:pt x="82" y="1072"/>
                    </a:lnTo>
                    <a:lnTo>
                      <a:pt x="66" y="1034"/>
                    </a:lnTo>
                    <a:lnTo>
                      <a:pt x="48" y="984"/>
                    </a:lnTo>
                    <a:lnTo>
                      <a:pt x="28" y="916"/>
                    </a:lnTo>
                    <a:lnTo>
                      <a:pt x="26" y="904"/>
                    </a:lnTo>
                    <a:lnTo>
                      <a:pt x="8" y="832"/>
                    </a:lnTo>
                    <a:lnTo>
                      <a:pt x="2" y="810"/>
                    </a:lnTo>
                    <a:lnTo>
                      <a:pt x="0" y="794"/>
                    </a:lnTo>
                    <a:lnTo>
                      <a:pt x="2" y="782"/>
                    </a:lnTo>
                    <a:lnTo>
                      <a:pt x="4" y="772"/>
                    </a:lnTo>
                    <a:lnTo>
                      <a:pt x="8" y="762"/>
                    </a:lnTo>
                    <a:lnTo>
                      <a:pt x="14" y="750"/>
                    </a:lnTo>
                    <a:lnTo>
                      <a:pt x="22" y="740"/>
                    </a:lnTo>
                    <a:lnTo>
                      <a:pt x="30" y="730"/>
                    </a:lnTo>
                    <a:lnTo>
                      <a:pt x="40" y="722"/>
                    </a:lnTo>
                    <a:lnTo>
                      <a:pt x="54" y="712"/>
                    </a:lnTo>
                    <a:lnTo>
                      <a:pt x="80" y="696"/>
                    </a:lnTo>
                    <a:lnTo>
                      <a:pt x="106" y="684"/>
                    </a:lnTo>
                    <a:lnTo>
                      <a:pt x="132" y="676"/>
                    </a:lnTo>
                    <a:lnTo>
                      <a:pt x="156" y="674"/>
                    </a:lnTo>
                    <a:lnTo>
                      <a:pt x="164" y="674"/>
                    </a:lnTo>
                    <a:lnTo>
                      <a:pt x="172" y="676"/>
                    </a:lnTo>
                    <a:lnTo>
                      <a:pt x="178" y="680"/>
                    </a:lnTo>
                    <a:lnTo>
                      <a:pt x="184" y="684"/>
                    </a:lnTo>
                    <a:lnTo>
                      <a:pt x="188" y="690"/>
                    </a:lnTo>
                    <a:lnTo>
                      <a:pt x="194" y="700"/>
                    </a:lnTo>
                    <a:lnTo>
                      <a:pt x="208" y="726"/>
                    </a:lnTo>
                    <a:lnTo>
                      <a:pt x="226" y="780"/>
                    </a:lnTo>
                    <a:lnTo>
                      <a:pt x="240" y="812"/>
                    </a:lnTo>
                    <a:lnTo>
                      <a:pt x="252" y="836"/>
                    </a:lnTo>
                    <a:lnTo>
                      <a:pt x="256" y="844"/>
                    </a:lnTo>
                    <a:lnTo>
                      <a:pt x="262" y="850"/>
                    </a:lnTo>
                    <a:lnTo>
                      <a:pt x="268" y="854"/>
                    </a:lnTo>
                    <a:lnTo>
                      <a:pt x="272" y="856"/>
                    </a:lnTo>
                    <a:lnTo>
                      <a:pt x="278" y="852"/>
                    </a:lnTo>
                    <a:lnTo>
                      <a:pt x="286" y="844"/>
                    </a:lnTo>
                    <a:lnTo>
                      <a:pt x="310" y="812"/>
                    </a:lnTo>
                    <a:lnTo>
                      <a:pt x="348" y="758"/>
                    </a:lnTo>
                    <a:lnTo>
                      <a:pt x="396" y="682"/>
                    </a:lnTo>
                    <a:lnTo>
                      <a:pt x="492" y="532"/>
                    </a:lnTo>
                    <a:lnTo>
                      <a:pt x="574" y="406"/>
                    </a:lnTo>
                    <a:lnTo>
                      <a:pt x="668" y="272"/>
                    </a:lnTo>
                    <a:lnTo>
                      <a:pt x="704" y="220"/>
                    </a:lnTo>
                    <a:lnTo>
                      <a:pt x="734" y="180"/>
                    </a:lnTo>
                    <a:lnTo>
                      <a:pt x="760" y="146"/>
                    </a:lnTo>
                    <a:lnTo>
                      <a:pt x="786" y="118"/>
                    </a:lnTo>
                    <a:lnTo>
                      <a:pt x="810" y="94"/>
                    </a:lnTo>
                    <a:lnTo>
                      <a:pt x="834" y="74"/>
                    </a:lnTo>
                    <a:lnTo>
                      <a:pt x="854" y="58"/>
                    </a:lnTo>
                    <a:lnTo>
                      <a:pt x="878" y="46"/>
                    </a:lnTo>
                    <a:lnTo>
                      <a:pt x="904" y="34"/>
                    </a:lnTo>
                    <a:lnTo>
                      <a:pt x="932" y="24"/>
                    </a:lnTo>
                    <a:lnTo>
                      <a:pt x="964" y="16"/>
                    </a:lnTo>
                    <a:lnTo>
                      <a:pt x="1000" y="8"/>
                    </a:lnTo>
                    <a:lnTo>
                      <a:pt x="1042" y="4"/>
                    </a:lnTo>
                    <a:lnTo>
                      <a:pt x="1086" y="0"/>
                    </a:lnTo>
                    <a:lnTo>
                      <a:pt x="1096" y="28"/>
                    </a:lnTo>
                    <a:close/>
                  </a:path>
                </a:pathLst>
              </a:custGeom>
              <a:solidFill>
                <a:srgbClr val="DF1420"/>
              </a:solidFill>
              <a:ln w="9525">
                <a:noFill/>
                <a:round/>
                <a:headEnd/>
                <a:tailEnd/>
              </a:ln>
            </p:spPr>
            <p:txBody>
              <a:bodyPr/>
              <a:lstStyle/>
              <a:p>
                <a:endParaRPr lang="en-US"/>
              </a:p>
            </p:txBody>
          </p:sp>
          <p:sp>
            <p:nvSpPr>
              <p:cNvPr id="240" name="Freeform 160"/>
              <p:cNvSpPr>
                <a:spLocks/>
              </p:cNvSpPr>
              <p:nvPr/>
            </p:nvSpPr>
            <p:spPr bwMode="auto">
              <a:xfrm>
                <a:off x="26" y="910"/>
                <a:ext cx="1154" cy="1210"/>
              </a:xfrm>
              <a:custGeom>
                <a:avLst/>
                <a:gdLst>
                  <a:gd name="T0" fmla="*/ 1110 w 1154"/>
                  <a:gd name="T1" fmla="*/ 2 h 1210"/>
                  <a:gd name="T2" fmla="*/ 1064 w 1154"/>
                  <a:gd name="T3" fmla="*/ 6 h 1210"/>
                  <a:gd name="T4" fmla="*/ 984 w 1154"/>
                  <a:gd name="T5" fmla="*/ 18 h 1210"/>
                  <a:gd name="T6" fmla="*/ 950 w 1154"/>
                  <a:gd name="T7" fmla="*/ 28 h 1210"/>
                  <a:gd name="T8" fmla="*/ 890 w 1154"/>
                  <a:gd name="T9" fmla="*/ 52 h 1210"/>
                  <a:gd name="T10" fmla="*/ 842 w 1154"/>
                  <a:gd name="T11" fmla="*/ 82 h 1210"/>
                  <a:gd name="T12" fmla="*/ 818 w 1154"/>
                  <a:gd name="T13" fmla="*/ 104 h 1210"/>
                  <a:gd name="T14" fmla="*/ 766 w 1154"/>
                  <a:gd name="T15" fmla="*/ 158 h 1210"/>
                  <a:gd name="T16" fmla="*/ 738 w 1154"/>
                  <a:gd name="T17" fmla="*/ 192 h 1210"/>
                  <a:gd name="T18" fmla="*/ 670 w 1154"/>
                  <a:gd name="T19" fmla="*/ 286 h 1210"/>
                  <a:gd name="T20" fmla="*/ 578 w 1154"/>
                  <a:gd name="T21" fmla="*/ 420 h 1210"/>
                  <a:gd name="T22" fmla="*/ 398 w 1154"/>
                  <a:gd name="T23" fmla="*/ 698 h 1210"/>
                  <a:gd name="T24" fmla="*/ 332 w 1154"/>
                  <a:gd name="T25" fmla="*/ 800 h 1210"/>
                  <a:gd name="T26" fmla="*/ 298 w 1154"/>
                  <a:gd name="T27" fmla="*/ 848 h 1210"/>
                  <a:gd name="T28" fmla="*/ 278 w 1154"/>
                  <a:gd name="T29" fmla="*/ 800 h 1210"/>
                  <a:gd name="T30" fmla="*/ 258 w 1154"/>
                  <a:gd name="T31" fmla="*/ 746 h 1210"/>
                  <a:gd name="T32" fmla="*/ 244 w 1154"/>
                  <a:gd name="T33" fmla="*/ 714 h 1210"/>
                  <a:gd name="T34" fmla="*/ 228 w 1154"/>
                  <a:gd name="T35" fmla="*/ 694 h 1210"/>
                  <a:gd name="T36" fmla="*/ 218 w 1154"/>
                  <a:gd name="T37" fmla="*/ 686 h 1210"/>
                  <a:gd name="T38" fmla="*/ 196 w 1154"/>
                  <a:gd name="T39" fmla="*/ 678 h 1210"/>
                  <a:gd name="T40" fmla="*/ 182 w 1154"/>
                  <a:gd name="T41" fmla="*/ 676 h 1210"/>
                  <a:gd name="T42" fmla="*/ 152 w 1154"/>
                  <a:gd name="T43" fmla="*/ 680 h 1210"/>
                  <a:gd name="T44" fmla="*/ 122 w 1154"/>
                  <a:gd name="T45" fmla="*/ 688 h 1210"/>
                  <a:gd name="T46" fmla="*/ 94 w 1154"/>
                  <a:gd name="T47" fmla="*/ 700 h 1210"/>
                  <a:gd name="T48" fmla="*/ 64 w 1154"/>
                  <a:gd name="T49" fmla="*/ 720 h 1210"/>
                  <a:gd name="T50" fmla="*/ 36 w 1154"/>
                  <a:gd name="T51" fmla="*/ 742 h 1210"/>
                  <a:gd name="T52" fmla="*/ 16 w 1154"/>
                  <a:gd name="T53" fmla="*/ 768 h 1210"/>
                  <a:gd name="T54" fmla="*/ 4 w 1154"/>
                  <a:gd name="T55" fmla="*/ 796 h 1210"/>
                  <a:gd name="T56" fmla="*/ 0 w 1154"/>
                  <a:gd name="T57" fmla="*/ 824 h 1210"/>
                  <a:gd name="T58" fmla="*/ 0 w 1154"/>
                  <a:gd name="T59" fmla="*/ 836 h 1210"/>
                  <a:gd name="T60" fmla="*/ 12 w 1154"/>
                  <a:gd name="T61" fmla="*/ 890 h 1210"/>
                  <a:gd name="T62" fmla="*/ 24 w 1154"/>
                  <a:gd name="T63" fmla="*/ 940 h 1210"/>
                  <a:gd name="T64" fmla="*/ 28 w 1154"/>
                  <a:gd name="T65" fmla="*/ 952 h 1210"/>
                  <a:gd name="T66" fmla="*/ 48 w 1154"/>
                  <a:gd name="T67" fmla="*/ 1022 h 1210"/>
                  <a:gd name="T68" fmla="*/ 66 w 1154"/>
                  <a:gd name="T69" fmla="*/ 1074 h 1210"/>
                  <a:gd name="T70" fmla="*/ 94 w 1154"/>
                  <a:gd name="T71" fmla="*/ 1132 h 1210"/>
                  <a:gd name="T72" fmla="*/ 102 w 1154"/>
                  <a:gd name="T73" fmla="*/ 1146 h 1210"/>
                  <a:gd name="T74" fmla="*/ 132 w 1154"/>
                  <a:gd name="T75" fmla="*/ 1176 h 1210"/>
                  <a:gd name="T76" fmla="*/ 162 w 1154"/>
                  <a:gd name="T77" fmla="*/ 1196 h 1210"/>
                  <a:gd name="T78" fmla="*/ 178 w 1154"/>
                  <a:gd name="T79" fmla="*/ 1202 h 1210"/>
                  <a:gd name="T80" fmla="*/ 218 w 1154"/>
                  <a:gd name="T81" fmla="*/ 1210 h 1210"/>
                  <a:gd name="T82" fmla="*/ 240 w 1154"/>
                  <a:gd name="T83" fmla="*/ 1210 h 1210"/>
                  <a:gd name="T84" fmla="*/ 292 w 1154"/>
                  <a:gd name="T85" fmla="*/ 1204 h 1210"/>
                  <a:gd name="T86" fmla="*/ 338 w 1154"/>
                  <a:gd name="T87" fmla="*/ 1182 h 1210"/>
                  <a:gd name="T88" fmla="*/ 378 w 1154"/>
                  <a:gd name="T89" fmla="*/ 1144 h 1210"/>
                  <a:gd name="T90" fmla="*/ 410 w 1154"/>
                  <a:gd name="T91" fmla="*/ 1094 h 1210"/>
                  <a:gd name="T92" fmla="*/ 436 w 1154"/>
                  <a:gd name="T93" fmla="*/ 1042 h 1210"/>
                  <a:gd name="T94" fmla="*/ 512 w 1154"/>
                  <a:gd name="T95" fmla="*/ 916 h 1210"/>
                  <a:gd name="T96" fmla="*/ 676 w 1154"/>
                  <a:gd name="T97" fmla="*/ 666 h 1210"/>
                  <a:gd name="T98" fmla="*/ 762 w 1154"/>
                  <a:gd name="T99" fmla="*/ 544 h 1210"/>
                  <a:gd name="T100" fmla="*/ 946 w 1154"/>
                  <a:gd name="T101" fmla="*/ 306 h 1210"/>
                  <a:gd name="T102" fmla="*/ 1144 w 1154"/>
                  <a:gd name="T103" fmla="*/ 76 h 1210"/>
                  <a:gd name="T104" fmla="*/ 1130 w 1154"/>
                  <a:gd name="T105" fmla="*/ 0 h 12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4"/>
                  <a:gd name="T160" fmla="*/ 0 h 1210"/>
                  <a:gd name="T161" fmla="*/ 1154 w 1154"/>
                  <a:gd name="T162" fmla="*/ 1210 h 12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4" h="1210">
                    <a:moveTo>
                      <a:pt x="1130" y="0"/>
                    </a:moveTo>
                    <a:lnTo>
                      <a:pt x="1110" y="2"/>
                    </a:lnTo>
                    <a:lnTo>
                      <a:pt x="1064" y="6"/>
                    </a:lnTo>
                    <a:lnTo>
                      <a:pt x="1022" y="12"/>
                    </a:lnTo>
                    <a:lnTo>
                      <a:pt x="984" y="18"/>
                    </a:lnTo>
                    <a:lnTo>
                      <a:pt x="950" y="28"/>
                    </a:lnTo>
                    <a:lnTo>
                      <a:pt x="918" y="38"/>
                    </a:lnTo>
                    <a:lnTo>
                      <a:pt x="890" y="52"/>
                    </a:lnTo>
                    <a:lnTo>
                      <a:pt x="864" y="66"/>
                    </a:lnTo>
                    <a:lnTo>
                      <a:pt x="842" y="82"/>
                    </a:lnTo>
                    <a:lnTo>
                      <a:pt x="818" y="104"/>
                    </a:lnTo>
                    <a:lnTo>
                      <a:pt x="792" y="130"/>
                    </a:lnTo>
                    <a:lnTo>
                      <a:pt x="766" y="158"/>
                    </a:lnTo>
                    <a:lnTo>
                      <a:pt x="738" y="192"/>
                    </a:lnTo>
                    <a:lnTo>
                      <a:pt x="708" y="234"/>
                    </a:lnTo>
                    <a:lnTo>
                      <a:pt x="670" y="286"/>
                    </a:lnTo>
                    <a:lnTo>
                      <a:pt x="578" y="420"/>
                    </a:lnTo>
                    <a:lnTo>
                      <a:pt x="496" y="546"/>
                    </a:lnTo>
                    <a:lnTo>
                      <a:pt x="398" y="698"/>
                    </a:lnTo>
                    <a:lnTo>
                      <a:pt x="332" y="800"/>
                    </a:lnTo>
                    <a:lnTo>
                      <a:pt x="298" y="848"/>
                    </a:lnTo>
                    <a:lnTo>
                      <a:pt x="290" y="830"/>
                    </a:lnTo>
                    <a:lnTo>
                      <a:pt x="278" y="800"/>
                    </a:lnTo>
                    <a:lnTo>
                      <a:pt x="258" y="746"/>
                    </a:lnTo>
                    <a:lnTo>
                      <a:pt x="244" y="714"/>
                    </a:lnTo>
                    <a:lnTo>
                      <a:pt x="236" y="702"/>
                    </a:lnTo>
                    <a:lnTo>
                      <a:pt x="228" y="694"/>
                    </a:lnTo>
                    <a:lnTo>
                      <a:pt x="218" y="686"/>
                    </a:lnTo>
                    <a:lnTo>
                      <a:pt x="208" y="682"/>
                    </a:lnTo>
                    <a:lnTo>
                      <a:pt x="196" y="678"/>
                    </a:lnTo>
                    <a:lnTo>
                      <a:pt x="182" y="676"/>
                    </a:lnTo>
                    <a:lnTo>
                      <a:pt x="168" y="678"/>
                    </a:lnTo>
                    <a:lnTo>
                      <a:pt x="152" y="680"/>
                    </a:lnTo>
                    <a:lnTo>
                      <a:pt x="138" y="682"/>
                    </a:lnTo>
                    <a:lnTo>
                      <a:pt x="122" y="688"/>
                    </a:lnTo>
                    <a:lnTo>
                      <a:pt x="108" y="694"/>
                    </a:lnTo>
                    <a:lnTo>
                      <a:pt x="94" y="700"/>
                    </a:lnTo>
                    <a:lnTo>
                      <a:pt x="64" y="720"/>
                    </a:lnTo>
                    <a:lnTo>
                      <a:pt x="48" y="730"/>
                    </a:lnTo>
                    <a:lnTo>
                      <a:pt x="36" y="742"/>
                    </a:lnTo>
                    <a:lnTo>
                      <a:pt x="24" y="756"/>
                    </a:lnTo>
                    <a:lnTo>
                      <a:pt x="16" y="768"/>
                    </a:lnTo>
                    <a:lnTo>
                      <a:pt x="8" y="782"/>
                    </a:lnTo>
                    <a:lnTo>
                      <a:pt x="4" y="796"/>
                    </a:lnTo>
                    <a:lnTo>
                      <a:pt x="0" y="810"/>
                    </a:lnTo>
                    <a:lnTo>
                      <a:pt x="0" y="824"/>
                    </a:lnTo>
                    <a:lnTo>
                      <a:pt x="0" y="836"/>
                    </a:lnTo>
                    <a:lnTo>
                      <a:pt x="4" y="856"/>
                    </a:lnTo>
                    <a:lnTo>
                      <a:pt x="12" y="890"/>
                    </a:lnTo>
                    <a:lnTo>
                      <a:pt x="24" y="940"/>
                    </a:lnTo>
                    <a:lnTo>
                      <a:pt x="28" y="954"/>
                    </a:lnTo>
                    <a:lnTo>
                      <a:pt x="28" y="952"/>
                    </a:lnTo>
                    <a:lnTo>
                      <a:pt x="48" y="1022"/>
                    </a:lnTo>
                    <a:lnTo>
                      <a:pt x="66" y="1074"/>
                    </a:lnTo>
                    <a:lnTo>
                      <a:pt x="84" y="1114"/>
                    </a:lnTo>
                    <a:lnTo>
                      <a:pt x="94" y="1132"/>
                    </a:lnTo>
                    <a:lnTo>
                      <a:pt x="102" y="1146"/>
                    </a:lnTo>
                    <a:lnTo>
                      <a:pt x="116" y="1164"/>
                    </a:lnTo>
                    <a:lnTo>
                      <a:pt x="132" y="1176"/>
                    </a:lnTo>
                    <a:lnTo>
                      <a:pt x="146" y="1188"/>
                    </a:lnTo>
                    <a:lnTo>
                      <a:pt x="162" y="1196"/>
                    </a:lnTo>
                    <a:lnTo>
                      <a:pt x="178" y="1202"/>
                    </a:lnTo>
                    <a:lnTo>
                      <a:pt x="198" y="1208"/>
                    </a:lnTo>
                    <a:lnTo>
                      <a:pt x="218" y="1210"/>
                    </a:lnTo>
                    <a:lnTo>
                      <a:pt x="240" y="1210"/>
                    </a:lnTo>
                    <a:lnTo>
                      <a:pt x="266" y="1210"/>
                    </a:lnTo>
                    <a:lnTo>
                      <a:pt x="292" y="1204"/>
                    </a:lnTo>
                    <a:lnTo>
                      <a:pt x="316" y="1194"/>
                    </a:lnTo>
                    <a:lnTo>
                      <a:pt x="338" y="1182"/>
                    </a:lnTo>
                    <a:lnTo>
                      <a:pt x="358" y="1164"/>
                    </a:lnTo>
                    <a:lnTo>
                      <a:pt x="378" y="1144"/>
                    </a:lnTo>
                    <a:lnTo>
                      <a:pt x="394" y="1120"/>
                    </a:lnTo>
                    <a:lnTo>
                      <a:pt x="410" y="1094"/>
                    </a:lnTo>
                    <a:lnTo>
                      <a:pt x="436" y="1042"/>
                    </a:lnTo>
                    <a:lnTo>
                      <a:pt x="512" y="916"/>
                    </a:lnTo>
                    <a:lnTo>
                      <a:pt x="592" y="790"/>
                    </a:lnTo>
                    <a:lnTo>
                      <a:pt x="676" y="666"/>
                    </a:lnTo>
                    <a:lnTo>
                      <a:pt x="762" y="544"/>
                    </a:lnTo>
                    <a:lnTo>
                      <a:pt x="852" y="424"/>
                    </a:lnTo>
                    <a:lnTo>
                      <a:pt x="946" y="306"/>
                    </a:lnTo>
                    <a:lnTo>
                      <a:pt x="1044" y="190"/>
                    </a:lnTo>
                    <a:lnTo>
                      <a:pt x="1144" y="76"/>
                    </a:lnTo>
                    <a:lnTo>
                      <a:pt x="1154" y="62"/>
                    </a:lnTo>
                    <a:lnTo>
                      <a:pt x="1130" y="0"/>
                    </a:lnTo>
                    <a:close/>
                  </a:path>
                </a:pathLst>
              </a:custGeom>
              <a:solidFill>
                <a:srgbClr val="000000"/>
              </a:solidFill>
              <a:ln w="9525">
                <a:noFill/>
                <a:round/>
                <a:headEnd/>
                <a:tailEnd/>
              </a:ln>
            </p:spPr>
            <p:txBody>
              <a:bodyPr/>
              <a:lstStyle/>
              <a:p>
                <a:endParaRPr lang="en-US"/>
              </a:p>
            </p:txBody>
          </p:sp>
          <p:sp>
            <p:nvSpPr>
              <p:cNvPr id="241" name="Freeform 161"/>
              <p:cNvSpPr>
                <a:spLocks/>
              </p:cNvSpPr>
              <p:nvPr/>
            </p:nvSpPr>
            <p:spPr bwMode="auto">
              <a:xfrm>
                <a:off x="52" y="940"/>
                <a:ext cx="1096" cy="1154"/>
              </a:xfrm>
              <a:custGeom>
                <a:avLst/>
                <a:gdLst>
                  <a:gd name="T0" fmla="*/ 1096 w 1096"/>
                  <a:gd name="T1" fmla="*/ 28 h 1154"/>
                  <a:gd name="T2" fmla="*/ 900 w 1096"/>
                  <a:gd name="T3" fmla="*/ 258 h 1154"/>
                  <a:gd name="T4" fmla="*/ 714 w 1096"/>
                  <a:gd name="T5" fmla="*/ 498 h 1154"/>
                  <a:gd name="T6" fmla="*/ 628 w 1096"/>
                  <a:gd name="T7" fmla="*/ 622 h 1154"/>
                  <a:gd name="T8" fmla="*/ 464 w 1096"/>
                  <a:gd name="T9" fmla="*/ 870 h 1154"/>
                  <a:gd name="T10" fmla="*/ 386 w 1096"/>
                  <a:gd name="T11" fmla="*/ 998 h 1154"/>
                  <a:gd name="T12" fmla="*/ 360 w 1096"/>
                  <a:gd name="T13" fmla="*/ 1050 h 1154"/>
                  <a:gd name="T14" fmla="*/ 330 w 1096"/>
                  <a:gd name="T15" fmla="*/ 1096 h 1154"/>
                  <a:gd name="T16" fmla="*/ 298 w 1096"/>
                  <a:gd name="T17" fmla="*/ 1128 h 1154"/>
                  <a:gd name="T18" fmla="*/ 258 w 1096"/>
                  <a:gd name="T19" fmla="*/ 1148 h 1154"/>
                  <a:gd name="T20" fmla="*/ 214 w 1096"/>
                  <a:gd name="T21" fmla="*/ 1154 h 1154"/>
                  <a:gd name="T22" fmla="*/ 194 w 1096"/>
                  <a:gd name="T23" fmla="*/ 1152 h 1154"/>
                  <a:gd name="T24" fmla="*/ 162 w 1096"/>
                  <a:gd name="T25" fmla="*/ 1146 h 1154"/>
                  <a:gd name="T26" fmla="*/ 148 w 1096"/>
                  <a:gd name="T27" fmla="*/ 1142 h 1154"/>
                  <a:gd name="T28" fmla="*/ 122 w 1096"/>
                  <a:gd name="T29" fmla="*/ 1126 h 1154"/>
                  <a:gd name="T30" fmla="*/ 100 w 1096"/>
                  <a:gd name="T31" fmla="*/ 1100 h 1154"/>
                  <a:gd name="T32" fmla="*/ 90 w 1096"/>
                  <a:gd name="T33" fmla="*/ 1088 h 1154"/>
                  <a:gd name="T34" fmla="*/ 66 w 1096"/>
                  <a:gd name="T35" fmla="*/ 1034 h 1154"/>
                  <a:gd name="T36" fmla="*/ 48 w 1096"/>
                  <a:gd name="T37" fmla="*/ 984 h 1154"/>
                  <a:gd name="T38" fmla="*/ 28 w 1096"/>
                  <a:gd name="T39" fmla="*/ 916 h 1154"/>
                  <a:gd name="T40" fmla="*/ 26 w 1096"/>
                  <a:gd name="T41" fmla="*/ 904 h 1154"/>
                  <a:gd name="T42" fmla="*/ 2 w 1096"/>
                  <a:gd name="T43" fmla="*/ 810 h 1154"/>
                  <a:gd name="T44" fmla="*/ 0 w 1096"/>
                  <a:gd name="T45" fmla="*/ 794 h 1154"/>
                  <a:gd name="T46" fmla="*/ 4 w 1096"/>
                  <a:gd name="T47" fmla="*/ 772 h 1154"/>
                  <a:gd name="T48" fmla="*/ 14 w 1096"/>
                  <a:gd name="T49" fmla="*/ 750 h 1154"/>
                  <a:gd name="T50" fmla="*/ 30 w 1096"/>
                  <a:gd name="T51" fmla="*/ 730 h 1154"/>
                  <a:gd name="T52" fmla="*/ 54 w 1096"/>
                  <a:gd name="T53" fmla="*/ 712 h 1154"/>
                  <a:gd name="T54" fmla="*/ 80 w 1096"/>
                  <a:gd name="T55" fmla="*/ 696 h 1154"/>
                  <a:gd name="T56" fmla="*/ 132 w 1096"/>
                  <a:gd name="T57" fmla="*/ 676 h 1154"/>
                  <a:gd name="T58" fmla="*/ 156 w 1096"/>
                  <a:gd name="T59" fmla="*/ 674 h 1154"/>
                  <a:gd name="T60" fmla="*/ 172 w 1096"/>
                  <a:gd name="T61" fmla="*/ 676 h 1154"/>
                  <a:gd name="T62" fmla="*/ 184 w 1096"/>
                  <a:gd name="T63" fmla="*/ 684 h 1154"/>
                  <a:gd name="T64" fmla="*/ 188 w 1096"/>
                  <a:gd name="T65" fmla="*/ 690 h 1154"/>
                  <a:gd name="T66" fmla="*/ 208 w 1096"/>
                  <a:gd name="T67" fmla="*/ 726 h 1154"/>
                  <a:gd name="T68" fmla="*/ 226 w 1096"/>
                  <a:gd name="T69" fmla="*/ 780 h 1154"/>
                  <a:gd name="T70" fmla="*/ 240 w 1096"/>
                  <a:gd name="T71" fmla="*/ 812 h 1154"/>
                  <a:gd name="T72" fmla="*/ 256 w 1096"/>
                  <a:gd name="T73" fmla="*/ 844 h 1154"/>
                  <a:gd name="T74" fmla="*/ 268 w 1096"/>
                  <a:gd name="T75" fmla="*/ 854 h 1154"/>
                  <a:gd name="T76" fmla="*/ 272 w 1096"/>
                  <a:gd name="T77" fmla="*/ 856 h 1154"/>
                  <a:gd name="T78" fmla="*/ 286 w 1096"/>
                  <a:gd name="T79" fmla="*/ 844 h 1154"/>
                  <a:gd name="T80" fmla="*/ 348 w 1096"/>
                  <a:gd name="T81" fmla="*/ 758 h 1154"/>
                  <a:gd name="T82" fmla="*/ 396 w 1096"/>
                  <a:gd name="T83" fmla="*/ 682 h 1154"/>
                  <a:gd name="T84" fmla="*/ 574 w 1096"/>
                  <a:gd name="T85" fmla="*/ 406 h 1154"/>
                  <a:gd name="T86" fmla="*/ 668 w 1096"/>
                  <a:gd name="T87" fmla="*/ 272 h 1154"/>
                  <a:gd name="T88" fmla="*/ 734 w 1096"/>
                  <a:gd name="T89" fmla="*/ 180 h 1154"/>
                  <a:gd name="T90" fmla="*/ 760 w 1096"/>
                  <a:gd name="T91" fmla="*/ 146 h 1154"/>
                  <a:gd name="T92" fmla="*/ 810 w 1096"/>
                  <a:gd name="T93" fmla="*/ 94 h 1154"/>
                  <a:gd name="T94" fmla="*/ 834 w 1096"/>
                  <a:gd name="T95" fmla="*/ 74 h 1154"/>
                  <a:gd name="T96" fmla="*/ 878 w 1096"/>
                  <a:gd name="T97" fmla="*/ 46 h 1154"/>
                  <a:gd name="T98" fmla="*/ 932 w 1096"/>
                  <a:gd name="T99" fmla="*/ 24 h 1154"/>
                  <a:gd name="T100" fmla="*/ 964 w 1096"/>
                  <a:gd name="T101" fmla="*/ 16 h 1154"/>
                  <a:gd name="T102" fmla="*/ 1042 w 1096"/>
                  <a:gd name="T103" fmla="*/ 4 h 1154"/>
                  <a:gd name="T104" fmla="*/ 1096 w 1096"/>
                  <a:gd name="T105" fmla="*/ 28 h 11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6"/>
                  <a:gd name="T160" fmla="*/ 0 h 1154"/>
                  <a:gd name="T161" fmla="*/ 1096 w 1096"/>
                  <a:gd name="T162" fmla="*/ 1154 h 115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6" h="1154">
                    <a:moveTo>
                      <a:pt x="1096" y="28"/>
                    </a:moveTo>
                    <a:lnTo>
                      <a:pt x="1096" y="28"/>
                    </a:lnTo>
                    <a:lnTo>
                      <a:pt x="996" y="142"/>
                    </a:lnTo>
                    <a:lnTo>
                      <a:pt x="900" y="258"/>
                    </a:lnTo>
                    <a:lnTo>
                      <a:pt x="806" y="378"/>
                    </a:lnTo>
                    <a:lnTo>
                      <a:pt x="714" y="498"/>
                    </a:lnTo>
                    <a:lnTo>
                      <a:pt x="628" y="622"/>
                    </a:lnTo>
                    <a:lnTo>
                      <a:pt x="544" y="746"/>
                    </a:lnTo>
                    <a:lnTo>
                      <a:pt x="464" y="870"/>
                    </a:lnTo>
                    <a:lnTo>
                      <a:pt x="386" y="998"/>
                    </a:lnTo>
                    <a:lnTo>
                      <a:pt x="360" y="1050"/>
                    </a:lnTo>
                    <a:lnTo>
                      <a:pt x="346" y="1076"/>
                    </a:lnTo>
                    <a:lnTo>
                      <a:pt x="330" y="1096"/>
                    </a:lnTo>
                    <a:lnTo>
                      <a:pt x="314" y="1114"/>
                    </a:lnTo>
                    <a:lnTo>
                      <a:pt x="298" y="1128"/>
                    </a:lnTo>
                    <a:lnTo>
                      <a:pt x="278" y="1140"/>
                    </a:lnTo>
                    <a:lnTo>
                      <a:pt x="258" y="1148"/>
                    </a:lnTo>
                    <a:lnTo>
                      <a:pt x="236" y="1152"/>
                    </a:lnTo>
                    <a:lnTo>
                      <a:pt x="214" y="1154"/>
                    </a:lnTo>
                    <a:lnTo>
                      <a:pt x="194" y="1152"/>
                    </a:lnTo>
                    <a:lnTo>
                      <a:pt x="176" y="1150"/>
                    </a:lnTo>
                    <a:lnTo>
                      <a:pt x="162" y="1146"/>
                    </a:lnTo>
                    <a:lnTo>
                      <a:pt x="148" y="1142"/>
                    </a:lnTo>
                    <a:lnTo>
                      <a:pt x="134" y="1134"/>
                    </a:lnTo>
                    <a:lnTo>
                      <a:pt x="122" y="1126"/>
                    </a:lnTo>
                    <a:lnTo>
                      <a:pt x="110" y="1114"/>
                    </a:lnTo>
                    <a:lnTo>
                      <a:pt x="100" y="1100"/>
                    </a:lnTo>
                    <a:lnTo>
                      <a:pt x="90" y="1088"/>
                    </a:lnTo>
                    <a:lnTo>
                      <a:pt x="82" y="1072"/>
                    </a:lnTo>
                    <a:lnTo>
                      <a:pt x="66" y="1034"/>
                    </a:lnTo>
                    <a:lnTo>
                      <a:pt x="48" y="984"/>
                    </a:lnTo>
                    <a:lnTo>
                      <a:pt x="28" y="916"/>
                    </a:lnTo>
                    <a:lnTo>
                      <a:pt x="26" y="904"/>
                    </a:lnTo>
                    <a:lnTo>
                      <a:pt x="8" y="832"/>
                    </a:lnTo>
                    <a:lnTo>
                      <a:pt x="2" y="810"/>
                    </a:lnTo>
                    <a:lnTo>
                      <a:pt x="0" y="794"/>
                    </a:lnTo>
                    <a:lnTo>
                      <a:pt x="2" y="782"/>
                    </a:lnTo>
                    <a:lnTo>
                      <a:pt x="4" y="772"/>
                    </a:lnTo>
                    <a:lnTo>
                      <a:pt x="8" y="762"/>
                    </a:lnTo>
                    <a:lnTo>
                      <a:pt x="14" y="750"/>
                    </a:lnTo>
                    <a:lnTo>
                      <a:pt x="22" y="740"/>
                    </a:lnTo>
                    <a:lnTo>
                      <a:pt x="30" y="730"/>
                    </a:lnTo>
                    <a:lnTo>
                      <a:pt x="40" y="722"/>
                    </a:lnTo>
                    <a:lnTo>
                      <a:pt x="54" y="712"/>
                    </a:lnTo>
                    <a:lnTo>
                      <a:pt x="80" y="696"/>
                    </a:lnTo>
                    <a:lnTo>
                      <a:pt x="106" y="684"/>
                    </a:lnTo>
                    <a:lnTo>
                      <a:pt x="132" y="676"/>
                    </a:lnTo>
                    <a:lnTo>
                      <a:pt x="156" y="674"/>
                    </a:lnTo>
                    <a:lnTo>
                      <a:pt x="164" y="674"/>
                    </a:lnTo>
                    <a:lnTo>
                      <a:pt x="172" y="676"/>
                    </a:lnTo>
                    <a:lnTo>
                      <a:pt x="178" y="680"/>
                    </a:lnTo>
                    <a:lnTo>
                      <a:pt x="184" y="684"/>
                    </a:lnTo>
                    <a:lnTo>
                      <a:pt x="188" y="690"/>
                    </a:lnTo>
                    <a:lnTo>
                      <a:pt x="194" y="700"/>
                    </a:lnTo>
                    <a:lnTo>
                      <a:pt x="208" y="726"/>
                    </a:lnTo>
                    <a:lnTo>
                      <a:pt x="226" y="780"/>
                    </a:lnTo>
                    <a:lnTo>
                      <a:pt x="240" y="812"/>
                    </a:lnTo>
                    <a:lnTo>
                      <a:pt x="252" y="836"/>
                    </a:lnTo>
                    <a:lnTo>
                      <a:pt x="256" y="844"/>
                    </a:lnTo>
                    <a:lnTo>
                      <a:pt x="262" y="850"/>
                    </a:lnTo>
                    <a:lnTo>
                      <a:pt x="268" y="854"/>
                    </a:lnTo>
                    <a:lnTo>
                      <a:pt x="272" y="856"/>
                    </a:lnTo>
                    <a:lnTo>
                      <a:pt x="278" y="852"/>
                    </a:lnTo>
                    <a:lnTo>
                      <a:pt x="286" y="844"/>
                    </a:lnTo>
                    <a:lnTo>
                      <a:pt x="310" y="812"/>
                    </a:lnTo>
                    <a:lnTo>
                      <a:pt x="348" y="758"/>
                    </a:lnTo>
                    <a:lnTo>
                      <a:pt x="396" y="682"/>
                    </a:lnTo>
                    <a:lnTo>
                      <a:pt x="492" y="532"/>
                    </a:lnTo>
                    <a:lnTo>
                      <a:pt x="574" y="406"/>
                    </a:lnTo>
                    <a:lnTo>
                      <a:pt x="668" y="272"/>
                    </a:lnTo>
                    <a:lnTo>
                      <a:pt x="704" y="220"/>
                    </a:lnTo>
                    <a:lnTo>
                      <a:pt x="734" y="180"/>
                    </a:lnTo>
                    <a:lnTo>
                      <a:pt x="760" y="146"/>
                    </a:lnTo>
                    <a:lnTo>
                      <a:pt x="786" y="118"/>
                    </a:lnTo>
                    <a:lnTo>
                      <a:pt x="810" y="94"/>
                    </a:lnTo>
                    <a:lnTo>
                      <a:pt x="834" y="74"/>
                    </a:lnTo>
                    <a:lnTo>
                      <a:pt x="854" y="58"/>
                    </a:lnTo>
                    <a:lnTo>
                      <a:pt x="878" y="46"/>
                    </a:lnTo>
                    <a:lnTo>
                      <a:pt x="904" y="34"/>
                    </a:lnTo>
                    <a:lnTo>
                      <a:pt x="932" y="24"/>
                    </a:lnTo>
                    <a:lnTo>
                      <a:pt x="964" y="16"/>
                    </a:lnTo>
                    <a:lnTo>
                      <a:pt x="1000" y="8"/>
                    </a:lnTo>
                    <a:lnTo>
                      <a:pt x="1042" y="4"/>
                    </a:lnTo>
                    <a:lnTo>
                      <a:pt x="1086" y="0"/>
                    </a:lnTo>
                    <a:lnTo>
                      <a:pt x="1096" y="28"/>
                    </a:lnTo>
                    <a:close/>
                  </a:path>
                </a:pathLst>
              </a:custGeom>
              <a:solidFill>
                <a:srgbClr val="00CC00"/>
              </a:solidFill>
              <a:ln w="9525">
                <a:noFill/>
                <a:round/>
                <a:headEnd/>
                <a:tailEnd/>
              </a:ln>
            </p:spPr>
            <p:txBody>
              <a:bodyPr/>
              <a:lstStyle/>
              <a:p>
                <a:endParaRPr lang="en-US"/>
              </a:p>
            </p:txBody>
          </p:sp>
          <p:sp>
            <p:nvSpPr>
              <p:cNvPr id="242" name="Freeform 162"/>
              <p:cNvSpPr>
                <a:spLocks/>
              </p:cNvSpPr>
              <p:nvPr/>
            </p:nvSpPr>
            <p:spPr bwMode="auto">
              <a:xfrm>
                <a:off x="80" y="970"/>
                <a:ext cx="1030" cy="1096"/>
              </a:xfrm>
              <a:custGeom>
                <a:avLst/>
                <a:gdLst>
                  <a:gd name="T0" fmla="*/ 664 w 1030"/>
                  <a:gd name="T1" fmla="*/ 452 h 1096"/>
                  <a:gd name="T2" fmla="*/ 492 w 1030"/>
                  <a:gd name="T3" fmla="*/ 700 h 1096"/>
                  <a:gd name="T4" fmla="*/ 334 w 1030"/>
                  <a:gd name="T5" fmla="*/ 954 h 1096"/>
                  <a:gd name="T6" fmla="*/ 306 w 1030"/>
                  <a:gd name="T7" fmla="*/ 1008 h 1096"/>
                  <a:gd name="T8" fmla="*/ 294 w 1030"/>
                  <a:gd name="T9" fmla="*/ 1030 h 1096"/>
                  <a:gd name="T10" fmla="*/ 270 w 1030"/>
                  <a:gd name="T11" fmla="*/ 1062 h 1096"/>
                  <a:gd name="T12" fmla="*/ 238 w 1030"/>
                  <a:gd name="T13" fmla="*/ 1084 h 1096"/>
                  <a:gd name="T14" fmla="*/ 204 w 1030"/>
                  <a:gd name="T15" fmla="*/ 1094 h 1096"/>
                  <a:gd name="T16" fmla="*/ 186 w 1030"/>
                  <a:gd name="T17" fmla="*/ 1096 h 1096"/>
                  <a:gd name="T18" fmla="*/ 154 w 1030"/>
                  <a:gd name="T19" fmla="*/ 1094 h 1096"/>
                  <a:gd name="T20" fmla="*/ 130 w 1030"/>
                  <a:gd name="T21" fmla="*/ 1086 h 1096"/>
                  <a:gd name="T22" fmla="*/ 122 w 1030"/>
                  <a:gd name="T23" fmla="*/ 1082 h 1096"/>
                  <a:gd name="T24" fmla="*/ 102 w 1030"/>
                  <a:gd name="T25" fmla="*/ 1064 h 1096"/>
                  <a:gd name="T26" fmla="*/ 94 w 1030"/>
                  <a:gd name="T27" fmla="*/ 1054 h 1096"/>
                  <a:gd name="T28" fmla="*/ 64 w 1030"/>
                  <a:gd name="T29" fmla="*/ 994 h 1096"/>
                  <a:gd name="T30" fmla="*/ 46 w 1030"/>
                  <a:gd name="T31" fmla="*/ 946 h 1096"/>
                  <a:gd name="T32" fmla="*/ 26 w 1030"/>
                  <a:gd name="T33" fmla="*/ 876 h 1096"/>
                  <a:gd name="T34" fmla="*/ 24 w 1030"/>
                  <a:gd name="T35" fmla="*/ 866 h 1096"/>
                  <a:gd name="T36" fmla="*/ 12 w 1030"/>
                  <a:gd name="T37" fmla="*/ 820 h 1096"/>
                  <a:gd name="T38" fmla="*/ 2 w 1030"/>
                  <a:gd name="T39" fmla="*/ 772 h 1096"/>
                  <a:gd name="T40" fmla="*/ 0 w 1030"/>
                  <a:gd name="T41" fmla="*/ 764 h 1096"/>
                  <a:gd name="T42" fmla="*/ 2 w 1030"/>
                  <a:gd name="T43" fmla="*/ 748 h 1096"/>
                  <a:gd name="T44" fmla="*/ 24 w 1030"/>
                  <a:gd name="T45" fmla="*/ 718 h 1096"/>
                  <a:gd name="T46" fmla="*/ 42 w 1030"/>
                  <a:gd name="T47" fmla="*/ 704 h 1096"/>
                  <a:gd name="T48" fmla="*/ 86 w 1030"/>
                  <a:gd name="T49" fmla="*/ 680 h 1096"/>
                  <a:gd name="T50" fmla="*/ 128 w 1030"/>
                  <a:gd name="T51" fmla="*/ 672 h 1096"/>
                  <a:gd name="T52" fmla="*/ 134 w 1030"/>
                  <a:gd name="T53" fmla="*/ 672 h 1096"/>
                  <a:gd name="T54" fmla="*/ 136 w 1030"/>
                  <a:gd name="T55" fmla="*/ 674 h 1096"/>
                  <a:gd name="T56" fmla="*/ 154 w 1030"/>
                  <a:gd name="T57" fmla="*/ 706 h 1096"/>
                  <a:gd name="T58" fmla="*/ 172 w 1030"/>
                  <a:gd name="T59" fmla="*/ 758 h 1096"/>
                  <a:gd name="T60" fmla="*/ 188 w 1030"/>
                  <a:gd name="T61" fmla="*/ 798 h 1096"/>
                  <a:gd name="T62" fmla="*/ 204 w 1030"/>
                  <a:gd name="T63" fmla="*/ 828 h 1096"/>
                  <a:gd name="T64" fmla="*/ 222 w 1030"/>
                  <a:gd name="T65" fmla="*/ 846 h 1096"/>
                  <a:gd name="T66" fmla="*/ 244 w 1030"/>
                  <a:gd name="T67" fmla="*/ 852 h 1096"/>
                  <a:gd name="T68" fmla="*/ 250 w 1030"/>
                  <a:gd name="T69" fmla="*/ 852 h 1096"/>
                  <a:gd name="T70" fmla="*/ 268 w 1030"/>
                  <a:gd name="T71" fmla="*/ 842 h 1096"/>
                  <a:gd name="T72" fmla="*/ 298 w 1030"/>
                  <a:gd name="T73" fmla="*/ 808 h 1096"/>
                  <a:gd name="T74" fmla="*/ 352 w 1030"/>
                  <a:gd name="T75" fmla="*/ 728 h 1096"/>
                  <a:gd name="T76" fmla="*/ 392 w 1030"/>
                  <a:gd name="T77" fmla="*/ 668 h 1096"/>
                  <a:gd name="T78" fmla="*/ 570 w 1030"/>
                  <a:gd name="T79" fmla="*/ 392 h 1096"/>
                  <a:gd name="T80" fmla="*/ 662 w 1030"/>
                  <a:gd name="T81" fmla="*/ 258 h 1096"/>
                  <a:gd name="T82" fmla="*/ 728 w 1030"/>
                  <a:gd name="T83" fmla="*/ 166 h 1096"/>
                  <a:gd name="T84" fmla="*/ 754 w 1030"/>
                  <a:gd name="T85" fmla="*/ 136 h 1096"/>
                  <a:gd name="T86" fmla="*/ 800 w 1030"/>
                  <a:gd name="T87" fmla="*/ 84 h 1096"/>
                  <a:gd name="T88" fmla="*/ 822 w 1030"/>
                  <a:gd name="T89" fmla="*/ 64 h 1096"/>
                  <a:gd name="T90" fmla="*/ 862 w 1030"/>
                  <a:gd name="T91" fmla="*/ 40 h 1096"/>
                  <a:gd name="T92" fmla="*/ 912 w 1030"/>
                  <a:gd name="T93" fmla="*/ 20 h 1096"/>
                  <a:gd name="T94" fmla="*/ 938 w 1030"/>
                  <a:gd name="T95" fmla="*/ 14 h 1096"/>
                  <a:gd name="T96" fmla="*/ 996 w 1030"/>
                  <a:gd name="T97" fmla="*/ 4 h 1096"/>
                  <a:gd name="T98" fmla="*/ 1030 w 1030"/>
                  <a:gd name="T99" fmla="*/ 0 h 1096"/>
                  <a:gd name="T100" fmla="*/ 842 w 1030"/>
                  <a:gd name="T101" fmla="*/ 222 h 1096"/>
                  <a:gd name="T102" fmla="*/ 664 w 1030"/>
                  <a:gd name="T103" fmla="*/ 452 h 109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30"/>
                  <a:gd name="T157" fmla="*/ 0 h 1096"/>
                  <a:gd name="T158" fmla="*/ 1030 w 1030"/>
                  <a:gd name="T159" fmla="*/ 1096 h 109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30" h="1096">
                    <a:moveTo>
                      <a:pt x="664" y="452"/>
                    </a:moveTo>
                    <a:lnTo>
                      <a:pt x="664" y="452"/>
                    </a:lnTo>
                    <a:lnTo>
                      <a:pt x="576" y="576"/>
                    </a:lnTo>
                    <a:lnTo>
                      <a:pt x="492" y="700"/>
                    </a:lnTo>
                    <a:lnTo>
                      <a:pt x="412" y="826"/>
                    </a:lnTo>
                    <a:lnTo>
                      <a:pt x="334" y="954"/>
                    </a:lnTo>
                    <a:lnTo>
                      <a:pt x="306" y="1008"/>
                    </a:lnTo>
                    <a:lnTo>
                      <a:pt x="294" y="1030"/>
                    </a:lnTo>
                    <a:lnTo>
                      <a:pt x="282" y="1048"/>
                    </a:lnTo>
                    <a:lnTo>
                      <a:pt x="270" y="1062"/>
                    </a:lnTo>
                    <a:lnTo>
                      <a:pt x="254" y="1074"/>
                    </a:lnTo>
                    <a:lnTo>
                      <a:pt x="238" y="1084"/>
                    </a:lnTo>
                    <a:lnTo>
                      <a:pt x="222" y="1090"/>
                    </a:lnTo>
                    <a:lnTo>
                      <a:pt x="204" y="1094"/>
                    </a:lnTo>
                    <a:lnTo>
                      <a:pt x="186" y="1096"/>
                    </a:lnTo>
                    <a:lnTo>
                      <a:pt x="170" y="1096"/>
                    </a:lnTo>
                    <a:lnTo>
                      <a:pt x="154" y="1094"/>
                    </a:lnTo>
                    <a:lnTo>
                      <a:pt x="142" y="1090"/>
                    </a:lnTo>
                    <a:lnTo>
                      <a:pt x="130" y="1086"/>
                    </a:lnTo>
                    <a:lnTo>
                      <a:pt x="122" y="1082"/>
                    </a:lnTo>
                    <a:lnTo>
                      <a:pt x="112" y="1074"/>
                    </a:lnTo>
                    <a:lnTo>
                      <a:pt x="102" y="1064"/>
                    </a:lnTo>
                    <a:lnTo>
                      <a:pt x="94" y="1054"/>
                    </a:lnTo>
                    <a:lnTo>
                      <a:pt x="78" y="1028"/>
                    </a:lnTo>
                    <a:lnTo>
                      <a:pt x="64" y="994"/>
                    </a:lnTo>
                    <a:lnTo>
                      <a:pt x="46" y="946"/>
                    </a:lnTo>
                    <a:lnTo>
                      <a:pt x="28" y="878"/>
                    </a:lnTo>
                    <a:lnTo>
                      <a:pt x="26" y="876"/>
                    </a:lnTo>
                    <a:lnTo>
                      <a:pt x="24" y="868"/>
                    </a:lnTo>
                    <a:lnTo>
                      <a:pt x="24" y="866"/>
                    </a:lnTo>
                    <a:lnTo>
                      <a:pt x="12" y="820"/>
                    </a:lnTo>
                    <a:lnTo>
                      <a:pt x="4" y="788"/>
                    </a:lnTo>
                    <a:lnTo>
                      <a:pt x="2" y="772"/>
                    </a:lnTo>
                    <a:lnTo>
                      <a:pt x="0" y="764"/>
                    </a:lnTo>
                    <a:lnTo>
                      <a:pt x="2" y="756"/>
                    </a:lnTo>
                    <a:lnTo>
                      <a:pt x="2" y="748"/>
                    </a:lnTo>
                    <a:lnTo>
                      <a:pt x="10" y="734"/>
                    </a:lnTo>
                    <a:lnTo>
                      <a:pt x="24" y="718"/>
                    </a:lnTo>
                    <a:lnTo>
                      <a:pt x="42" y="704"/>
                    </a:lnTo>
                    <a:lnTo>
                      <a:pt x="64" y="690"/>
                    </a:lnTo>
                    <a:lnTo>
                      <a:pt x="86" y="680"/>
                    </a:lnTo>
                    <a:lnTo>
                      <a:pt x="108" y="674"/>
                    </a:lnTo>
                    <a:lnTo>
                      <a:pt x="128" y="672"/>
                    </a:lnTo>
                    <a:lnTo>
                      <a:pt x="134" y="672"/>
                    </a:lnTo>
                    <a:lnTo>
                      <a:pt x="136" y="674"/>
                    </a:lnTo>
                    <a:lnTo>
                      <a:pt x="142" y="680"/>
                    </a:lnTo>
                    <a:lnTo>
                      <a:pt x="154" y="706"/>
                    </a:lnTo>
                    <a:lnTo>
                      <a:pt x="172" y="758"/>
                    </a:lnTo>
                    <a:lnTo>
                      <a:pt x="188" y="798"/>
                    </a:lnTo>
                    <a:lnTo>
                      <a:pt x="196" y="814"/>
                    </a:lnTo>
                    <a:lnTo>
                      <a:pt x="204" y="828"/>
                    </a:lnTo>
                    <a:lnTo>
                      <a:pt x="212" y="838"/>
                    </a:lnTo>
                    <a:lnTo>
                      <a:pt x="222" y="846"/>
                    </a:lnTo>
                    <a:lnTo>
                      <a:pt x="232" y="852"/>
                    </a:lnTo>
                    <a:lnTo>
                      <a:pt x="244" y="852"/>
                    </a:lnTo>
                    <a:lnTo>
                      <a:pt x="250" y="852"/>
                    </a:lnTo>
                    <a:lnTo>
                      <a:pt x="258" y="850"/>
                    </a:lnTo>
                    <a:lnTo>
                      <a:pt x="268" y="842"/>
                    </a:lnTo>
                    <a:lnTo>
                      <a:pt x="280" y="830"/>
                    </a:lnTo>
                    <a:lnTo>
                      <a:pt x="298" y="808"/>
                    </a:lnTo>
                    <a:lnTo>
                      <a:pt x="322" y="774"/>
                    </a:lnTo>
                    <a:lnTo>
                      <a:pt x="352" y="728"/>
                    </a:lnTo>
                    <a:lnTo>
                      <a:pt x="392" y="668"/>
                    </a:lnTo>
                    <a:lnTo>
                      <a:pt x="488" y="516"/>
                    </a:lnTo>
                    <a:lnTo>
                      <a:pt x="570" y="392"/>
                    </a:lnTo>
                    <a:lnTo>
                      <a:pt x="662" y="258"/>
                    </a:lnTo>
                    <a:lnTo>
                      <a:pt x="698" y="206"/>
                    </a:lnTo>
                    <a:lnTo>
                      <a:pt x="728" y="166"/>
                    </a:lnTo>
                    <a:lnTo>
                      <a:pt x="754" y="136"/>
                    </a:lnTo>
                    <a:lnTo>
                      <a:pt x="778" y="108"/>
                    </a:lnTo>
                    <a:lnTo>
                      <a:pt x="800" y="84"/>
                    </a:lnTo>
                    <a:lnTo>
                      <a:pt x="822" y="64"/>
                    </a:lnTo>
                    <a:lnTo>
                      <a:pt x="840" y="52"/>
                    </a:lnTo>
                    <a:lnTo>
                      <a:pt x="862" y="40"/>
                    </a:lnTo>
                    <a:lnTo>
                      <a:pt x="886" y="30"/>
                    </a:lnTo>
                    <a:lnTo>
                      <a:pt x="912" y="20"/>
                    </a:lnTo>
                    <a:lnTo>
                      <a:pt x="938" y="14"/>
                    </a:lnTo>
                    <a:lnTo>
                      <a:pt x="966" y="8"/>
                    </a:lnTo>
                    <a:lnTo>
                      <a:pt x="996" y="4"/>
                    </a:lnTo>
                    <a:lnTo>
                      <a:pt x="1030" y="0"/>
                    </a:lnTo>
                    <a:lnTo>
                      <a:pt x="934" y="110"/>
                    </a:lnTo>
                    <a:lnTo>
                      <a:pt x="842" y="222"/>
                    </a:lnTo>
                    <a:lnTo>
                      <a:pt x="752" y="336"/>
                    </a:lnTo>
                    <a:lnTo>
                      <a:pt x="664" y="452"/>
                    </a:lnTo>
                    <a:close/>
                  </a:path>
                </a:pathLst>
              </a:custGeom>
              <a:solidFill>
                <a:srgbClr val="00CC00"/>
              </a:solidFill>
              <a:ln w="9525">
                <a:noFill/>
                <a:round/>
                <a:headEnd/>
                <a:tailEnd/>
              </a:ln>
            </p:spPr>
            <p:txBody>
              <a:bodyPr/>
              <a:lstStyle/>
              <a:p>
                <a:endParaRPr lang="en-US"/>
              </a:p>
            </p:txBody>
          </p:sp>
          <p:sp>
            <p:nvSpPr>
              <p:cNvPr id="243" name="Freeform 163"/>
              <p:cNvSpPr>
                <a:spLocks/>
              </p:cNvSpPr>
              <p:nvPr/>
            </p:nvSpPr>
            <p:spPr bwMode="auto">
              <a:xfrm>
                <a:off x="142" y="1706"/>
                <a:ext cx="72" cy="54"/>
              </a:xfrm>
              <a:custGeom>
                <a:avLst/>
                <a:gdLst>
                  <a:gd name="T0" fmla="*/ 72 w 72"/>
                  <a:gd name="T1" fmla="*/ 26 h 54"/>
                  <a:gd name="T2" fmla="*/ 72 w 72"/>
                  <a:gd name="T3" fmla="*/ 26 h 54"/>
                  <a:gd name="T4" fmla="*/ 72 w 72"/>
                  <a:gd name="T5" fmla="*/ 32 h 54"/>
                  <a:gd name="T6" fmla="*/ 70 w 72"/>
                  <a:gd name="T7" fmla="*/ 38 h 54"/>
                  <a:gd name="T8" fmla="*/ 66 w 72"/>
                  <a:gd name="T9" fmla="*/ 42 h 54"/>
                  <a:gd name="T10" fmla="*/ 62 w 72"/>
                  <a:gd name="T11" fmla="*/ 46 h 54"/>
                  <a:gd name="T12" fmla="*/ 50 w 72"/>
                  <a:gd name="T13" fmla="*/ 52 h 54"/>
                  <a:gd name="T14" fmla="*/ 36 w 72"/>
                  <a:gd name="T15" fmla="*/ 54 h 54"/>
                  <a:gd name="T16" fmla="*/ 36 w 72"/>
                  <a:gd name="T17" fmla="*/ 54 h 54"/>
                  <a:gd name="T18" fmla="*/ 22 w 72"/>
                  <a:gd name="T19" fmla="*/ 52 h 54"/>
                  <a:gd name="T20" fmla="*/ 12 w 72"/>
                  <a:gd name="T21" fmla="*/ 46 h 54"/>
                  <a:gd name="T22" fmla="*/ 8 w 72"/>
                  <a:gd name="T23" fmla="*/ 42 h 54"/>
                  <a:gd name="T24" fmla="*/ 4 w 72"/>
                  <a:gd name="T25" fmla="*/ 38 h 54"/>
                  <a:gd name="T26" fmla="*/ 2 w 72"/>
                  <a:gd name="T27" fmla="*/ 32 h 54"/>
                  <a:gd name="T28" fmla="*/ 0 w 72"/>
                  <a:gd name="T29" fmla="*/ 26 h 54"/>
                  <a:gd name="T30" fmla="*/ 0 w 72"/>
                  <a:gd name="T31" fmla="*/ 26 h 54"/>
                  <a:gd name="T32" fmla="*/ 2 w 72"/>
                  <a:gd name="T33" fmla="*/ 22 h 54"/>
                  <a:gd name="T34" fmla="*/ 4 w 72"/>
                  <a:gd name="T35" fmla="*/ 16 h 54"/>
                  <a:gd name="T36" fmla="*/ 8 w 72"/>
                  <a:gd name="T37" fmla="*/ 12 h 54"/>
                  <a:gd name="T38" fmla="*/ 12 w 72"/>
                  <a:gd name="T39" fmla="*/ 8 h 54"/>
                  <a:gd name="T40" fmla="*/ 22 w 72"/>
                  <a:gd name="T41" fmla="*/ 2 h 54"/>
                  <a:gd name="T42" fmla="*/ 36 w 72"/>
                  <a:gd name="T43" fmla="*/ 0 h 54"/>
                  <a:gd name="T44" fmla="*/ 36 w 72"/>
                  <a:gd name="T45" fmla="*/ 0 h 54"/>
                  <a:gd name="T46" fmla="*/ 50 w 72"/>
                  <a:gd name="T47" fmla="*/ 2 h 54"/>
                  <a:gd name="T48" fmla="*/ 62 w 72"/>
                  <a:gd name="T49" fmla="*/ 8 h 54"/>
                  <a:gd name="T50" fmla="*/ 66 w 72"/>
                  <a:gd name="T51" fmla="*/ 12 h 54"/>
                  <a:gd name="T52" fmla="*/ 70 w 72"/>
                  <a:gd name="T53" fmla="*/ 16 h 54"/>
                  <a:gd name="T54" fmla="*/ 72 w 72"/>
                  <a:gd name="T55" fmla="*/ 22 h 54"/>
                  <a:gd name="T56" fmla="*/ 72 w 72"/>
                  <a:gd name="T57" fmla="*/ 26 h 54"/>
                  <a:gd name="T58" fmla="*/ 72 w 72"/>
                  <a:gd name="T59" fmla="*/ 26 h 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4"/>
                  <a:gd name="T92" fmla="*/ 72 w 72"/>
                  <a:gd name="T93" fmla="*/ 54 h 5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4">
                    <a:moveTo>
                      <a:pt x="72" y="26"/>
                    </a:moveTo>
                    <a:lnTo>
                      <a:pt x="72" y="26"/>
                    </a:lnTo>
                    <a:lnTo>
                      <a:pt x="72" y="32"/>
                    </a:lnTo>
                    <a:lnTo>
                      <a:pt x="70" y="38"/>
                    </a:lnTo>
                    <a:lnTo>
                      <a:pt x="66" y="42"/>
                    </a:lnTo>
                    <a:lnTo>
                      <a:pt x="62" y="46"/>
                    </a:lnTo>
                    <a:lnTo>
                      <a:pt x="50" y="52"/>
                    </a:lnTo>
                    <a:lnTo>
                      <a:pt x="36" y="54"/>
                    </a:lnTo>
                    <a:lnTo>
                      <a:pt x="22" y="52"/>
                    </a:lnTo>
                    <a:lnTo>
                      <a:pt x="12" y="46"/>
                    </a:lnTo>
                    <a:lnTo>
                      <a:pt x="8" y="42"/>
                    </a:lnTo>
                    <a:lnTo>
                      <a:pt x="4" y="38"/>
                    </a:lnTo>
                    <a:lnTo>
                      <a:pt x="2" y="32"/>
                    </a:lnTo>
                    <a:lnTo>
                      <a:pt x="0" y="26"/>
                    </a:lnTo>
                    <a:lnTo>
                      <a:pt x="2" y="22"/>
                    </a:lnTo>
                    <a:lnTo>
                      <a:pt x="4" y="16"/>
                    </a:lnTo>
                    <a:lnTo>
                      <a:pt x="8" y="12"/>
                    </a:lnTo>
                    <a:lnTo>
                      <a:pt x="12" y="8"/>
                    </a:lnTo>
                    <a:lnTo>
                      <a:pt x="22" y="2"/>
                    </a:lnTo>
                    <a:lnTo>
                      <a:pt x="36" y="0"/>
                    </a:lnTo>
                    <a:lnTo>
                      <a:pt x="50" y="2"/>
                    </a:lnTo>
                    <a:lnTo>
                      <a:pt x="62" y="8"/>
                    </a:lnTo>
                    <a:lnTo>
                      <a:pt x="66" y="12"/>
                    </a:lnTo>
                    <a:lnTo>
                      <a:pt x="70" y="16"/>
                    </a:lnTo>
                    <a:lnTo>
                      <a:pt x="72" y="22"/>
                    </a:lnTo>
                    <a:lnTo>
                      <a:pt x="72" y="26"/>
                    </a:lnTo>
                    <a:close/>
                  </a:path>
                </a:pathLst>
              </a:custGeom>
              <a:solidFill>
                <a:srgbClr val="00CC00"/>
              </a:solidFill>
              <a:ln w="9525">
                <a:noFill/>
                <a:round/>
                <a:headEnd/>
                <a:tailEnd/>
              </a:ln>
            </p:spPr>
            <p:txBody>
              <a:bodyPr/>
              <a:lstStyle/>
              <a:p>
                <a:endParaRPr lang="en-US"/>
              </a:p>
            </p:txBody>
          </p:sp>
          <p:sp>
            <p:nvSpPr>
              <p:cNvPr id="244" name="Freeform 164"/>
              <p:cNvSpPr>
                <a:spLocks/>
              </p:cNvSpPr>
              <p:nvPr/>
            </p:nvSpPr>
            <p:spPr bwMode="auto">
              <a:xfrm>
                <a:off x="184" y="1776"/>
                <a:ext cx="34" cy="32"/>
              </a:xfrm>
              <a:custGeom>
                <a:avLst/>
                <a:gdLst>
                  <a:gd name="T0" fmla="*/ 34 w 34"/>
                  <a:gd name="T1" fmla="*/ 16 h 32"/>
                  <a:gd name="T2" fmla="*/ 34 w 34"/>
                  <a:gd name="T3" fmla="*/ 16 h 32"/>
                  <a:gd name="T4" fmla="*/ 32 w 34"/>
                  <a:gd name="T5" fmla="*/ 22 h 32"/>
                  <a:gd name="T6" fmla="*/ 28 w 34"/>
                  <a:gd name="T7" fmla="*/ 26 h 32"/>
                  <a:gd name="T8" fmla="*/ 24 w 34"/>
                  <a:gd name="T9" fmla="*/ 30 h 32"/>
                  <a:gd name="T10" fmla="*/ 16 w 34"/>
                  <a:gd name="T11" fmla="*/ 32 h 32"/>
                  <a:gd name="T12" fmla="*/ 16 w 34"/>
                  <a:gd name="T13" fmla="*/ 32 h 32"/>
                  <a:gd name="T14" fmla="*/ 10 w 34"/>
                  <a:gd name="T15" fmla="*/ 30 h 32"/>
                  <a:gd name="T16" fmla="*/ 6 w 34"/>
                  <a:gd name="T17" fmla="*/ 26 h 32"/>
                  <a:gd name="T18" fmla="*/ 2 w 34"/>
                  <a:gd name="T19" fmla="*/ 22 h 32"/>
                  <a:gd name="T20" fmla="*/ 0 w 34"/>
                  <a:gd name="T21" fmla="*/ 16 h 32"/>
                  <a:gd name="T22" fmla="*/ 0 w 34"/>
                  <a:gd name="T23" fmla="*/ 16 h 32"/>
                  <a:gd name="T24" fmla="*/ 2 w 34"/>
                  <a:gd name="T25" fmla="*/ 10 h 32"/>
                  <a:gd name="T26" fmla="*/ 6 w 34"/>
                  <a:gd name="T27" fmla="*/ 6 h 32"/>
                  <a:gd name="T28" fmla="*/ 10 w 34"/>
                  <a:gd name="T29" fmla="*/ 2 h 32"/>
                  <a:gd name="T30" fmla="*/ 16 w 34"/>
                  <a:gd name="T31" fmla="*/ 0 h 32"/>
                  <a:gd name="T32" fmla="*/ 16 w 34"/>
                  <a:gd name="T33" fmla="*/ 0 h 32"/>
                  <a:gd name="T34" fmla="*/ 24 w 34"/>
                  <a:gd name="T35" fmla="*/ 2 h 32"/>
                  <a:gd name="T36" fmla="*/ 28 w 34"/>
                  <a:gd name="T37" fmla="*/ 6 h 32"/>
                  <a:gd name="T38" fmla="*/ 32 w 34"/>
                  <a:gd name="T39" fmla="*/ 10 h 32"/>
                  <a:gd name="T40" fmla="*/ 34 w 34"/>
                  <a:gd name="T41" fmla="*/ 16 h 32"/>
                  <a:gd name="T42" fmla="*/ 34 w 34"/>
                  <a:gd name="T43" fmla="*/ 1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2"/>
                  <a:gd name="T68" fmla="*/ 34 w 34"/>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2">
                    <a:moveTo>
                      <a:pt x="34" y="16"/>
                    </a:moveTo>
                    <a:lnTo>
                      <a:pt x="34" y="16"/>
                    </a:lnTo>
                    <a:lnTo>
                      <a:pt x="32" y="22"/>
                    </a:lnTo>
                    <a:lnTo>
                      <a:pt x="28" y="26"/>
                    </a:lnTo>
                    <a:lnTo>
                      <a:pt x="24" y="30"/>
                    </a:lnTo>
                    <a:lnTo>
                      <a:pt x="16" y="32"/>
                    </a:lnTo>
                    <a:lnTo>
                      <a:pt x="10" y="30"/>
                    </a:lnTo>
                    <a:lnTo>
                      <a:pt x="6" y="26"/>
                    </a:lnTo>
                    <a:lnTo>
                      <a:pt x="2" y="22"/>
                    </a:lnTo>
                    <a:lnTo>
                      <a:pt x="0" y="16"/>
                    </a:lnTo>
                    <a:lnTo>
                      <a:pt x="2" y="10"/>
                    </a:lnTo>
                    <a:lnTo>
                      <a:pt x="6" y="6"/>
                    </a:lnTo>
                    <a:lnTo>
                      <a:pt x="10" y="2"/>
                    </a:lnTo>
                    <a:lnTo>
                      <a:pt x="16" y="0"/>
                    </a:lnTo>
                    <a:lnTo>
                      <a:pt x="24" y="2"/>
                    </a:lnTo>
                    <a:lnTo>
                      <a:pt x="28" y="6"/>
                    </a:lnTo>
                    <a:lnTo>
                      <a:pt x="32" y="10"/>
                    </a:lnTo>
                    <a:lnTo>
                      <a:pt x="34" y="16"/>
                    </a:lnTo>
                    <a:close/>
                  </a:path>
                </a:pathLst>
              </a:custGeom>
              <a:solidFill>
                <a:srgbClr val="00CC00"/>
              </a:solidFill>
              <a:ln w="9525">
                <a:noFill/>
                <a:round/>
                <a:headEnd/>
                <a:tailEnd/>
              </a:ln>
            </p:spPr>
            <p:txBody>
              <a:bodyPr/>
              <a:lstStyle/>
              <a:p>
                <a:endParaRPr lang="en-US"/>
              </a:p>
            </p:txBody>
          </p:sp>
        </p:grpSp>
        <p:grpSp>
          <p:nvGrpSpPr>
            <p:cNvPr id="222" name="Group 165"/>
            <p:cNvGrpSpPr>
              <a:grpSpLocks noChangeAspect="1"/>
            </p:cNvGrpSpPr>
            <p:nvPr/>
          </p:nvGrpSpPr>
          <p:grpSpPr bwMode="auto">
            <a:xfrm>
              <a:off x="95250" y="1295400"/>
              <a:ext cx="225425" cy="238125"/>
              <a:chOff x="22" y="906"/>
              <a:chExt cx="1162" cy="1218"/>
            </a:xfrm>
          </p:grpSpPr>
          <p:sp>
            <p:nvSpPr>
              <p:cNvPr id="231" name="AutoShape 166"/>
              <p:cNvSpPr>
                <a:spLocks noChangeAspect="1" noChangeArrowheads="1" noTextEdit="1"/>
              </p:cNvSpPr>
              <p:nvPr/>
            </p:nvSpPr>
            <p:spPr bwMode="auto">
              <a:xfrm>
                <a:off x="22" y="906"/>
                <a:ext cx="1162" cy="1218"/>
              </a:xfrm>
              <a:prstGeom prst="rect">
                <a:avLst/>
              </a:prstGeom>
              <a:noFill/>
              <a:ln w="9525">
                <a:noFill/>
                <a:miter lim="800000"/>
                <a:headEnd/>
                <a:tailEnd/>
              </a:ln>
            </p:spPr>
            <p:txBody>
              <a:bodyPr/>
              <a:lstStyle/>
              <a:p>
                <a:endParaRPr lang="en-US"/>
              </a:p>
            </p:txBody>
          </p:sp>
          <p:sp>
            <p:nvSpPr>
              <p:cNvPr id="232" name="Freeform 167"/>
              <p:cNvSpPr>
                <a:spLocks/>
              </p:cNvSpPr>
              <p:nvPr/>
            </p:nvSpPr>
            <p:spPr bwMode="auto">
              <a:xfrm>
                <a:off x="52" y="940"/>
                <a:ext cx="1096" cy="1154"/>
              </a:xfrm>
              <a:custGeom>
                <a:avLst/>
                <a:gdLst>
                  <a:gd name="T0" fmla="*/ 1096 w 1096"/>
                  <a:gd name="T1" fmla="*/ 28 h 1154"/>
                  <a:gd name="T2" fmla="*/ 900 w 1096"/>
                  <a:gd name="T3" fmla="*/ 258 h 1154"/>
                  <a:gd name="T4" fmla="*/ 714 w 1096"/>
                  <a:gd name="T5" fmla="*/ 498 h 1154"/>
                  <a:gd name="T6" fmla="*/ 628 w 1096"/>
                  <a:gd name="T7" fmla="*/ 622 h 1154"/>
                  <a:gd name="T8" fmla="*/ 464 w 1096"/>
                  <a:gd name="T9" fmla="*/ 870 h 1154"/>
                  <a:gd name="T10" fmla="*/ 386 w 1096"/>
                  <a:gd name="T11" fmla="*/ 998 h 1154"/>
                  <a:gd name="T12" fmla="*/ 360 w 1096"/>
                  <a:gd name="T13" fmla="*/ 1050 h 1154"/>
                  <a:gd name="T14" fmla="*/ 330 w 1096"/>
                  <a:gd name="T15" fmla="*/ 1096 h 1154"/>
                  <a:gd name="T16" fmla="*/ 298 w 1096"/>
                  <a:gd name="T17" fmla="*/ 1128 h 1154"/>
                  <a:gd name="T18" fmla="*/ 258 w 1096"/>
                  <a:gd name="T19" fmla="*/ 1148 h 1154"/>
                  <a:gd name="T20" fmla="*/ 214 w 1096"/>
                  <a:gd name="T21" fmla="*/ 1154 h 1154"/>
                  <a:gd name="T22" fmla="*/ 194 w 1096"/>
                  <a:gd name="T23" fmla="*/ 1152 h 1154"/>
                  <a:gd name="T24" fmla="*/ 162 w 1096"/>
                  <a:gd name="T25" fmla="*/ 1146 h 1154"/>
                  <a:gd name="T26" fmla="*/ 148 w 1096"/>
                  <a:gd name="T27" fmla="*/ 1142 h 1154"/>
                  <a:gd name="T28" fmla="*/ 122 w 1096"/>
                  <a:gd name="T29" fmla="*/ 1126 h 1154"/>
                  <a:gd name="T30" fmla="*/ 100 w 1096"/>
                  <a:gd name="T31" fmla="*/ 1100 h 1154"/>
                  <a:gd name="T32" fmla="*/ 90 w 1096"/>
                  <a:gd name="T33" fmla="*/ 1088 h 1154"/>
                  <a:gd name="T34" fmla="*/ 66 w 1096"/>
                  <a:gd name="T35" fmla="*/ 1034 h 1154"/>
                  <a:gd name="T36" fmla="*/ 48 w 1096"/>
                  <a:gd name="T37" fmla="*/ 984 h 1154"/>
                  <a:gd name="T38" fmla="*/ 28 w 1096"/>
                  <a:gd name="T39" fmla="*/ 916 h 1154"/>
                  <a:gd name="T40" fmla="*/ 26 w 1096"/>
                  <a:gd name="T41" fmla="*/ 904 h 1154"/>
                  <a:gd name="T42" fmla="*/ 2 w 1096"/>
                  <a:gd name="T43" fmla="*/ 810 h 1154"/>
                  <a:gd name="T44" fmla="*/ 0 w 1096"/>
                  <a:gd name="T45" fmla="*/ 794 h 1154"/>
                  <a:gd name="T46" fmla="*/ 4 w 1096"/>
                  <a:gd name="T47" fmla="*/ 772 h 1154"/>
                  <a:gd name="T48" fmla="*/ 14 w 1096"/>
                  <a:gd name="T49" fmla="*/ 750 h 1154"/>
                  <a:gd name="T50" fmla="*/ 30 w 1096"/>
                  <a:gd name="T51" fmla="*/ 730 h 1154"/>
                  <a:gd name="T52" fmla="*/ 54 w 1096"/>
                  <a:gd name="T53" fmla="*/ 712 h 1154"/>
                  <a:gd name="T54" fmla="*/ 80 w 1096"/>
                  <a:gd name="T55" fmla="*/ 696 h 1154"/>
                  <a:gd name="T56" fmla="*/ 132 w 1096"/>
                  <a:gd name="T57" fmla="*/ 676 h 1154"/>
                  <a:gd name="T58" fmla="*/ 156 w 1096"/>
                  <a:gd name="T59" fmla="*/ 674 h 1154"/>
                  <a:gd name="T60" fmla="*/ 172 w 1096"/>
                  <a:gd name="T61" fmla="*/ 676 h 1154"/>
                  <a:gd name="T62" fmla="*/ 184 w 1096"/>
                  <a:gd name="T63" fmla="*/ 684 h 1154"/>
                  <a:gd name="T64" fmla="*/ 188 w 1096"/>
                  <a:gd name="T65" fmla="*/ 690 h 1154"/>
                  <a:gd name="T66" fmla="*/ 208 w 1096"/>
                  <a:gd name="T67" fmla="*/ 726 h 1154"/>
                  <a:gd name="T68" fmla="*/ 226 w 1096"/>
                  <a:gd name="T69" fmla="*/ 780 h 1154"/>
                  <a:gd name="T70" fmla="*/ 240 w 1096"/>
                  <a:gd name="T71" fmla="*/ 812 h 1154"/>
                  <a:gd name="T72" fmla="*/ 256 w 1096"/>
                  <a:gd name="T73" fmla="*/ 844 h 1154"/>
                  <a:gd name="T74" fmla="*/ 268 w 1096"/>
                  <a:gd name="T75" fmla="*/ 854 h 1154"/>
                  <a:gd name="T76" fmla="*/ 272 w 1096"/>
                  <a:gd name="T77" fmla="*/ 856 h 1154"/>
                  <a:gd name="T78" fmla="*/ 286 w 1096"/>
                  <a:gd name="T79" fmla="*/ 844 h 1154"/>
                  <a:gd name="T80" fmla="*/ 348 w 1096"/>
                  <a:gd name="T81" fmla="*/ 758 h 1154"/>
                  <a:gd name="T82" fmla="*/ 396 w 1096"/>
                  <a:gd name="T83" fmla="*/ 682 h 1154"/>
                  <a:gd name="T84" fmla="*/ 574 w 1096"/>
                  <a:gd name="T85" fmla="*/ 406 h 1154"/>
                  <a:gd name="T86" fmla="*/ 668 w 1096"/>
                  <a:gd name="T87" fmla="*/ 272 h 1154"/>
                  <a:gd name="T88" fmla="*/ 734 w 1096"/>
                  <a:gd name="T89" fmla="*/ 180 h 1154"/>
                  <a:gd name="T90" fmla="*/ 760 w 1096"/>
                  <a:gd name="T91" fmla="*/ 146 h 1154"/>
                  <a:gd name="T92" fmla="*/ 810 w 1096"/>
                  <a:gd name="T93" fmla="*/ 94 h 1154"/>
                  <a:gd name="T94" fmla="*/ 834 w 1096"/>
                  <a:gd name="T95" fmla="*/ 74 h 1154"/>
                  <a:gd name="T96" fmla="*/ 878 w 1096"/>
                  <a:gd name="T97" fmla="*/ 46 h 1154"/>
                  <a:gd name="T98" fmla="*/ 932 w 1096"/>
                  <a:gd name="T99" fmla="*/ 24 h 1154"/>
                  <a:gd name="T100" fmla="*/ 964 w 1096"/>
                  <a:gd name="T101" fmla="*/ 16 h 1154"/>
                  <a:gd name="T102" fmla="*/ 1042 w 1096"/>
                  <a:gd name="T103" fmla="*/ 4 h 1154"/>
                  <a:gd name="T104" fmla="*/ 1096 w 1096"/>
                  <a:gd name="T105" fmla="*/ 28 h 11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6"/>
                  <a:gd name="T160" fmla="*/ 0 h 1154"/>
                  <a:gd name="T161" fmla="*/ 1096 w 1096"/>
                  <a:gd name="T162" fmla="*/ 1154 h 115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6" h="1154">
                    <a:moveTo>
                      <a:pt x="1096" y="28"/>
                    </a:moveTo>
                    <a:lnTo>
                      <a:pt x="1096" y="28"/>
                    </a:lnTo>
                    <a:lnTo>
                      <a:pt x="996" y="142"/>
                    </a:lnTo>
                    <a:lnTo>
                      <a:pt x="900" y="258"/>
                    </a:lnTo>
                    <a:lnTo>
                      <a:pt x="806" y="378"/>
                    </a:lnTo>
                    <a:lnTo>
                      <a:pt x="714" y="498"/>
                    </a:lnTo>
                    <a:lnTo>
                      <a:pt x="628" y="622"/>
                    </a:lnTo>
                    <a:lnTo>
                      <a:pt x="544" y="746"/>
                    </a:lnTo>
                    <a:lnTo>
                      <a:pt x="464" y="870"/>
                    </a:lnTo>
                    <a:lnTo>
                      <a:pt x="386" y="998"/>
                    </a:lnTo>
                    <a:lnTo>
                      <a:pt x="360" y="1050"/>
                    </a:lnTo>
                    <a:lnTo>
                      <a:pt x="346" y="1076"/>
                    </a:lnTo>
                    <a:lnTo>
                      <a:pt x="330" y="1096"/>
                    </a:lnTo>
                    <a:lnTo>
                      <a:pt x="314" y="1114"/>
                    </a:lnTo>
                    <a:lnTo>
                      <a:pt x="298" y="1128"/>
                    </a:lnTo>
                    <a:lnTo>
                      <a:pt x="278" y="1140"/>
                    </a:lnTo>
                    <a:lnTo>
                      <a:pt x="258" y="1148"/>
                    </a:lnTo>
                    <a:lnTo>
                      <a:pt x="236" y="1152"/>
                    </a:lnTo>
                    <a:lnTo>
                      <a:pt x="214" y="1154"/>
                    </a:lnTo>
                    <a:lnTo>
                      <a:pt x="194" y="1152"/>
                    </a:lnTo>
                    <a:lnTo>
                      <a:pt x="176" y="1150"/>
                    </a:lnTo>
                    <a:lnTo>
                      <a:pt x="162" y="1146"/>
                    </a:lnTo>
                    <a:lnTo>
                      <a:pt x="148" y="1142"/>
                    </a:lnTo>
                    <a:lnTo>
                      <a:pt x="134" y="1134"/>
                    </a:lnTo>
                    <a:lnTo>
                      <a:pt x="122" y="1126"/>
                    </a:lnTo>
                    <a:lnTo>
                      <a:pt x="110" y="1114"/>
                    </a:lnTo>
                    <a:lnTo>
                      <a:pt x="100" y="1100"/>
                    </a:lnTo>
                    <a:lnTo>
                      <a:pt x="90" y="1088"/>
                    </a:lnTo>
                    <a:lnTo>
                      <a:pt x="82" y="1072"/>
                    </a:lnTo>
                    <a:lnTo>
                      <a:pt x="66" y="1034"/>
                    </a:lnTo>
                    <a:lnTo>
                      <a:pt x="48" y="984"/>
                    </a:lnTo>
                    <a:lnTo>
                      <a:pt x="28" y="916"/>
                    </a:lnTo>
                    <a:lnTo>
                      <a:pt x="26" y="904"/>
                    </a:lnTo>
                    <a:lnTo>
                      <a:pt x="8" y="832"/>
                    </a:lnTo>
                    <a:lnTo>
                      <a:pt x="2" y="810"/>
                    </a:lnTo>
                    <a:lnTo>
                      <a:pt x="0" y="794"/>
                    </a:lnTo>
                    <a:lnTo>
                      <a:pt x="2" y="782"/>
                    </a:lnTo>
                    <a:lnTo>
                      <a:pt x="4" y="772"/>
                    </a:lnTo>
                    <a:lnTo>
                      <a:pt x="8" y="762"/>
                    </a:lnTo>
                    <a:lnTo>
                      <a:pt x="14" y="750"/>
                    </a:lnTo>
                    <a:lnTo>
                      <a:pt x="22" y="740"/>
                    </a:lnTo>
                    <a:lnTo>
                      <a:pt x="30" y="730"/>
                    </a:lnTo>
                    <a:lnTo>
                      <a:pt x="40" y="722"/>
                    </a:lnTo>
                    <a:lnTo>
                      <a:pt x="54" y="712"/>
                    </a:lnTo>
                    <a:lnTo>
                      <a:pt x="80" y="696"/>
                    </a:lnTo>
                    <a:lnTo>
                      <a:pt x="106" y="684"/>
                    </a:lnTo>
                    <a:lnTo>
                      <a:pt x="132" y="676"/>
                    </a:lnTo>
                    <a:lnTo>
                      <a:pt x="156" y="674"/>
                    </a:lnTo>
                    <a:lnTo>
                      <a:pt x="164" y="674"/>
                    </a:lnTo>
                    <a:lnTo>
                      <a:pt x="172" y="676"/>
                    </a:lnTo>
                    <a:lnTo>
                      <a:pt x="178" y="680"/>
                    </a:lnTo>
                    <a:lnTo>
                      <a:pt x="184" y="684"/>
                    </a:lnTo>
                    <a:lnTo>
                      <a:pt x="188" y="690"/>
                    </a:lnTo>
                    <a:lnTo>
                      <a:pt x="194" y="700"/>
                    </a:lnTo>
                    <a:lnTo>
                      <a:pt x="208" y="726"/>
                    </a:lnTo>
                    <a:lnTo>
                      <a:pt x="226" y="780"/>
                    </a:lnTo>
                    <a:lnTo>
                      <a:pt x="240" y="812"/>
                    </a:lnTo>
                    <a:lnTo>
                      <a:pt x="252" y="836"/>
                    </a:lnTo>
                    <a:lnTo>
                      <a:pt x="256" y="844"/>
                    </a:lnTo>
                    <a:lnTo>
                      <a:pt x="262" y="850"/>
                    </a:lnTo>
                    <a:lnTo>
                      <a:pt x="268" y="854"/>
                    </a:lnTo>
                    <a:lnTo>
                      <a:pt x="272" y="856"/>
                    </a:lnTo>
                    <a:lnTo>
                      <a:pt x="278" y="852"/>
                    </a:lnTo>
                    <a:lnTo>
                      <a:pt x="286" y="844"/>
                    </a:lnTo>
                    <a:lnTo>
                      <a:pt x="310" y="812"/>
                    </a:lnTo>
                    <a:lnTo>
                      <a:pt x="348" y="758"/>
                    </a:lnTo>
                    <a:lnTo>
                      <a:pt x="396" y="682"/>
                    </a:lnTo>
                    <a:lnTo>
                      <a:pt x="492" y="532"/>
                    </a:lnTo>
                    <a:lnTo>
                      <a:pt x="574" y="406"/>
                    </a:lnTo>
                    <a:lnTo>
                      <a:pt x="668" y="272"/>
                    </a:lnTo>
                    <a:lnTo>
                      <a:pt x="704" y="220"/>
                    </a:lnTo>
                    <a:lnTo>
                      <a:pt x="734" y="180"/>
                    </a:lnTo>
                    <a:lnTo>
                      <a:pt x="760" y="146"/>
                    </a:lnTo>
                    <a:lnTo>
                      <a:pt x="786" y="118"/>
                    </a:lnTo>
                    <a:lnTo>
                      <a:pt x="810" y="94"/>
                    </a:lnTo>
                    <a:lnTo>
                      <a:pt x="834" y="74"/>
                    </a:lnTo>
                    <a:lnTo>
                      <a:pt x="854" y="58"/>
                    </a:lnTo>
                    <a:lnTo>
                      <a:pt x="878" y="46"/>
                    </a:lnTo>
                    <a:lnTo>
                      <a:pt x="904" y="34"/>
                    </a:lnTo>
                    <a:lnTo>
                      <a:pt x="932" y="24"/>
                    </a:lnTo>
                    <a:lnTo>
                      <a:pt x="964" y="16"/>
                    </a:lnTo>
                    <a:lnTo>
                      <a:pt x="1000" y="8"/>
                    </a:lnTo>
                    <a:lnTo>
                      <a:pt x="1042" y="4"/>
                    </a:lnTo>
                    <a:lnTo>
                      <a:pt x="1086" y="0"/>
                    </a:lnTo>
                    <a:lnTo>
                      <a:pt x="1096" y="28"/>
                    </a:lnTo>
                    <a:close/>
                  </a:path>
                </a:pathLst>
              </a:custGeom>
              <a:solidFill>
                <a:srgbClr val="DF1420"/>
              </a:solidFill>
              <a:ln w="9525">
                <a:noFill/>
                <a:round/>
                <a:headEnd/>
                <a:tailEnd/>
              </a:ln>
            </p:spPr>
            <p:txBody>
              <a:bodyPr/>
              <a:lstStyle/>
              <a:p>
                <a:endParaRPr lang="en-US"/>
              </a:p>
            </p:txBody>
          </p:sp>
          <p:sp>
            <p:nvSpPr>
              <p:cNvPr id="233" name="Freeform 168"/>
              <p:cNvSpPr>
                <a:spLocks/>
              </p:cNvSpPr>
              <p:nvPr/>
            </p:nvSpPr>
            <p:spPr bwMode="auto">
              <a:xfrm>
                <a:off x="26" y="910"/>
                <a:ext cx="1154" cy="1210"/>
              </a:xfrm>
              <a:custGeom>
                <a:avLst/>
                <a:gdLst>
                  <a:gd name="T0" fmla="*/ 1110 w 1154"/>
                  <a:gd name="T1" fmla="*/ 2 h 1210"/>
                  <a:gd name="T2" fmla="*/ 1064 w 1154"/>
                  <a:gd name="T3" fmla="*/ 6 h 1210"/>
                  <a:gd name="T4" fmla="*/ 984 w 1154"/>
                  <a:gd name="T5" fmla="*/ 18 h 1210"/>
                  <a:gd name="T6" fmla="*/ 950 w 1154"/>
                  <a:gd name="T7" fmla="*/ 28 h 1210"/>
                  <a:gd name="T8" fmla="*/ 890 w 1154"/>
                  <a:gd name="T9" fmla="*/ 52 h 1210"/>
                  <a:gd name="T10" fmla="*/ 842 w 1154"/>
                  <a:gd name="T11" fmla="*/ 82 h 1210"/>
                  <a:gd name="T12" fmla="*/ 818 w 1154"/>
                  <a:gd name="T13" fmla="*/ 104 h 1210"/>
                  <a:gd name="T14" fmla="*/ 766 w 1154"/>
                  <a:gd name="T15" fmla="*/ 158 h 1210"/>
                  <a:gd name="T16" fmla="*/ 738 w 1154"/>
                  <a:gd name="T17" fmla="*/ 192 h 1210"/>
                  <a:gd name="T18" fmla="*/ 670 w 1154"/>
                  <a:gd name="T19" fmla="*/ 286 h 1210"/>
                  <a:gd name="T20" fmla="*/ 578 w 1154"/>
                  <a:gd name="T21" fmla="*/ 420 h 1210"/>
                  <a:gd name="T22" fmla="*/ 398 w 1154"/>
                  <a:gd name="T23" fmla="*/ 698 h 1210"/>
                  <a:gd name="T24" fmla="*/ 332 w 1154"/>
                  <a:gd name="T25" fmla="*/ 800 h 1210"/>
                  <a:gd name="T26" fmla="*/ 298 w 1154"/>
                  <a:gd name="T27" fmla="*/ 848 h 1210"/>
                  <a:gd name="T28" fmla="*/ 278 w 1154"/>
                  <a:gd name="T29" fmla="*/ 800 h 1210"/>
                  <a:gd name="T30" fmla="*/ 258 w 1154"/>
                  <a:gd name="T31" fmla="*/ 746 h 1210"/>
                  <a:gd name="T32" fmla="*/ 244 w 1154"/>
                  <a:gd name="T33" fmla="*/ 714 h 1210"/>
                  <a:gd name="T34" fmla="*/ 228 w 1154"/>
                  <a:gd name="T35" fmla="*/ 694 h 1210"/>
                  <a:gd name="T36" fmla="*/ 218 w 1154"/>
                  <a:gd name="T37" fmla="*/ 686 h 1210"/>
                  <a:gd name="T38" fmla="*/ 196 w 1154"/>
                  <a:gd name="T39" fmla="*/ 678 h 1210"/>
                  <a:gd name="T40" fmla="*/ 182 w 1154"/>
                  <a:gd name="T41" fmla="*/ 676 h 1210"/>
                  <a:gd name="T42" fmla="*/ 152 w 1154"/>
                  <a:gd name="T43" fmla="*/ 680 h 1210"/>
                  <a:gd name="T44" fmla="*/ 122 w 1154"/>
                  <a:gd name="T45" fmla="*/ 688 h 1210"/>
                  <a:gd name="T46" fmla="*/ 94 w 1154"/>
                  <a:gd name="T47" fmla="*/ 700 h 1210"/>
                  <a:gd name="T48" fmla="*/ 64 w 1154"/>
                  <a:gd name="T49" fmla="*/ 720 h 1210"/>
                  <a:gd name="T50" fmla="*/ 36 w 1154"/>
                  <a:gd name="T51" fmla="*/ 742 h 1210"/>
                  <a:gd name="T52" fmla="*/ 16 w 1154"/>
                  <a:gd name="T53" fmla="*/ 768 h 1210"/>
                  <a:gd name="T54" fmla="*/ 4 w 1154"/>
                  <a:gd name="T55" fmla="*/ 796 h 1210"/>
                  <a:gd name="T56" fmla="*/ 0 w 1154"/>
                  <a:gd name="T57" fmla="*/ 824 h 1210"/>
                  <a:gd name="T58" fmla="*/ 0 w 1154"/>
                  <a:gd name="T59" fmla="*/ 836 h 1210"/>
                  <a:gd name="T60" fmla="*/ 12 w 1154"/>
                  <a:gd name="T61" fmla="*/ 890 h 1210"/>
                  <a:gd name="T62" fmla="*/ 24 w 1154"/>
                  <a:gd name="T63" fmla="*/ 940 h 1210"/>
                  <a:gd name="T64" fmla="*/ 28 w 1154"/>
                  <a:gd name="T65" fmla="*/ 952 h 1210"/>
                  <a:gd name="T66" fmla="*/ 48 w 1154"/>
                  <a:gd name="T67" fmla="*/ 1022 h 1210"/>
                  <a:gd name="T68" fmla="*/ 66 w 1154"/>
                  <a:gd name="T69" fmla="*/ 1074 h 1210"/>
                  <a:gd name="T70" fmla="*/ 94 w 1154"/>
                  <a:gd name="T71" fmla="*/ 1132 h 1210"/>
                  <a:gd name="T72" fmla="*/ 102 w 1154"/>
                  <a:gd name="T73" fmla="*/ 1146 h 1210"/>
                  <a:gd name="T74" fmla="*/ 132 w 1154"/>
                  <a:gd name="T75" fmla="*/ 1176 h 1210"/>
                  <a:gd name="T76" fmla="*/ 162 w 1154"/>
                  <a:gd name="T77" fmla="*/ 1196 h 1210"/>
                  <a:gd name="T78" fmla="*/ 178 w 1154"/>
                  <a:gd name="T79" fmla="*/ 1202 h 1210"/>
                  <a:gd name="T80" fmla="*/ 218 w 1154"/>
                  <a:gd name="T81" fmla="*/ 1210 h 1210"/>
                  <a:gd name="T82" fmla="*/ 240 w 1154"/>
                  <a:gd name="T83" fmla="*/ 1210 h 1210"/>
                  <a:gd name="T84" fmla="*/ 292 w 1154"/>
                  <a:gd name="T85" fmla="*/ 1204 h 1210"/>
                  <a:gd name="T86" fmla="*/ 338 w 1154"/>
                  <a:gd name="T87" fmla="*/ 1182 h 1210"/>
                  <a:gd name="T88" fmla="*/ 378 w 1154"/>
                  <a:gd name="T89" fmla="*/ 1144 h 1210"/>
                  <a:gd name="T90" fmla="*/ 410 w 1154"/>
                  <a:gd name="T91" fmla="*/ 1094 h 1210"/>
                  <a:gd name="T92" fmla="*/ 436 w 1154"/>
                  <a:gd name="T93" fmla="*/ 1042 h 1210"/>
                  <a:gd name="T94" fmla="*/ 512 w 1154"/>
                  <a:gd name="T95" fmla="*/ 916 h 1210"/>
                  <a:gd name="T96" fmla="*/ 676 w 1154"/>
                  <a:gd name="T97" fmla="*/ 666 h 1210"/>
                  <a:gd name="T98" fmla="*/ 762 w 1154"/>
                  <a:gd name="T99" fmla="*/ 544 h 1210"/>
                  <a:gd name="T100" fmla="*/ 946 w 1154"/>
                  <a:gd name="T101" fmla="*/ 306 h 1210"/>
                  <a:gd name="T102" fmla="*/ 1144 w 1154"/>
                  <a:gd name="T103" fmla="*/ 76 h 1210"/>
                  <a:gd name="T104" fmla="*/ 1130 w 1154"/>
                  <a:gd name="T105" fmla="*/ 0 h 12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4"/>
                  <a:gd name="T160" fmla="*/ 0 h 1210"/>
                  <a:gd name="T161" fmla="*/ 1154 w 1154"/>
                  <a:gd name="T162" fmla="*/ 1210 h 12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4" h="1210">
                    <a:moveTo>
                      <a:pt x="1130" y="0"/>
                    </a:moveTo>
                    <a:lnTo>
                      <a:pt x="1110" y="2"/>
                    </a:lnTo>
                    <a:lnTo>
                      <a:pt x="1064" y="6"/>
                    </a:lnTo>
                    <a:lnTo>
                      <a:pt x="1022" y="12"/>
                    </a:lnTo>
                    <a:lnTo>
                      <a:pt x="984" y="18"/>
                    </a:lnTo>
                    <a:lnTo>
                      <a:pt x="950" y="28"/>
                    </a:lnTo>
                    <a:lnTo>
                      <a:pt x="918" y="38"/>
                    </a:lnTo>
                    <a:lnTo>
                      <a:pt x="890" y="52"/>
                    </a:lnTo>
                    <a:lnTo>
                      <a:pt x="864" y="66"/>
                    </a:lnTo>
                    <a:lnTo>
                      <a:pt x="842" y="82"/>
                    </a:lnTo>
                    <a:lnTo>
                      <a:pt x="818" y="104"/>
                    </a:lnTo>
                    <a:lnTo>
                      <a:pt x="792" y="130"/>
                    </a:lnTo>
                    <a:lnTo>
                      <a:pt x="766" y="158"/>
                    </a:lnTo>
                    <a:lnTo>
                      <a:pt x="738" y="192"/>
                    </a:lnTo>
                    <a:lnTo>
                      <a:pt x="708" y="234"/>
                    </a:lnTo>
                    <a:lnTo>
                      <a:pt x="670" y="286"/>
                    </a:lnTo>
                    <a:lnTo>
                      <a:pt x="578" y="420"/>
                    </a:lnTo>
                    <a:lnTo>
                      <a:pt x="496" y="546"/>
                    </a:lnTo>
                    <a:lnTo>
                      <a:pt x="398" y="698"/>
                    </a:lnTo>
                    <a:lnTo>
                      <a:pt x="332" y="800"/>
                    </a:lnTo>
                    <a:lnTo>
                      <a:pt x="298" y="848"/>
                    </a:lnTo>
                    <a:lnTo>
                      <a:pt x="290" y="830"/>
                    </a:lnTo>
                    <a:lnTo>
                      <a:pt x="278" y="800"/>
                    </a:lnTo>
                    <a:lnTo>
                      <a:pt x="258" y="746"/>
                    </a:lnTo>
                    <a:lnTo>
                      <a:pt x="244" y="714"/>
                    </a:lnTo>
                    <a:lnTo>
                      <a:pt x="236" y="702"/>
                    </a:lnTo>
                    <a:lnTo>
                      <a:pt x="228" y="694"/>
                    </a:lnTo>
                    <a:lnTo>
                      <a:pt x="218" y="686"/>
                    </a:lnTo>
                    <a:lnTo>
                      <a:pt x="208" y="682"/>
                    </a:lnTo>
                    <a:lnTo>
                      <a:pt x="196" y="678"/>
                    </a:lnTo>
                    <a:lnTo>
                      <a:pt x="182" y="676"/>
                    </a:lnTo>
                    <a:lnTo>
                      <a:pt x="168" y="678"/>
                    </a:lnTo>
                    <a:lnTo>
                      <a:pt x="152" y="680"/>
                    </a:lnTo>
                    <a:lnTo>
                      <a:pt x="138" y="682"/>
                    </a:lnTo>
                    <a:lnTo>
                      <a:pt x="122" y="688"/>
                    </a:lnTo>
                    <a:lnTo>
                      <a:pt x="108" y="694"/>
                    </a:lnTo>
                    <a:lnTo>
                      <a:pt x="94" y="700"/>
                    </a:lnTo>
                    <a:lnTo>
                      <a:pt x="64" y="720"/>
                    </a:lnTo>
                    <a:lnTo>
                      <a:pt x="48" y="730"/>
                    </a:lnTo>
                    <a:lnTo>
                      <a:pt x="36" y="742"/>
                    </a:lnTo>
                    <a:lnTo>
                      <a:pt x="24" y="756"/>
                    </a:lnTo>
                    <a:lnTo>
                      <a:pt x="16" y="768"/>
                    </a:lnTo>
                    <a:lnTo>
                      <a:pt x="8" y="782"/>
                    </a:lnTo>
                    <a:lnTo>
                      <a:pt x="4" y="796"/>
                    </a:lnTo>
                    <a:lnTo>
                      <a:pt x="0" y="810"/>
                    </a:lnTo>
                    <a:lnTo>
                      <a:pt x="0" y="824"/>
                    </a:lnTo>
                    <a:lnTo>
                      <a:pt x="0" y="836"/>
                    </a:lnTo>
                    <a:lnTo>
                      <a:pt x="4" y="856"/>
                    </a:lnTo>
                    <a:lnTo>
                      <a:pt x="12" y="890"/>
                    </a:lnTo>
                    <a:lnTo>
                      <a:pt x="24" y="940"/>
                    </a:lnTo>
                    <a:lnTo>
                      <a:pt x="28" y="954"/>
                    </a:lnTo>
                    <a:lnTo>
                      <a:pt x="28" y="952"/>
                    </a:lnTo>
                    <a:lnTo>
                      <a:pt x="48" y="1022"/>
                    </a:lnTo>
                    <a:lnTo>
                      <a:pt x="66" y="1074"/>
                    </a:lnTo>
                    <a:lnTo>
                      <a:pt x="84" y="1114"/>
                    </a:lnTo>
                    <a:lnTo>
                      <a:pt x="94" y="1132"/>
                    </a:lnTo>
                    <a:lnTo>
                      <a:pt x="102" y="1146"/>
                    </a:lnTo>
                    <a:lnTo>
                      <a:pt x="116" y="1164"/>
                    </a:lnTo>
                    <a:lnTo>
                      <a:pt x="132" y="1176"/>
                    </a:lnTo>
                    <a:lnTo>
                      <a:pt x="146" y="1188"/>
                    </a:lnTo>
                    <a:lnTo>
                      <a:pt x="162" y="1196"/>
                    </a:lnTo>
                    <a:lnTo>
                      <a:pt x="178" y="1202"/>
                    </a:lnTo>
                    <a:lnTo>
                      <a:pt x="198" y="1208"/>
                    </a:lnTo>
                    <a:lnTo>
                      <a:pt x="218" y="1210"/>
                    </a:lnTo>
                    <a:lnTo>
                      <a:pt x="240" y="1210"/>
                    </a:lnTo>
                    <a:lnTo>
                      <a:pt x="266" y="1210"/>
                    </a:lnTo>
                    <a:lnTo>
                      <a:pt x="292" y="1204"/>
                    </a:lnTo>
                    <a:lnTo>
                      <a:pt x="316" y="1194"/>
                    </a:lnTo>
                    <a:lnTo>
                      <a:pt x="338" y="1182"/>
                    </a:lnTo>
                    <a:lnTo>
                      <a:pt x="358" y="1164"/>
                    </a:lnTo>
                    <a:lnTo>
                      <a:pt x="378" y="1144"/>
                    </a:lnTo>
                    <a:lnTo>
                      <a:pt x="394" y="1120"/>
                    </a:lnTo>
                    <a:lnTo>
                      <a:pt x="410" y="1094"/>
                    </a:lnTo>
                    <a:lnTo>
                      <a:pt x="436" y="1042"/>
                    </a:lnTo>
                    <a:lnTo>
                      <a:pt x="512" y="916"/>
                    </a:lnTo>
                    <a:lnTo>
                      <a:pt x="592" y="790"/>
                    </a:lnTo>
                    <a:lnTo>
                      <a:pt x="676" y="666"/>
                    </a:lnTo>
                    <a:lnTo>
                      <a:pt x="762" y="544"/>
                    </a:lnTo>
                    <a:lnTo>
                      <a:pt x="852" y="424"/>
                    </a:lnTo>
                    <a:lnTo>
                      <a:pt x="946" y="306"/>
                    </a:lnTo>
                    <a:lnTo>
                      <a:pt x="1044" y="190"/>
                    </a:lnTo>
                    <a:lnTo>
                      <a:pt x="1144" y="76"/>
                    </a:lnTo>
                    <a:lnTo>
                      <a:pt x="1154" y="62"/>
                    </a:lnTo>
                    <a:lnTo>
                      <a:pt x="1130" y="0"/>
                    </a:lnTo>
                    <a:close/>
                  </a:path>
                </a:pathLst>
              </a:custGeom>
              <a:solidFill>
                <a:srgbClr val="000000"/>
              </a:solidFill>
              <a:ln w="9525">
                <a:noFill/>
                <a:round/>
                <a:headEnd/>
                <a:tailEnd/>
              </a:ln>
            </p:spPr>
            <p:txBody>
              <a:bodyPr/>
              <a:lstStyle/>
              <a:p>
                <a:endParaRPr lang="en-US"/>
              </a:p>
            </p:txBody>
          </p:sp>
          <p:sp>
            <p:nvSpPr>
              <p:cNvPr id="234" name="Freeform 169"/>
              <p:cNvSpPr>
                <a:spLocks/>
              </p:cNvSpPr>
              <p:nvPr/>
            </p:nvSpPr>
            <p:spPr bwMode="auto">
              <a:xfrm>
                <a:off x="52" y="940"/>
                <a:ext cx="1096" cy="1154"/>
              </a:xfrm>
              <a:custGeom>
                <a:avLst/>
                <a:gdLst>
                  <a:gd name="T0" fmla="*/ 1096 w 1096"/>
                  <a:gd name="T1" fmla="*/ 28 h 1154"/>
                  <a:gd name="T2" fmla="*/ 900 w 1096"/>
                  <a:gd name="T3" fmla="*/ 258 h 1154"/>
                  <a:gd name="T4" fmla="*/ 714 w 1096"/>
                  <a:gd name="T5" fmla="*/ 498 h 1154"/>
                  <a:gd name="T6" fmla="*/ 628 w 1096"/>
                  <a:gd name="T7" fmla="*/ 622 h 1154"/>
                  <a:gd name="T8" fmla="*/ 464 w 1096"/>
                  <a:gd name="T9" fmla="*/ 870 h 1154"/>
                  <a:gd name="T10" fmla="*/ 386 w 1096"/>
                  <a:gd name="T11" fmla="*/ 998 h 1154"/>
                  <a:gd name="T12" fmla="*/ 360 w 1096"/>
                  <a:gd name="T13" fmla="*/ 1050 h 1154"/>
                  <a:gd name="T14" fmla="*/ 330 w 1096"/>
                  <a:gd name="T15" fmla="*/ 1096 h 1154"/>
                  <a:gd name="T16" fmla="*/ 298 w 1096"/>
                  <a:gd name="T17" fmla="*/ 1128 h 1154"/>
                  <a:gd name="T18" fmla="*/ 258 w 1096"/>
                  <a:gd name="T19" fmla="*/ 1148 h 1154"/>
                  <a:gd name="T20" fmla="*/ 214 w 1096"/>
                  <a:gd name="T21" fmla="*/ 1154 h 1154"/>
                  <a:gd name="T22" fmla="*/ 194 w 1096"/>
                  <a:gd name="T23" fmla="*/ 1152 h 1154"/>
                  <a:gd name="T24" fmla="*/ 162 w 1096"/>
                  <a:gd name="T25" fmla="*/ 1146 h 1154"/>
                  <a:gd name="T26" fmla="*/ 148 w 1096"/>
                  <a:gd name="T27" fmla="*/ 1142 h 1154"/>
                  <a:gd name="T28" fmla="*/ 122 w 1096"/>
                  <a:gd name="T29" fmla="*/ 1126 h 1154"/>
                  <a:gd name="T30" fmla="*/ 100 w 1096"/>
                  <a:gd name="T31" fmla="*/ 1100 h 1154"/>
                  <a:gd name="T32" fmla="*/ 90 w 1096"/>
                  <a:gd name="T33" fmla="*/ 1088 h 1154"/>
                  <a:gd name="T34" fmla="*/ 66 w 1096"/>
                  <a:gd name="T35" fmla="*/ 1034 h 1154"/>
                  <a:gd name="T36" fmla="*/ 48 w 1096"/>
                  <a:gd name="T37" fmla="*/ 984 h 1154"/>
                  <a:gd name="T38" fmla="*/ 28 w 1096"/>
                  <a:gd name="T39" fmla="*/ 916 h 1154"/>
                  <a:gd name="T40" fmla="*/ 26 w 1096"/>
                  <a:gd name="T41" fmla="*/ 904 h 1154"/>
                  <a:gd name="T42" fmla="*/ 2 w 1096"/>
                  <a:gd name="T43" fmla="*/ 810 h 1154"/>
                  <a:gd name="T44" fmla="*/ 0 w 1096"/>
                  <a:gd name="T45" fmla="*/ 794 h 1154"/>
                  <a:gd name="T46" fmla="*/ 4 w 1096"/>
                  <a:gd name="T47" fmla="*/ 772 h 1154"/>
                  <a:gd name="T48" fmla="*/ 14 w 1096"/>
                  <a:gd name="T49" fmla="*/ 750 h 1154"/>
                  <a:gd name="T50" fmla="*/ 30 w 1096"/>
                  <a:gd name="T51" fmla="*/ 730 h 1154"/>
                  <a:gd name="T52" fmla="*/ 54 w 1096"/>
                  <a:gd name="T53" fmla="*/ 712 h 1154"/>
                  <a:gd name="T54" fmla="*/ 80 w 1096"/>
                  <a:gd name="T55" fmla="*/ 696 h 1154"/>
                  <a:gd name="T56" fmla="*/ 132 w 1096"/>
                  <a:gd name="T57" fmla="*/ 676 h 1154"/>
                  <a:gd name="T58" fmla="*/ 156 w 1096"/>
                  <a:gd name="T59" fmla="*/ 674 h 1154"/>
                  <a:gd name="T60" fmla="*/ 172 w 1096"/>
                  <a:gd name="T61" fmla="*/ 676 h 1154"/>
                  <a:gd name="T62" fmla="*/ 184 w 1096"/>
                  <a:gd name="T63" fmla="*/ 684 h 1154"/>
                  <a:gd name="T64" fmla="*/ 188 w 1096"/>
                  <a:gd name="T65" fmla="*/ 690 h 1154"/>
                  <a:gd name="T66" fmla="*/ 208 w 1096"/>
                  <a:gd name="T67" fmla="*/ 726 h 1154"/>
                  <a:gd name="T68" fmla="*/ 226 w 1096"/>
                  <a:gd name="T69" fmla="*/ 780 h 1154"/>
                  <a:gd name="T70" fmla="*/ 240 w 1096"/>
                  <a:gd name="T71" fmla="*/ 812 h 1154"/>
                  <a:gd name="T72" fmla="*/ 256 w 1096"/>
                  <a:gd name="T73" fmla="*/ 844 h 1154"/>
                  <a:gd name="T74" fmla="*/ 268 w 1096"/>
                  <a:gd name="T75" fmla="*/ 854 h 1154"/>
                  <a:gd name="T76" fmla="*/ 272 w 1096"/>
                  <a:gd name="T77" fmla="*/ 856 h 1154"/>
                  <a:gd name="T78" fmla="*/ 286 w 1096"/>
                  <a:gd name="T79" fmla="*/ 844 h 1154"/>
                  <a:gd name="T80" fmla="*/ 348 w 1096"/>
                  <a:gd name="T81" fmla="*/ 758 h 1154"/>
                  <a:gd name="T82" fmla="*/ 396 w 1096"/>
                  <a:gd name="T83" fmla="*/ 682 h 1154"/>
                  <a:gd name="T84" fmla="*/ 574 w 1096"/>
                  <a:gd name="T85" fmla="*/ 406 h 1154"/>
                  <a:gd name="T86" fmla="*/ 668 w 1096"/>
                  <a:gd name="T87" fmla="*/ 272 h 1154"/>
                  <a:gd name="T88" fmla="*/ 734 w 1096"/>
                  <a:gd name="T89" fmla="*/ 180 h 1154"/>
                  <a:gd name="T90" fmla="*/ 760 w 1096"/>
                  <a:gd name="T91" fmla="*/ 146 h 1154"/>
                  <a:gd name="T92" fmla="*/ 810 w 1096"/>
                  <a:gd name="T93" fmla="*/ 94 h 1154"/>
                  <a:gd name="T94" fmla="*/ 834 w 1096"/>
                  <a:gd name="T95" fmla="*/ 74 h 1154"/>
                  <a:gd name="T96" fmla="*/ 878 w 1096"/>
                  <a:gd name="T97" fmla="*/ 46 h 1154"/>
                  <a:gd name="T98" fmla="*/ 932 w 1096"/>
                  <a:gd name="T99" fmla="*/ 24 h 1154"/>
                  <a:gd name="T100" fmla="*/ 964 w 1096"/>
                  <a:gd name="T101" fmla="*/ 16 h 1154"/>
                  <a:gd name="T102" fmla="*/ 1042 w 1096"/>
                  <a:gd name="T103" fmla="*/ 4 h 1154"/>
                  <a:gd name="T104" fmla="*/ 1096 w 1096"/>
                  <a:gd name="T105" fmla="*/ 28 h 11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6"/>
                  <a:gd name="T160" fmla="*/ 0 h 1154"/>
                  <a:gd name="T161" fmla="*/ 1096 w 1096"/>
                  <a:gd name="T162" fmla="*/ 1154 h 115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6" h="1154">
                    <a:moveTo>
                      <a:pt x="1096" y="28"/>
                    </a:moveTo>
                    <a:lnTo>
                      <a:pt x="1096" y="28"/>
                    </a:lnTo>
                    <a:lnTo>
                      <a:pt x="996" y="142"/>
                    </a:lnTo>
                    <a:lnTo>
                      <a:pt x="900" y="258"/>
                    </a:lnTo>
                    <a:lnTo>
                      <a:pt x="806" y="378"/>
                    </a:lnTo>
                    <a:lnTo>
                      <a:pt x="714" y="498"/>
                    </a:lnTo>
                    <a:lnTo>
                      <a:pt x="628" y="622"/>
                    </a:lnTo>
                    <a:lnTo>
                      <a:pt x="544" y="746"/>
                    </a:lnTo>
                    <a:lnTo>
                      <a:pt x="464" y="870"/>
                    </a:lnTo>
                    <a:lnTo>
                      <a:pt x="386" y="998"/>
                    </a:lnTo>
                    <a:lnTo>
                      <a:pt x="360" y="1050"/>
                    </a:lnTo>
                    <a:lnTo>
                      <a:pt x="346" y="1076"/>
                    </a:lnTo>
                    <a:lnTo>
                      <a:pt x="330" y="1096"/>
                    </a:lnTo>
                    <a:lnTo>
                      <a:pt x="314" y="1114"/>
                    </a:lnTo>
                    <a:lnTo>
                      <a:pt x="298" y="1128"/>
                    </a:lnTo>
                    <a:lnTo>
                      <a:pt x="278" y="1140"/>
                    </a:lnTo>
                    <a:lnTo>
                      <a:pt x="258" y="1148"/>
                    </a:lnTo>
                    <a:lnTo>
                      <a:pt x="236" y="1152"/>
                    </a:lnTo>
                    <a:lnTo>
                      <a:pt x="214" y="1154"/>
                    </a:lnTo>
                    <a:lnTo>
                      <a:pt x="194" y="1152"/>
                    </a:lnTo>
                    <a:lnTo>
                      <a:pt x="176" y="1150"/>
                    </a:lnTo>
                    <a:lnTo>
                      <a:pt x="162" y="1146"/>
                    </a:lnTo>
                    <a:lnTo>
                      <a:pt x="148" y="1142"/>
                    </a:lnTo>
                    <a:lnTo>
                      <a:pt x="134" y="1134"/>
                    </a:lnTo>
                    <a:lnTo>
                      <a:pt x="122" y="1126"/>
                    </a:lnTo>
                    <a:lnTo>
                      <a:pt x="110" y="1114"/>
                    </a:lnTo>
                    <a:lnTo>
                      <a:pt x="100" y="1100"/>
                    </a:lnTo>
                    <a:lnTo>
                      <a:pt x="90" y="1088"/>
                    </a:lnTo>
                    <a:lnTo>
                      <a:pt x="82" y="1072"/>
                    </a:lnTo>
                    <a:lnTo>
                      <a:pt x="66" y="1034"/>
                    </a:lnTo>
                    <a:lnTo>
                      <a:pt x="48" y="984"/>
                    </a:lnTo>
                    <a:lnTo>
                      <a:pt x="28" y="916"/>
                    </a:lnTo>
                    <a:lnTo>
                      <a:pt x="26" y="904"/>
                    </a:lnTo>
                    <a:lnTo>
                      <a:pt x="8" y="832"/>
                    </a:lnTo>
                    <a:lnTo>
                      <a:pt x="2" y="810"/>
                    </a:lnTo>
                    <a:lnTo>
                      <a:pt x="0" y="794"/>
                    </a:lnTo>
                    <a:lnTo>
                      <a:pt x="2" y="782"/>
                    </a:lnTo>
                    <a:lnTo>
                      <a:pt x="4" y="772"/>
                    </a:lnTo>
                    <a:lnTo>
                      <a:pt x="8" y="762"/>
                    </a:lnTo>
                    <a:lnTo>
                      <a:pt x="14" y="750"/>
                    </a:lnTo>
                    <a:lnTo>
                      <a:pt x="22" y="740"/>
                    </a:lnTo>
                    <a:lnTo>
                      <a:pt x="30" y="730"/>
                    </a:lnTo>
                    <a:lnTo>
                      <a:pt x="40" y="722"/>
                    </a:lnTo>
                    <a:lnTo>
                      <a:pt x="54" y="712"/>
                    </a:lnTo>
                    <a:lnTo>
                      <a:pt x="80" y="696"/>
                    </a:lnTo>
                    <a:lnTo>
                      <a:pt x="106" y="684"/>
                    </a:lnTo>
                    <a:lnTo>
                      <a:pt x="132" y="676"/>
                    </a:lnTo>
                    <a:lnTo>
                      <a:pt x="156" y="674"/>
                    </a:lnTo>
                    <a:lnTo>
                      <a:pt x="164" y="674"/>
                    </a:lnTo>
                    <a:lnTo>
                      <a:pt x="172" y="676"/>
                    </a:lnTo>
                    <a:lnTo>
                      <a:pt x="178" y="680"/>
                    </a:lnTo>
                    <a:lnTo>
                      <a:pt x="184" y="684"/>
                    </a:lnTo>
                    <a:lnTo>
                      <a:pt x="188" y="690"/>
                    </a:lnTo>
                    <a:lnTo>
                      <a:pt x="194" y="700"/>
                    </a:lnTo>
                    <a:lnTo>
                      <a:pt x="208" y="726"/>
                    </a:lnTo>
                    <a:lnTo>
                      <a:pt x="226" y="780"/>
                    </a:lnTo>
                    <a:lnTo>
                      <a:pt x="240" y="812"/>
                    </a:lnTo>
                    <a:lnTo>
                      <a:pt x="252" y="836"/>
                    </a:lnTo>
                    <a:lnTo>
                      <a:pt x="256" y="844"/>
                    </a:lnTo>
                    <a:lnTo>
                      <a:pt x="262" y="850"/>
                    </a:lnTo>
                    <a:lnTo>
                      <a:pt x="268" y="854"/>
                    </a:lnTo>
                    <a:lnTo>
                      <a:pt x="272" y="856"/>
                    </a:lnTo>
                    <a:lnTo>
                      <a:pt x="278" y="852"/>
                    </a:lnTo>
                    <a:lnTo>
                      <a:pt x="286" y="844"/>
                    </a:lnTo>
                    <a:lnTo>
                      <a:pt x="310" y="812"/>
                    </a:lnTo>
                    <a:lnTo>
                      <a:pt x="348" y="758"/>
                    </a:lnTo>
                    <a:lnTo>
                      <a:pt x="396" y="682"/>
                    </a:lnTo>
                    <a:lnTo>
                      <a:pt x="492" y="532"/>
                    </a:lnTo>
                    <a:lnTo>
                      <a:pt x="574" y="406"/>
                    </a:lnTo>
                    <a:lnTo>
                      <a:pt x="668" y="272"/>
                    </a:lnTo>
                    <a:lnTo>
                      <a:pt x="704" y="220"/>
                    </a:lnTo>
                    <a:lnTo>
                      <a:pt x="734" y="180"/>
                    </a:lnTo>
                    <a:lnTo>
                      <a:pt x="760" y="146"/>
                    </a:lnTo>
                    <a:lnTo>
                      <a:pt x="786" y="118"/>
                    </a:lnTo>
                    <a:lnTo>
                      <a:pt x="810" y="94"/>
                    </a:lnTo>
                    <a:lnTo>
                      <a:pt x="834" y="74"/>
                    </a:lnTo>
                    <a:lnTo>
                      <a:pt x="854" y="58"/>
                    </a:lnTo>
                    <a:lnTo>
                      <a:pt x="878" y="46"/>
                    </a:lnTo>
                    <a:lnTo>
                      <a:pt x="904" y="34"/>
                    </a:lnTo>
                    <a:lnTo>
                      <a:pt x="932" y="24"/>
                    </a:lnTo>
                    <a:lnTo>
                      <a:pt x="964" y="16"/>
                    </a:lnTo>
                    <a:lnTo>
                      <a:pt x="1000" y="8"/>
                    </a:lnTo>
                    <a:lnTo>
                      <a:pt x="1042" y="4"/>
                    </a:lnTo>
                    <a:lnTo>
                      <a:pt x="1086" y="0"/>
                    </a:lnTo>
                    <a:lnTo>
                      <a:pt x="1096" y="28"/>
                    </a:lnTo>
                    <a:close/>
                  </a:path>
                </a:pathLst>
              </a:custGeom>
              <a:solidFill>
                <a:srgbClr val="00CC00"/>
              </a:solidFill>
              <a:ln w="9525">
                <a:noFill/>
                <a:round/>
                <a:headEnd/>
                <a:tailEnd/>
              </a:ln>
            </p:spPr>
            <p:txBody>
              <a:bodyPr/>
              <a:lstStyle/>
              <a:p>
                <a:endParaRPr lang="en-US"/>
              </a:p>
            </p:txBody>
          </p:sp>
          <p:sp>
            <p:nvSpPr>
              <p:cNvPr id="235" name="Freeform 170"/>
              <p:cNvSpPr>
                <a:spLocks/>
              </p:cNvSpPr>
              <p:nvPr/>
            </p:nvSpPr>
            <p:spPr bwMode="auto">
              <a:xfrm>
                <a:off x="80" y="970"/>
                <a:ext cx="1030" cy="1096"/>
              </a:xfrm>
              <a:custGeom>
                <a:avLst/>
                <a:gdLst>
                  <a:gd name="T0" fmla="*/ 664 w 1030"/>
                  <a:gd name="T1" fmla="*/ 452 h 1096"/>
                  <a:gd name="T2" fmla="*/ 492 w 1030"/>
                  <a:gd name="T3" fmla="*/ 700 h 1096"/>
                  <a:gd name="T4" fmla="*/ 334 w 1030"/>
                  <a:gd name="T5" fmla="*/ 954 h 1096"/>
                  <a:gd name="T6" fmla="*/ 306 w 1030"/>
                  <a:gd name="T7" fmla="*/ 1008 h 1096"/>
                  <a:gd name="T8" fmla="*/ 294 w 1030"/>
                  <a:gd name="T9" fmla="*/ 1030 h 1096"/>
                  <a:gd name="T10" fmla="*/ 270 w 1030"/>
                  <a:gd name="T11" fmla="*/ 1062 h 1096"/>
                  <a:gd name="T12" fmla="*/ 238 w 1030"/>
                  <a:gd name="T13" fmla="*/ 1084 h 1096"/>
                  <a:gd name="T14" fmla="*/ 204 w 1030"/>
                  <a:gd name="T15" fmla="*/ 1094 h 1096"/>
                  <a:gd name="T16" fmla="*/ 186 w 1030"/>
                  <a:gd name="T17" fmla="*/ 1096 h 1096"/>
                  <a:gd name="T18" fmla="*/ 154 w 1030"/>
                  <a:gd name="T19" fmla="*/ 1094 h 1096"/>
                  <a:gd name="T20" fmla="*/ 130 w 1030"/>
                  <a:gd name="T21" fmla="*/ 1086 h 1096"/>
                  <a:gd name="T22" fmla="*/ 122 w 1030"/>
                  <a:gd name="T23" fmla="*/ 1082 h 1096"/>
                  <a:gd name="T24" fmla="*/ 102 w 1030"/>
                  <a:gd name="T25" fmla="*/ 1064 h 1096"/>
                  <a:gd name="T26" fmla="*/ 94 w 1030"/>
                  <a:gd name="T27" fmla="*/ 1054 h 1096"/>
                  <a:gd name="T28" fmla="*/ 64 w 1030"/>
                  <a:gd name="T29" fmla="*/ 994 h 1096"/>
                  <a:gd name="T30" fmla="*/ 46 w 1030"/>
                  <a:gd name="T31" fmla="*/ 946 h 1096"/>
                  <a:gd name="T32" fmla="*/ 26 w 1030"/>
                  <a:gd name="T33" fmla="*/ 876 h 1096"/>
                  <a:gd name="T34" fmla="*/ 24 w 1030"/>
                  <a:gd name="T35" fmla="*/ 866 h 1096"/>
                  <a:gd name="T36" fmla="*/ 12 w 1030"/>
                  <a:gd name="T37" fmla="*/ 820 h 1096"/>
                  <a:gd name="T38" fmla="*/ 2 w 1030"/>
                  <a:gd name="T39" fmla="*/ 772 h 1096"/>
                  <a:gd name="T40" fmla="*/ 0 w 1030"/>
                  <a:gd name="T41" fmla="*/ 764 h 1096"/>
                  <a:gd name="T42" fmla="*/ 2 w 1030"/>
                  <a:gd name="T43" fmla="*/ 748 h 1096"/>
                  <a:gd name="T44" fmla="*/ 24 w 1030"/>
                  <a:gd name="T45" fmla="*/ 718 h 1096"/>
                  <a:gd name="T46" fmla="*/ 42 w 1030"/>
                  <a:gd name="T47" fmla="*/ 704 h 1096"/>
                  <a:gd name="T48" fmla="*/ 86 w 1030"/>
                  <a:gd name="T49" fmla="*/ 680 h 1096"/>
                  <a:gd name="T50" fmla="*/ 128 w 1030"/>
                  <a:gd name="T51" fmla="*/ 672 h 1096"/>
                  <a:gd name="T52" fmla="*/ 134 w 1030"/>
                  <a:gd name="T53" fmla="*/ 672 h 1096"/>
                  <a:gd name="T54" fmla="*/ 136 w 1030"/>
                  <a:gd name="T55" fmla="*/ 674 h 1096"/>
                  <a:gd name="T56" fmla="*/ 154 w 1030"/>
                  <a:gd name="T57" fmla="*/ 706 h 1096"/>
                  <a:gd name="T58" fmla="*/ 172 w 1030"/>
                  <a:gd name="T59" fmla="*/ 758 h 1096"/>
                  <a:gd name="T60" fmla="*/ 188 w 1030"/>
                  <a:gd name="T61" fmla="*/ 798 h 1096"/>
                  <a:gd name="T62" fmla="*/ 204 w 1030"/>
                  <a:gd name="T63" fmla="*/ 828 h 1096"/>
                  <a:gd name="T64" fmla="*/ 222 w 1030"/>
                  <a:gd name="T65" fmla="*/ 846 h 1096"/>
                  <a:gd name="T66" fmla="*/ 244 w 1030"/>
                  <a:gd name="T67" fmla="*/ 852 h 1096"/>
                  <a:gd name="T68" fmla="*/ 250 w 1030"/>
                  <a:gd name="T69" fmla="*/ 852 h 1096"/>
                  <a:gd name="T70" fmla="*/ 268 w 1030"/>
                  <a:gd name="T71" fmla="*/ 842 h 1096"/>
                  <a:gd name="T72" fmla="*/ 298 w 1030"/>
                  <a:gd name="T73" fmla="*/ 808 h 1096"/>
                  <a:gd name="T74" fmla="*/ 352 w 1030"/>
                  <a:gd name="T75" fmla="*/ 728 h 1096"/>
                  <a:gd name="T76" fmla="*/ 392 w 1030"/>
                  <a:gd name="T77" fmla="*/ 668 h 1096"/>
                  <a:gd name="T78" fmla="*/ 570 w 1030"/>
                  <a:gd name="T79" fmla="*/ 392 h 1096"/>
                  <a:gd name="T80" fmla="*/ 662 w 1030"/>
                  <a:gd name="T81" fmla="*/ 258 h 1096"/>
                  <a:gd name="T82" fmla="*/ 728 w 1030"/>
                  <a:gd name="T83" fmla="*/ 166 h 1096"/>
                  <a:gd name="T84" fmla="*/ 754 w 1030"/>
                  <a:gd name="T85" fmla="*/ 136 h 1096"/>
                  <a:gd name="T86" fmla="*/ 800 w 1030"/>
                  <a:gd name="T87" fmla="*/ 84 h 1096"/>
                  <a:gd name="T88" fmla="*/ 822 w 1030"/>
                  <a:gd name="T89" fmla="*/ 64 h 1096"/>
                  <a:gd name="T90" fmla="*/ 862 w 1030"/>
                  <a:gd name="T91" fmla="*/ 40 h 1096"/>
                  <a:gd name="T92" fmla="*/ 912 w 1030"/>
                  <a:gd name="T93" fmla="*/ 20 h 1096"/>
                  <a:gd name="T94" fmla="*/ 938 w 1030"/>
                  <a:gd name="T95" fmla="*/ 14 h 1096"/>
                  <a:gd name="T96" fmla="*/ 996 w 1030"/>
                  <a:gd name="T97" fmla="*/ 4 h 1096"/>
                  <a:gd name="T98" fmla="*/ 1030 w 1030"/>
                  <a:gd name="T99" fmla="*/ 0 h 1096"/>
                  <a:gd name="T100" fmla="*/ 842 w 1030"/>
                  <a:gd name="T101" fmla="*/ 222 h 1096"/>
                  <a:gd name="T102" fmla="*/ 664 w 1030"/>
                  <a:gd name="T103" fmla="*/ 452 h 109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30"/>
                  <a:gd name="T157" fmla="*/ 0 h 1096"/>
                  <a:gd name="T158" fmla="*/ 1030 w 1030"/>
                  <a:gd name="T159" fmla="*/ 1096 h 109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30" h="1096">
                    <a:moveTo>
                      <a:pt x="664" y="452"/>
                    </a:moveTo>
                    <a:lnTo>
                      <a:pt x="664" y="452"/>
                    </a:lnTo>
                    <a:lnTo>
                      <a:pt x="576" y="576"/>
                    </a:lnTo>
                    <a:lnTo>
                      <a:pt x="492" y="700"/>
                    </a:lnTo>
                    <a:lnTo>
                      <a:pt x="412" y="826"/>
                    </a:lnTo>
                    <a:lnTo>
                      <a:pt x="334" y="954"/>
                    </a:lnTo>
                    <a:lnTo>
                      <a:pt x="306" y="1008"/>
                    </a:lnTo>
                    <a:lnTo>
                      <a:pt x="294" y="1030"/>
                    </a:lnTo>
                    <a:lnTo>
                      <a:pt x="282" y="1048"/>
                    </a:lnTo>
                    <a:lnTo>
                      <a:pt x="270" y="1062"/>
                    </a:lnTo>
                    <a:lnTo>
                      <a:pt x="254" y="1074"/>
                    </a:lnTo>
                    <a:lnTo>
                      <a:pt x="238" y="1084"/>
                    </a:lnTo>
                    <a:lnTo>
                      <a:pt x="222" y="1090"/>
                    </a:lnTo>
                    <a:lnTo>
                      <a:pt x="204" y="1094"/>
                    </a:lnTo>
                    <a:lnTo>
                      <a:pt x="186" y="1096"/>
                    </a:lnTo>
                    <a:lnTo>
                      <a:pt x="170" y="1096"/>
                    </a:lnTo>
                    <a:lnTo>
                      <a:pt x="154" y="1094"/>
                    </a:lnTo>
                    <a:lnTo>
                      <a:pt x="142" y="1090"/>
                    </a:lnTo>
                    <a:lnTo>
                      <a:pt x="130" y="1086"/>
                    </a:lnTo>
                    <a:lnTo>
                      <a:pt x="122" y="1082"/>
                    </a:lnTo>
                    <a:lnTo>
                      <a:pt x="112" y="1074"/>
                    </a:lnTo>
                    <a:lnTo>
                      <a:pt x="102" y="1064"/>
                    </a:lnTo>
                    <a:lnTo>
                      <a:pt x="94" y="1054"/>
                    </a:lnTo>
                    <a:lnTo>
                      <a:pt x="78" y="1028"/>
                    </a:lnTo>
                    <a:lnTo>
                      <a:pt x="64" y="994"/>
                    </a:lnTo>
                    <a:lnTo>
                      <a:pt x="46" y="946"/>
                    </a:lnTo>
                    <a:lnTo>
                      <a:pt x="28" y="878"/>
                    </a:lnTo>
                    <a:lnTo>
                      <a:pt x="26" y="876"/>
                    </a:lnTo>
                    <a:lnTo>
                      <a:pt x="24" y="868"/>
                    </a:lnTo>
                    <a:lnTo>
                      <a:pt x="24" y="866"/>
                    </a:lnTo>
                    <a:lnTo>
                      <a:pt x="12" y="820"/>
                    </a:lnTo>
                    <a:lnTo>
                      <a:pt x="4" y="788"/>
                    </a:lnTo>
                    <a:lnTo>
                      <a:pt x="2" y="772"/>
                    </a:lnTo>
                    <a:lnTo>
                      <a:pt x="0" y="764"/>
                    </a:lnTo>
                    <a:lnTo>
                      <a:pt x="2" y="756"/>
                    </a:lnTo>
                    <a:lnTo>
                      <a:pt x="2" y="748"/>
                    </a:lnTo>
                    <a:lnTo>
                      <a:pt x="10" y="734"/>
                    </a:lnTo>
                    <a:lnTo>
                      <a:pt x="24" y="718"/>
                    </a:lnTo>
                    <a:lnTo>
                      <a:pt x="42" y="704"/>
                    </a:lnTo>
                    <a:lnTo>
                      <a:pt x="64" y="690"/>
                    </a:lnTo>
                    <a:lnTo>
                      <a:pt x="86" y="680"/>
                    </a:lnTo>
                    <a:lnTo>
                      <a:pt x="108" y="674"/>
                    </a:lnTo>
                    <a:lnTo>
                      <a:pt x="128" y="672"/>
                    </a:lnTo>
                    <a:lnTo>
                      <a:pt x="134" y="672"/>
                    </a:lnTo>
                    <a:lnTo>
                      <a:pt x="136" y="674"/>
                    </a:lnTo>
                    <a:lnTo>
                      <a:pt x="142" y="680"/>
                    </a:lnTo>
                    <a:lnTo>
                      <a:pt x="154" y="706"/>
                    </a:lnTo>
                    <a:lnTo>
                      <a:pt x="172" y="758"/>
                    </a:lnTo>
                    <a:lnTo>
                      <a:pt x="188" y="798"/>
                    </a:lnTo>
                    <a:lnTo>
                      <a:pt x="196" y="814"/>
                    </a:lnTo>
                    <a:lnTo>
                      <a:pt x="204" y="828"/>
                    </a:lnTo>
                    <a:lnTo>
                      <a:pt x="212" y="838"/>
                    </a:lnTo>
                    <a:lnTo>
                      <a:pt x="222" y="846"/>
                    </a:lnTo>
                    <a:lnTo>
                      <a:pt x="232" y="852"/>
                    </a:lnTo>
                    <a:lnTo>
                      <a:pt x="244" y="852"/>
                    </a:lnTo>
                    <a:lnTo>
                      <a:pt x="250" y="852"/>
                    </a:lnTo>
                    <a:lnTo>
                      <a:pt x="258" y="850"/>
                    </a:lnTo>
                    <a:lnTo>
                      <a:pt x="268" y="842"/>
                    </a:lnTo>
                    <a:lnTo>
                      <a:pt x="280" y="830"/>
                    </a:lnTo>
                    <a:lnTo>
                      <a:pt x="298" y="808"/>
                    </a:lnTo>
                    <a:lnTo>
                      <a:pt x="322" y="774"/>
                    </a:lnTo>
                    <a:lnTo>
                      <a:pt x="352" y="728"/>
                    </a:lnTo>
                    <a:lnTo>
                      <a:pt x="392" y="668"/>
                    </a:lnTo>
                    <a:lnTo>
                      <a:pt x="488" y="516"/>
                    </a:lnTo>
                    <a:lnTo>
                      <a:pt x="570" y="392"/>
                    </a:lnTo>
                    <a:lnTo>
                      <a:pt x="662" y="258"/>
                    </a:lnTo>
                    <a:lnTo>
                      <a:pt x="698" y="206"/>
                    </a:lnTo>
                    <a:lnTo>
                      <a:pt x="728" y="166"/>
                    </a:lnTo>
                    <a:lnTo>
                      <a:pt x="754" y="136"/>
                    </a:lnTo>
                    <a:lnTo>
                      <a:pt x="778" y="108"/>
                    </a:lnTo>
                    <a:lnTo>
                      <a:pt x="800" y="84"/>
                    </a:lnTo>
                    <a:lnTo>
                      <a:pt x="822" y="64"/>
                    </a:lnTo>
                    <a:lnTo>
                      <a:pt x="840" y="52"/>
                    </a:lnTo>
                    <a:lnTo>
                      <a:pt x="862" y="40"/>
                    </a:lnTo>
                    <a:lnTo>
                      <a:pt x="886" y="30"/>
                    </a:lnTo>
                    <a:lnTo>
                      <a:pt x="912" y="20"/>
                    </a:lnTo>
                    <a:lnTo>
                      <a:pt x="938" y="14"/>
                    </a:lnTo>
                    <a:lnTo>
                      <a:pt x="966" y="8"/>
                    </a:lnTo>
                    <a:lnTo>
                      <a:pt x="996" y="4"/>
                    </a:lnTo>
                    <a:lnTo>
                      <a:pt x="1030" y="0"/>
                    </a:lnTo>
                    <a:lnTo>
                      <a:pt x="934" y="110"/>
                    </a:lnTo>
                    <a:lnTo>
                      <a:pt x="842" y="222"/>
                    </a:lnTo>
                    <a:lnTo>
                      <a:pt x="752" y="336"/>
                    </a:lnTo>
                    <a:lnTo>
                      <a:pt x="664" y="452"/>
                    </a:lnTo>
                    <a:close/>
                  </a:path>
                </a:pathLst>
              </a:custGeom>
              <a:solidFill>
                <a:srgbClr val="00CC00"/>
              </a:solidFill>
              <a:ln w="9525">
                <a:noFill/>
                <a:round/>
                <a:headEnd/>
                <a:tailEnd/>
              </a:ln>
            </p:spPr>
            <p:txBody>
              <a:bodyPr/>
              <a:lstStyle/>
              <a:p>
                <a:endParaRPr lang="en-US"/>
              </a:p>
            </p:txBody>
          </p:sp>
          <p:sp>
            <p:nvSpPr>
              <p:cNvPr id="236" name="Freeform 171"/>
              <p:cNvSpPr>
                <a:spLocks/>
              </p:cNvSpPr>
              <p:nvPr/>
            </p:nvSpPr>
            <p:spPr bwMode="auto">
              <a:xfrm>
                <a:off x="142" y="1706"/>
                <a:ext cx="72" cy="54"/>
              </a:xfrm>
              <a:custGeom>
                <a:avLst/>
                <a:gdLst>
                  <a:gd name="T0" fmla="*/ 72 w 72"/>
                  <a:gd name="T1" fmla="*/ 26 h 54"/>
                  <a:gd name="T2" fmla="*/ 72 w 72"/>
                  <a:gd name="T3" fmla="*/ 26 h 54"/>
                  <a:gd name="T4" fmla="*/ 72 w 72"/>
                  <a:gd name="T5" fmla="*/ 32 h 54"/>
                  <a:gd name="T6" fmla="*/ 70 w 72"/>
                  <a:gd name="T7" fmla="*/ 38 h 54"/>
                  <a:gd name="T8" fmla="*/ 66 w 72"/>
                  <a:gd name="T9" fmla="*/ 42 h 54"/>
                  <a:gd name="T10" fmla="*/ 62 w 72"/>
                  <a:gd name="T11" fmla="*/ 46 h 54"/>
                  <a:gd name="T12" fmla="*/ 50 w 72"/>
                  <a:gd name="T13" fmla="*/ 52 h 54"/>
                  <a:gd name="T14" fmla="*/ 36 w 72"/>
                  <a:gd name="T15" fmla="*/ 54 h 54"/>
                  <a:gd name="T16" fmla="*/ 36 w 72"/>
                  <a:gd name="T17" fmla="*/ 54 h 54"/>
                  <a:gd name="T18" fmla="*/ 22 w 72"/>
                  <a:gd name="T19" fmla="*/ 52 h 54"/>
                  <a:gd name="T20" fmla="*/ 12 w 72"/>
                  <a:gd name="T21" fmla="*/ 46 h 54"/>
                  <a:gd name="T22" fmla="*/ 8 w 72"/>
                  <a:gd name="T23" fmla="*/ 42 h 54"/>
                  <a:gd name="T24" fmla="*/ 4 w 72"/>
                  <a:gd name="T25" fmla="*/ 38 h 54"/>
                  <a:gd name="T26" fmla="*/ 2 w 72"/>
                  <a:gd name="T27" fmla="*/ 32 h 54"/>
                  <a:gd name="T28" fmla="*/ 0 w 72"/>
                  <a:gd name="T29" fmla="*/ 26 h 54"/>
                  <a:gd name="T30" fmla="*/ 0 w 72"/>
                  <a:gd name="T31" fmla="*/ 26 h 54"/>
                  <a:gd name="T32" fmla="*/ 2 w 72"/>
                  <a:gd name="T33" fmla="*/ 22 h 54"/>
                  <a:gd name="T34" fmla="*/ 4 w 72"/>
                  <a:gd name="T35" fmla="*/ 16 h 54"/>
                  <a:gd name="T36" fmla="*/ 8 w 72"/>
                  <a:gd name="T37" fmla="*/ 12 h 54"/>
                  <a:gd name="T38" fmla="*/ 12 w 72"/>
                  <a:gd name="T39" fmla="*/ 8 h 54"/>
                  <a:gd name="T40" fmla="*/ 22 w 72"/>
                  <a:gd name="T41" fmla="*/ 2 h 54"/>
                  <a:gd name="T42" fmla="*/ 36 w 72"/>
                  <a:gd name="T43" fmla="*/ 0 h 54"/>
                  <a:gd name="T44" fmla="*/ 36 w 72"/>
                  <a:gd name="T45" fmla="*/ 0 h 54"/>
                  <a:gd name="T46" fmla="*/ 50 w 72"/>
                  <a:gd name="T47" fmla="*/ 2 h 54"/>
                  <a:gd name="T48" fmla="*/ 62 w 72"/>
                  <a:gd name="T49" fmla="*/ 8 h 54"/>
                  <a:gd name="T50" fmla="*/ 66 w 72"/>
                  <a:gd name="T51" fmla="*/ 12 h 54"/>
                  <a:gd name="T52" fmla="*/ 70 w 72"/>
                  <a:gd name="T53" fmla="*/ 16 h 54"/>
                  <a:gd name="T54" fmla="*/ 72 w 72"/>
                  <a:gd name="T55" fmla="*/ 22 h 54"/>
                  <a:gd name="T56" fmla="*/ 72 w 72"/>
                  <a:gd name="T57" fmla="*/ 26 h 54"/>
                  <a:gd name="T58" fmla="*/ 72 w 72"/>
                  <a:gd name="T59" fmla="*/ 26 h 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4"/>
                  <a:gd name="T92" fmla="*/ 72 w 72"/>
                  <a:gd name="T93" fmla="*/ 54 h 5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4">
                    <a:moveTo>
                      <a:pt x="72" y="26"/>
                    </a:moveTo>
                    <a:lnTo>
                      <a:pt x="72" y="26"/>
                    </a:lnTo>
                    <a:lnTo>
                      <a:pt x="72" y="32"/>
                    </a:lnTo>
                    <a:lnTo>
                      <a:pt x="70" y="38"/>
                    </a:lnTo>
                    <a:lnTo>
                      <a:pt x="66" y="42"/>
                    </a:lnTo>
                    <a:lnTo>
                      <a:pt x="62" y="46"/>
                    </a:lnTo>
                    <a:lnTo>
                      <a:pt x="50" y="52"/>
                    </a:lnTo>
                    <a:lnTo>
                      <a:pt x="36" y="54"/>
                    </a:lnTo>
                    <a:lnTo>
                      <a:pt x="22" y="52"/>
                    </a:lnTo>
                    <a:lnTo>
                      <a:pt x="12" y="46"/>
                    </a:lnTo>
                    <a:lnTo>
                      <a:pt x="8" y="42"/>
                    </a:lnTo>
                    <a:lnTo>
                      <a:pt x="4" y="38"/>
                    </a:lnTo>
                    <a:lnTo>
                      <a:pt x="2" y="32"/>
                    </a:lnTo>
                    <a:lnTo>
                      <a:pt x="0" y="26"/>
                    </a:lnTo>
                    <a:lnTo>
                      <a:pt x="2" y="22"/>
                    </a:lnTo>
                    <a:lnTo>
                      <a:pt x="4" y="16"/>
                    </a:lnTo>
                    <a:lnTo>
                      <a:pt x="8" y="12"/>
                    </a:lnTo>
                    <a:lnTo>
                      <a:pt x="12" y="8"/>
                    </a:lnTo>
                    <a:lnTo>
                      <a:pt x="22" y="2"/>
                    </a:lnTo>
                    <a:lnTo>
                      <a:pt x="36" y="0"/>
                    </a:lnTo>
                    <a:lnTo>
                      <a:pt x="50" y="2"/>
                    </a:lnTo>
                    <a:lnTo>
                      <a:pt x="62" y="8"/>
                    </a:lnTo>
                    <a:lnTo>
                      <a:pt x="66" y="12"/>
                    </a:lnTo>
                    <a:lnTo>
                      <a:pt x="70" y="16"/>
                    </a:lnTo>
                    <a:lnTo>
                      <a:pt x="72" y="22"/>
                    </a:lnTo>
                    <a:lnTo>
                      <a:pt x="72" y="26"/>
                    </a:lnTo>
                    <a:close/>
                  </a:path>
                </a:pathLst>
              </a:custGeom>
              <a:solidFill>
                <a:srgbClr val="00CC00"/>
              </a:solidFill>
              <a:ln w="9525">
                <a:noFill/>
                <a:round/>
                <a:headEnd/>
                <a:tailEnd/>
              </a:ln>
            </p:spPr>
            <p:txBody>
              <a:bodyPr/>
              <a:lstStyle/>
              <a:p>
                <a:endParaRPr lang="en-US"/>
              </a:p>
            </p:txBody>
          </p:sp>
          <p:sp>
            <p:nvSpPr>
              <p:cNvPr id="237" name="Freeform 172"/>
              <p:cNvSpPr>
                <a:spLocks/>
              </p:cNvSpPr>
              <p:nvPr/>
            </p:nvSpPr>
            <p:spPr bwMode="auto">
              <a:xfrm>
                <a:off x="184" y="1776"/>
                <a:ext cx="34" cy="32"/>
              </a:xfrm>
              <a:custGeom>
                <a:avLst/>
                <a:gdLst>
                  <a:gd name="T0" fmla="*/ 34 w 34"/>
                  <a:gd name="T1" fmla="*/ 16 h 32"/>
                  <a:gd name="T2" fmla="*/ 34 w 34"/>
                  <a:gd name="T3" fmla="*/ 16 h 32"/>
                  <a:gd name="T4" fmla="*/ 32 w 34"/>
                  <a:gd name="T5" fmla="*/ 22 h 32"/>
                  <a:gd name="T6" fmla="*/ 28 w 34"/>
                  <a:gd name="T7" fmla="*/ 26 h 32"/>
                  <a:gd name="T8" fmla="*/ 24 w 34"/>
                  <a:gd name="T9" fmla="*/ 30 h 32"/>
                  <a:gd name="T10" fmla="*/ 16 w 34"/>
                  <a:gd name="T11" fmla="*/ 32 h 32"/>
                  <a:gd name="T12" fmla="*/ 16 w 34"/>
                  <a:gd name="T13" fmla="*/ 32 h 32"/>
                  <a:gd name="T14" fmla="*/ 10 w 34"/>
                  <a:gd name="T15" fmla="*/ 30 h 32"/>
                  <a:gd name="T16" fmla="*/ 6 w 34"/>
                  <a:gd name="T17" fmla="*/ 26 h 32"/>
                  <a:gd name="T18" fmla="*/ 2 w 34"/>
                  <a:gd name="T19" fmla="*/ 22 h 32"/>
                  <a:gd name="T20" fmla="*/ 0 w 34"/>
                  <a:gd name="T21" fmla="*/ 16 h 32"/>
                  <a:gd name="T22" fmla="*/ 0 w 34"/>
                  <a:gd name="T23" fmla="*/ 16 h 32"/>
                  <a:gd name="T24" fmla="*/ 2 w 34"/>
                  <a:gd name="T25" fmla="*/ 10 h 32"/>
                  <a:gd name="T26" fmla="*/ 6 w 34"/>
                  <a:gd name="T27" fmla="*/ 6 h 32"/>
                  <a:gd name="T28" fmla="*/ 10 w 34"/>
                  <a:gd name="T29" fmla="*/ 2 h 32"/>
                  <a:gd name="T30" fmla="*/ 16 w 34"/>
                  <a:gd name="T31" fmla="*/ 0 h 32"/>
                  <a:gd name="T32" fmla="*/ 16 w 34"/>
                  <a:gd name="T33" fmla="*/ 0 h 32"/>
                  <a:gd name="T34" fmla="*/ 24 w 34"/>
                  <a:gd name="T35" fmla="*/ 2 h 32"/>
                  <a:gd name="T36" fmla="*/ 28 w 34"/>
                  <a:gd name="T37" fmla="*/ 6 h 32"/>
                  <a:gd name="T38" fmla="*/ 32 w 34"/>
                  <a:gd name="T39" fmla="*/ 10 h 32"/>
                  <a:gd name="T40" fmla="*/ 34 w 34"/>
                  <a:gd name="T41" fmla="*/ 16 h 32"/>
                  <a:gd name="T42" fmla="*/ 34 w 34"/>
                  <a:gd name="T43" fmla="*/ 1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2"/>
                  <a:gd name="T68" fmla="*/ 34 w 34"/>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2">
                    <a:moveTo>
                      <a:pt x="34" y="16"/>
                    </a:moveTo>
                    <a:lnTo>
                      <a:pt x="34" y="16"/>
                    </a:lnTo>
                    <a:lnTo>
                      <a:pt x="32" y="22"/>
                    </a:lnTo>
                    <a:lnTo>
                      <a:pt x="28" y="26"/>
                    </a:lnTo>
                    <a:lnTo>
                      <a:pt x="24" y="30"/>
                    </a:lnTo>
                    <a:lnTo>
                      <a:pt x="16" y="32"/>
                    </a:lnTo>
                    <a:lnTo>
                      <a:pt x="10" y="30"/>
                    </a:lnTo>
                    <a:lnTo>
                      <a:pt x="6" y="26"/>
                    </a:lnTo>
                    <a:lnTo>
                      <a:pt x="2" y="22"/>
                    </a:lnTo>
                    <a:lnTo>
                      <a:pt x="0" y="16"/>
                    </a:lnTo>
                    <a:lnTo>
                      <a:pt x="2" y="10"/>
                    </a:lnTo>
                    <a:lnTo>
                      <a:pt x="6" y="6"/>
                    </a:lnTo>
                    <a:lnTo>
                      <a:pt x="10" y="2"/>
                    </a:lnTo>
                    <a:lnTo>
                      <a:pt x="16" y="0"/>
                    </a:lnTo>
                    <a:lnTo>
                      <a:pt x="24" y="2"/>
                    </a:lnTo>
                    <a:lnTo>
                      <a:pt x="28" y="6"/>
                    </a:lnTo>
                    <a:lnTo>
                      <a:pt x="32" y="10"/>
                    </a:lnTo>
                    <a:lnTo>
                      <a:pt x="34" y="16"/>
                    </a:lnTo>
                    <a:close/>
                  </a:path>
                </a:pathLst>
              </a:custGeom>
              <a:solidFill>
                <a:srgbClr val="00CC00"/>
              </a:solidFill>
              <a:ln w="9525">
                <a:noFill/>
                <a:round/>
                <a:headEnd/>
                <a:tailEnd/>
              </a:ln>
            </p:spPr>
            <p:txBody>
              <a:bodyPr/>
              <a:lstStyle/>
              <a:p>
                <a:endParaRPr lang="en-US"/>
              </a:p>
            </p:txBody>
          </p:sp>
        </p:grpSp>
        <p:grpSp>
          <p:nvGrpSpPr>
            <p:cNvPr id="223" name="Group 173"/>
            <p:cNvGrpSpPr>
              <a:grpSpLocks noChangeAspect="1"/>
            </p:cNvGrpSpPr>
            <p:nvPr/>
          </p:nvGrpSpPr>
          <p:grpSpPr bwMode="auto">
            <a:xfrm>
              <a:off x="95250" y="1066800"/>
              <a:ext cx="225425" cy="238125"/>
              <a:chOff x="22" y="906"/>
              <a:chExt cx="1162" cy="1218"/>
            </a:xfrm>
          </p:grpSpPr>
          <p:sp>
            <p:nvSpPr>
              <p:cNvPr id="224" name="AutoShape 174"/>
              <p:cNvSpPr>
                <a:spLocks noChangeAspect="1" noChangeArrowheads="1" noTextEdit="1"/>
              </p:cNvSpPr>
              <p:nvPr/>
            </p:nvSpPr>
            <p:spPr bwMode="auto">
              <a:xfrm>
                <a:off x="22" y="906"/>
                <a:ext cx="1162" cy="1218"/>
              </a:xfrm>
              <a:prstGeom prst="rect">
                <a:avLst/>
              </a:prstGeom>
              <a:noFill/>
              <a:ln w="9525">
                <a:noFill/>
                <a:miter lim="800000"/>
                <a:headEnd/>
                <a:tailEnd/>
              </a:ln>
            </p:spPr>
            <p:txBody>
              <a:bodyPr/>
              <a:lstStyle/>
              <a:p>
                <a:endParaRPr lang="en-US"/>
              </a:p>
            </p:txBody>
          </p:sp>
          <p:sp>
            <p:nvSpPr>
              <p:cNvPr id="225" name="Freeform 175"/>
              <p:cNvSpPr>
                <a:spLocks/>
              </p:cNvSpPr>
              <p:nvPr/>
            </p:nvSpPr>
            <p:spPr bwMode="auto">
              <a:xfrm>
                <a:off x="52" y="940"/>
                <a:ext cx="1096" cy="1154"/>
              </a:xfrm>
              <a:custGeom>
                <a:avLst/>
                <a:gdLst>
                  <a:gd name="T0" fmla="*/ 1096 w 1096"/>
                  <a:gd name="T1" fmla="*/ 28 h 1154"/>
                  <a:gd name="T2" fmla="*/ 900 w 1096"/>
                  <a:gd name="T3" fmla="*/ 258 h 1154"/>
                  <a:gd name="T4" fmla="*/ 714 w 1096"/>
                  <a:gd name="T5" fmla="*/ 498 h 1154"/>
                  <a:gd name="T6" fmla="*/ 628 w 1096"/>
                  <a:gd name="T7" fmla="*/ 622 h 1154"/>
                  <a:gd name="T8" fmla="*/ 464 w 1096"/>
                  <a:gd name="T9" fmla="*/ 870 h 1154"/>
                  <a:gd name="T10" fmla="*/ 386 w 1096"/>
                  <a:gd name="T11" fmla="*/ 998 h 1154"/>
                  <a:gd name="T12" fmla="*/ 360 w 1096"/>
                  <a:gd name="T13" fmla="*/ 1050 h 1154"/>
                  <a:gd name="T14" fmla="*/ 330 w 1096"/>
                  <a:gd name="T15" fmla="*/ 1096 h 1154"/>
                  <a:gd name="T16" fmla="*/ 298 w 1096"/>
                  <a:gd name="T17" fmla="*/ 1128 h 1154"/>
                  <a:gd name="T18" fmla="*/ 258 w 1096"/>
                  <a:gd name="T19" fmla="*/ 1148 h 1154"/>
                  <a:gd name="T20" fmla="*/ 214 w 1096"/>
                  <a:gd name="T21" fmla="*/ 1154 h 1154"/>
                  <a:gd name="T22" fmla="*/ 194 w 1096"/>
                  <a:gd name="T23" fmla="*/ 1152 h 1154"/>
                  <a:gd name="T24" fmla="*/ 162 w 1096"/>
                  <a:gd name="T25" fmla="*/ 1146 h 1154"/>
                  <a:gd name="T26" fmla="*/ 148 w 1096"/>
                  <a:gd name="T27" fmla="*/ 1142 h 1154"/>
                  <a:gd name="T28" fmla="*/ 122 w 1096"/>
                  <a:gd name="T29" fmla="*/ 1126 h 1154"/>
                  <a:gd name="T30" fmla="*/ 100 w 1096"/>
                  <a:gd name="T31" fmla="*/ 1100 h 1154"/>
                  <a:gd name="T32" fmla="*/ 90 w 1096"/>
                  <a:gd name="T33" fmla="*/ 1088 h 1154"/>
                  <a:gd name="T34" fmla="*/ 66 w 1096"/>
                  <a:gd name="T35" fmla="*/ 1034 h 1154"/>
                  <a:gd name="T36" fmla="*/ 48 w 1096"/>
                  <a:gd name="T37" fmla="*/ 984 h 1154"/>
                  <a:gd name="T38" fmla="*/ 28 w 1096"/>
                  <a:gd name="T39" fmla="*/ 916 h 1154"/>
                  <a:gd name="T40" fmla="*/ 26 w 1096"/>
                  <a:gd name="T41" fmla="*/ 904 h 1154"/>
                  <a:gd name="T42" fmla="*/ 2 w 1096"/>
                  <a:gd name="T43" fmla="*/ 810 h 1154"/>
                  <a:gd name="T44" fmla="*/ 0 w 1096"/>
                  <a:gd name="T45" fmla="*/ 794 h 1154"/>
                  <a:gd name="T46" fmla="*/ 4 w 1096"/>
                  <a:gd name="T47" fmla="*/ 772 h 1154"/>
                  <a:gd name="T48" fmla="*/ 14 w 1096"/>
                  <a:gd name="T49" fmla="*/ 750 h 1154"/>
                  <a:gd name="T50" fmla="*/ 30 w 1096"/>
                  <a:gd name="T51" fmla="*/ 730 h 1154"/>
                  <a:gd name="T52" fmla="*/ 54 w 1096"/>
                  <a:gd name="T53" fmla="*/ 712 h 1154"/>
                  <a:gd name="T54" fmla="*/ 80 w 1096"/>
                  <a:gd name="T55" fmla="*/ 696 h 1154"/>
                  <a:gd name="T56" fmla="*/ 132 w 1096"/>
                  <a:gd name="T57" fmla="*/ 676 h 1154"/>
                  <a:gd name="T58" fmla="*/ 156 w 1096"/>
                  <a:gd name="T59" fmla="*/ 674 h 1154"/>
                  <a:gd name="T60" fmla="*/ 172 w 1096"/>
                  <a:gd name="T61" fmla="*/ 676 h 1154"/>
                  <a:gd name="T62" fmla="*/ 184 w 1096"/>
                  <a:gd name="T63" fmla="*/ 684 h 1154"/>
                  <a:gd name="T64" fmla="*/ 188 w 1096"/>
                  <a:gd name="T65" fmla="*/ 690 h 1154"/>
                  <a:gd name="T66" fmla="*/ 208 w 1096"/>
                  <a:gd name="T67" fmla="*/ 726 h 1154"/>
                  <a:gd name="T68" fmla="*/ 226 w 1096"/>
                  <a:gd name="T69" fmla="*/ 780 h 1154"/>
                  <a:gd name="T70" fmla="*/ 240 w 1096"/>
                  <a:gd name="T71" fmla="*/ 812 h 1154"/>
                  <a:gd name="T72" fmla="*/ 256 w 1096"/>
                  <a:gd name="T73" fmla="*/ 844 h 1154"/>
                  <a:gd name="T74" fmla="*/ 268 w 1096"/>
                  <a:gd name="T75" fmla="*/ 854 h 1154"/>
                  <a:gd name="T76" fmla="*/ 272 w 1096"/>
                  <a:gd name="T77" fmla="*/ 856 h 1154"/>
                  <a:gd name="T78" fmla="*/ 286 w 1096"/>
                  <a:gd name="T79" fmla="*/ 844 h 1154"/>
                  <a:gd name="T80" fmla="*/ 348 w 1096"/>
                  <a:gd name="T81" fmla="*/ 758 h 1154"/>
                  <a:gd name="T82" fmla="*/ 396 w 1096"/>
                  <a:gd name="T83" fmla="*/ 682 h 1154"/>
                  <a:gd name="T84" fmla="*/ 574 w 1096"/>
                  <a:gd name="T85" fmla="*/ 406 h 1154"/>
                  <a:gd name="T86" fmla="*/ 668 w 1096"/>
                  <a:gd name="T87" fmla="*/ 272 h 1154"/>
                  <a:gd name="T88" fmla="*/ 734 w 1096"/>
                  <a:gd name="T89" fmla="*/ 180 h 1154"/>
                  <a:gd name="T90" fmla="*/ 760 w 1096"/>
                  <a:gd name="T91" fmla="*/ 146 h 1154"/>
                  <a:gd name="T92" fmla="*/ 810 w 1096"/>
                  <a:gd name="T93" fmla="*/ 94 h 1154"/>
                  <a:gd name="T94" fmla="*/ 834 w 1096"/>
                  <a:gd name="T95" fmla="*/ 74 h 1154"/>
                  <a:gd name="T96" fmla="*/ 878 w 1096"/>
                  <a:gd name="T97" fmla="*/ 46 h 1154"/>
                  <a:gd name="T98" fmla="*/ 932 w 1096"/>
                  <a:gd name="T99" fmla="*/ 24 h 1154"/>
                  <a:gd name="T100" fmla="*/ 964 w 1096"/>
                  <a:gd name="T101" fmla="*/ 16 h 1154"/>
                  <a:gd name="T102" fmla="*/ 1042 w 1096"/>
                  <a:gd name="T103" fmla="*/ 4 h 1154"/>
                  <a:gd name="T104" fmla="*/ 1096 w 1096"/>
                  <a:gd name="T105" fmla="*/ 28 h 11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6"/>
                  <a:gd name="T160" fmla="*/ 0 h 1154"/>
                  <a:gd name="T161" fmla="*/ 1096 w 1096"/>
                  <a:gd name="T162" fmla="*/ 1154 h 115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6" h="1154">
                    <a:moveTo>
                      <a:pt x="1096" y="28"/>
                    </a:moveTo>
                    <a:lnTo>
                      <a:pt x="1096" y="28"/>
                    </a:lnTo>
                    <a:lnTo>
                      <a:pt x="996" y="142"/>
                    </a:lnTo>
                    <a:lnTo>
                      <a:pt x="900" y="258"/>
                    </a:lnTo>
                    <a:lnTo>
                      <a:pt x="806" y="378"/>
                    </a:lnTo>
                    <a:lnTo>
                      <a:pt x="714" y="498"/>
                    </a:lnTo>
                    <a:lnTo>
                      <a:pt x="628" y="622"/>
                    </a:lnTo>
                    <a:lnTo>
                      <a:pt x="544" y="746"/>
                    </a:lnTo>
                    <a:lnTo>
                      <a:pt x="464" y="870"/>
                    </a:lnTo>
                    <a:lnTo>
                      <a:pt x="386" y="998"/>
                    </a:lnTo>
                    <a:lnTo>
                      <a:pt x="360" y="1050"/>
                    </a:lnTo>
                    <a:lnTo>
                      <a:pt x="346" y="1076"/>
                    </a:lnTo>
                    <a:lnTo>
                      <a:pt x="330" y="1096"/>
                    </a:lnTo>
                    <a:lnTo>
                      <a:pt x="314" y="1114"/>
                    </a:lnTo>
                    <a:lnTo>
                      <a:pt x="298" y="1128"/>
                    </a:lnTo>
                    <a:lnTo>
                      <a:pt x="278" y="1140"/>
                    </a:lnTo>
                    <a:lnTo>
                      <a:pt x="258" y="1148"/>
                    </a:lnTo>
                    <a:lnTo>
                      <a:pt x="236" y="1152"/>
                    </a:lnTo>
                    <a:lnTo>
                      <a:pt x="214" y="1154"/>
                    </a:lnTo>
                    <a:lnTo>
                      <a:pt x="194" y="1152"/>
                    </a:lnTo>
                    <a:lnTo>
                      <a:pt x="176" y="1150"/>
                    </a:lnTo>
                    <a:lnTo>
                      <a:pt x="162" y="1146"/>
                    </a:lnTo>
                    <a:lnTo>
                      <a:pt x="148" y="1142"/>
                    </a:lnTo>
                    <a:lnTo>
                      <a:pt x="134" y="1134"/>
                    </a:lnTo>
                    <a:lnTo>
                      <a:pt x="122" y="1126"/>
                    </a:lnTo>
                    <a:lnTo>
                      <a:pt x="110" y="1114"/>
                    </a:lnTo>
                    <a:lnTo>
                      <a:pt x="100" y="1100"/>
                    </a:lnTo>
                    <a:lnTo>
                      <a:pt x="90" y="1088"/>
                    </a:lnTo>
                    <a:lnTo>
                      <a:pt x="82" y="1072"/>
                    </a:lnTo>
                    <a:lnTo>
                      <a:pt x="66" y="1034"/>
                    </a:lnTo>
                    <a:lnTo>
                      <a:pt x="48" y="984"/>
                    </a:lnTo>
                    <a:lnTo>
                      <a:pt x="28" y="916"/>
                    </a:lnTo>
                    <a:lnTo>
                      <a:pt x="26" y="904"/>
                    </a:lnTo>
                    <a:lnTo>
                      <a:pt x="8" y="832"/>
                    </a:lnTo>
                    <a:lnTo>
                      <a:pt x="2" y="810"/>
                    </a:lnTo>
                    <a:lnTo>
                      <a:pt x="0" y="794"/>
                    </a:lnTo>
                    <a:lnTo>
                      <a:pt x="2" y="782"/>
                    </a:lnTo>
                    <a:lnTo>
                      <a:pt x="4" y="772"/>
                    </a:lnTo>
                    <a:lnTo>
                      <a:pt x="8" y="762"/>
                    </a:lnTo>
                    <a:lnTo>
                      <a:pt x="14" y="750"/>
                    </a:lnTo>
                    <a:lnTo>
                      <a:pt x="22" y="740"/>
                    </a:lnTo>
                    <a:lnTo>
                      <a:pt x="30" y="730"/>
                    </a:lnTo>
                    <a:lnTo>
                      <a:pt x="40" y="722"/>
                    </a:lnTo>
                    <a:lnTo>
                      <a:pt x="54" y="712"/>
                    </a:lnTo>
                    <a:lnTo>
                      <a:pt x="80" y="696"/>
                    </a:lnTo>
                    <a:lnTo>
                      <a:pt x="106" y="684"/>
                    </a:lnTo>
                    <a:lnTo>
                      <a:pt x="132" y="676"/>
                    </a:lnTo>
                    <a:lnTo>
                      <a:pt x="156" y="674"/>
                    </a:lnTo>
                    <a:lnTo>
                      <a:pt x="164" y="674"/>
                    </a:lnTo>
                    <a:lnTo>
                      <a:pt x="172" y="676"/>
                    </a:lnTo>
                    <a:lnTo>
                      <a:pt x="178" y="680"/>
                    </a:lnTo>
                    <a:lnTo>
                      <a:pt x="184" y="684"/>
                    </a:lnTo>
                    <a:lnTo>
                      <a:pt x="188" y="690"/>
                    </a:lnTo>
                    <a:lnTo>
                      <a:pt x="194" y="700"/>
                    </a:lnTo>
                    <a:lnTo>
                      <a:pt x="208" y="726"/>
                    </a:lnTo>
                    <a:lnTo>
                      <a:pt x="226" y="780"/>
                    </a:lnTo>
                    <a:lnTo>
                      <a:pt x="240" y="812"/>
                    </a:lnTo>
                    <a:lnTo>
                      <a:pt x="252" y="836"/>
                    </a:lnTo>
                    <a:lnTo>
                      <a:pt x="256" y="844"/>
                    </a:lnTo>
                    <a:lnTo>
                      <a:pt x="262" y="850"/>
                    </a:lnTo>
                    <a:lnTo>
                      <a:pt x="268" y="854"/>
                    </a:lnTo>
                    <a:lnTo>
                      <a:pt x="272" y="856"/>
                    </a:lnTo>
                    <a:lnTo>
                      <a:pt x="278" y="852"/>
                    </a:lnTo>
                    <a:lnTo>
                      <a:pt x="286" y="844"/>
                    </a:lnTo>
                    <a:lnTo>
                      <a:pt x="310" y="812"/>
                    </a:lnTo>
                    <a:lnTo>
                      <a:pt x="348" y="758"/>
                    </a:lnTo>
                    <a:lnTo>
                      <a:pt x="396" y="682"/>
                    </a:lnTo>
                    <a:lnTo>
                      <a:pt x="492" y="532"/>
                    </a:lnTo>
                    <a:lnTo>
                      <a:pt x="574" y="406"/>
                    </a:lnTo>
                    <a:lnTo>
                      <a:pt x="668" y="272"/>
                    </a:lnTo>
                    <a:lnTo>
                      <a:pt x="704" y="220"/>
                    </a:lnTo>
                    <a:lnTo>
                      <a:pt x="734" y="180"/>
                    </a:lnTo>
                    <a:lnTo>
                      <a:pt x="760" y="146"/>
                    </a:lnTo>
                    <a:lnTo>
                      <a:pt x="786" y="118"/>
                    </a:lnTo>
                    <a:lnTo>
                      <a:pt x="810" y="94"/>
                    </a:lnTo>
                    <a:lnTo>
                      <a:pt x="834" y="74"/>
                    </a:lnTo>
                    <a:lnTo>
                      <a:pt x="854" y="58"/>
                    </a:lnTo>
                    <a:lnTo>
                      <a:pt x="878" y="46"/>
                    </a:lnTo>
                    <a:lnTo>
                      <a:pt x="904" y="34"/>
                    </a:lnTo>
                    <a:lnTo>
                      <a:pt x="932" y="24"/>
                    </a:lnTo>
                    <a:lnTo>
                      <a:pt x="964" y="16"/>
                    </a:lnTo>
                    <a:lnTo>
                      <a:pt x="1000" y="8"/>
                    </a:lnTo>
                    <a:lnTo>
                      <a:pt x="1042" y="4"/>
                    </a:lnTo>
                    <a:lnTo>
                      <a:pt x="1086" y="0"/>
                    </a:lnTo>
                    <a:lnTo>
                      <a:pt x="1096" y="28"/>
                    </a:lnTo>
                    <a:close/>
                  </a:path>
                </a:pathLst>
              </a:custGeom>
              <a:solidFill>
                <a:srgbClr val="DF1420"/>
              </a:solidFill>
              <a:ln w="9525">
                <a:noFill/>
                <a:round/>
                <a:headEnd/>
                <a:tailEnd/>
              </a:ln>
            </p:spPr>
            <p:txBody>
              <a:bodyPr/>
              <a:lstStyle/>
              <a:p>
                <a:endParaRPr lang="en-US"/>
              </a:p>
            </p:txBody>
          </p:sp>
          <p:sp>
            <p:nvSpPr>
              <p:cNvPr id="226" name="Freeform 176"/>
              <p:cNvSpPr>
                <a:spLocks/>
              </p:cNvSpPr>
              <p:nvPr/>
            </p:nvSpPr>
            <p:spPr bwMode="auto">
              <a:xfrm>
                <a:off x="26" y="910"/>
                <a:ext cx="1154" cy="1210"/>
              </a:xfrm>
              <a:custGeom>
                <a:avLst/>
                <a:gdLst>
                  <a:gd name="T0" fmla="*/ 1110 w 1154"/>
                  <a:gd name="T1" fmla="*/ 2 h 1210"/>
                  <a:gd name="T2" fmla="*/ 1064 w 1154"/>
                  <a:gd name="T3" fmla="*/ 6 h 1210"/>
                  <a:gd name="T4" fmla="*/ 984 w 1154"/>
                  <a:gd name="T5" fmla="*/ 18 h 1210"/>
                  <a:gd name="T6" fmla="*/ 950 w 1154"/>
                  <a:gd name="T7" fmla="*/ 28 h 1210"/>
                  <a:gd name="T8" fmla="*/ 890 w 1154"/>
                  <a:gd name="T9" fmla="*/ 52 h 1210"/>
                  <a:gd name="T10" fmla="*/ 842 w 1154"/>
                  <a:gd name="T11" fmla="*/ 82 h 1210"/>
                  <a:gd name="T12" fmla="*/ 818 w 1154"/>
                  <a:gd name="T13" fmla="*/ 104 h 1210"/>
                  <a:gd name="T14" fmla="*/ 766 w 1154"/>
                  <a:gd name="T15" fmla="*/ 158 h 1210"/>
                  <a:gd name="T16" fmla="*/ 738 w 1154"/>
                  <a:gd name="T17" fmla="*/ 192 h 1210"/>
                  <a:gd name="T18" fmla="*/ 670 w 1154"/>
                  <a:gd name="T19" fmla="*/ 286 h 1210"/>
                  <a:gd name="T20" fmla="*/ 578 w 1154"/>
                  <a:gd name="T21" fmla="*/ 420 h 1210"/>
                  <a:gd name="T22" fmla="*/ 398 w 1154"/>
                  <a:gd name="T23" fmla="*/ 698 h 1210"/>
                  <a:gd name="T24" fmla="*/ 332 w 1154"/>
                  <a:gd name="T25" fmla="*/ 800 h 1210"/>
                  <a:gd name="T26" fmla="*/ 298 w 1154"/>
                  <a:gd name="T27" fmla="*/ 848 h 1210"/>
                  <a:gd name="T28" fmla="*/ 278 w 1154"/>
                  <a:gd name="T29" fmla="*/ 800 h 1210"/>
                  <a:gd name="T30" fmla="*/ 258 w 1154"/>
                  <a:gd name="T31" fmla="*/ 746 h 1210"/>
                  <a:gd name="T32" fmla="*/ 244 w 1154"/>
                  <a:gd name="T33" fmla="*/ 714 h 1210"/>
                  <a:gd name="T34" fmla="*/ 228 w 1154"/>
                  <a:gd name="T35" fmla="*/ 694 h 1210"/>
                  <a:gd name="T36" fmla="*/ 218 w 1154"/>
                  <a:gd name="T37" fmla="*/ 686 h 1210"/>
                  <a:gd name="T38" fmla="*/ 196 w 1154"/>
                  <a:gd name="T39" fmla="*/ 678 h 1210"/>
                  <a:gd name="T40" fmla="*/ 182 w 1154"/>
                  <a:gd name="T41" fmla="*/ 676 h 1210"/>
                  <a:gd name="T42" fmla="*/ 152 w 1154"/>
                  <a:gd name="T43" fmla="*/ 680 h 1210"/>
                  <a:gd name="T44" fmla="*/ 122 w 1154"/>
                  <a:gd name="T45" fmla="*/ 688 h 1210"/>
                  <a:gd name="T46" fmla="*/ 94 w 1154"/>
                  <a:gd name="T47" fmla="*/ 700 h 1210"/>
                  <a:gd name="T48" fmla="*/ 64 w 1154"/>
                  <a:gd name="T49" fmla="*/ 720 h 1210"/>
                  <a:gd name="T50" fmla="*/ 36 w 1154"/>
                  <a:gd name="T51" fmla="*/ 742 h 1210"/>
                  <a:gd name="T52" fmla="*/ 16 w 1154"/>
                  <a:gd name="T53" fmla="*/ 768 h 1210"/>
                  <a:gd name="T54" fmla="*/ 4 w 1154"/>
                  <a:gd name="T55" fmla="*/ 796 h 1210"/>
                  <a:gd name="T56" fmla="*/ 0 w 1154"/>
                  <a:gd name="T57" fmla="*/ 824 h 1210"/>
                  <a:gd name="T58" fmla="*/ 0 w 1154"/>
                  <a:gd name="T59" fmla="*/ 836 h 1210"/>
                  <a:gd name="T60" fmla="*/ 12 w 1154"/>
                  <a:gd name="T61" fmla="*/ 890 h 1210"/>
                  <a:gd name="T62" fmla="*/ 24 w 1154"/>
                  <a:gd name="T63" fmla="*/ 940 h 1210"/>
                  <a:gd name="T64" fmla="*/ 28 w 1154"/>
                  <a:gd name="T65" fmla="*/ 952 h 1210"/>
                  <a:gd name="T66" fmla="*/ 48 w 1154"/>
                  <a:gd name="T67" fmla="*/ 1022 h 1210"/>
                  <a:gd name="T68" fmla="*/ 66 w 1154"/>
                  <a:gd name="T69" fmla="*/ 1074 h 1210"/>
                  <a:gd name="T70" fmla="*/ 94 w 1154"/>
                  <a:gd name="T71" fmla="*/ 1132 h 1210"/>
                  <a:gd name="T72" fmla="*/ 102 w 1154"/>
                  <a:gd name="T73" fmla="*/ 1146 h 1210"/>
                  <a:gd name="T74" fmla="*/ 132 w 1154"/>
                  <a:gd name="T75" fmla="*/ 1176 h 1210"/>
                  <a:gd name="T76" fmla="*/ 162 w 1154"/>
                  <a:gd name="T77" fmla="*/ 1196 h 1210"/>
                  <a:gd name="T78" fmla="*/ 178 w 1154"/>
                  <a:gd name="T79" fmla="*/ 1202 h 1210"/>
                  <a:gd name="T80" fmla="*/ 218 w 1154"/>
                  <a:gd name="T81" fmla="*/ 1210 h 1210"/>
                  <a:gd name="T82" fmla="*/ 240 w 1154"/>
                  <a:gd name="T83" fmla="*/ 1210 h 1210"/>
                  <a:gd name="T84" fmla="*/ 292 w 1154"/>
                  <a:gd name="T85" fmla="*/ 1204 h 1210"/>
                  <a:gd name="T86" fmla="*/ 338 w 1154"/>
                  <a:gd name="T87" fmla="*/ 1182 h 1210"/>
                  <a:gd name="T88" fmla="*/ 378 w 1154"/>
                  <a:gd name="T89" fmla="*/ 1144 h 1210"/>
                  <a:gd name="T90" fmla="*/ 410 w 1154"/>
                  <a:gd name="T91" fmla="*/ 1094 h 1210"/>
                  <a:gd name="T92" fmla="*/ 436 w 1154"/>
                  <a:gd name="T93" fmla="*/ 1042 h 1210"/>
                  <a:gd name="T94" fmla="*/ 512 w 1154"/>
                  <a:gd name="T95" fmla="*/ 916 h 1210"/>
                  <a:gd name="T96" fmla="*/ 676 w 1154"/>
                  <a:gd name="T97" fmla="*/ 666 h 1210"/>
                  <a:gd name="T98" fmla="*/ 762 w 1154"/>
                  <a:gd name="T99" fmla="*/ 544 h 1210"/>
                  <a:gd name="T100" fmla="*/ 946 w 1154"/>
                  <a:gd name="T101" fmla="*/ 306 h 1210"/>
                  <a:gd name="T102" fmla="*/ 1144 w 1154"/>
                  <a:gd name="T103" fmla="*/ 76 h 1210"/>
                  <a:gd name="T104" fmla="*/ 1130 w 1154"/>
                  <a:gd name="T105" fmla="*/ 0 h 12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54"/>
                  <a:gd name="T160" fmla="*/ 0 h 1210"/>
                  <a:gd name="T161" fmla="*/ 1154 w 1154"/>
                  <a:gd name="T162" fmla="*/ 1210 h 12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54" h="1210">
                    <a:moveTo>
                      <a:pt x="1130" y="0"/>
                    </a:moveTo>
                    <a:lnTo>
                      <a:pt x="1110" y="2"/>
                    </a:lnTo>
                    <a:lnTo>
                      <a:pt x="1064" y="6"/>
                    </a:lnTo>
                    <a:lnTo>
                      <a:pt x="1022" y="12"/>
                    </a:lnTo>
                    <a:lnTo>
                      <a:pt x="984" y="18"/>
                    </a:lnTo>
                    <a:lnTo>
                      <a:pt x="950" y="28"/>
                    </a:lnTo>
                    <a:lnTo>
                      <a:pt x="918" y="38"/>
                    </a:lnTo>
                    <a:lnTo>
                      <a:pt x="890" y="52"/>
                    </a:lnTo>
                    <a:lnTo>
                      <a:pt x="864" y="66"/>
                    </a:lnTo>
                    <a:lnTo>
                      <a:pt x="842" y="82"/>
                    </a:lnTo>
                    <a:lnTo>
                      <a:pt x="818" y="104"/>
                    </a:lnTo>
                    <a:lnTo>
                      <a:pt x="792" y="130"/>
                    </a:lnTo>
                    <a:lnTo>
                      <a:pt x="766" y="158"/>
                    </a:lnTo>
                    <a:lnTo>
                      <a:pt x="738" y="192"/>
                    </a:lnTo>
                    <a:lnTo>
                      <a:pt x="708" y="234"/>
                    </a:lnTo>
                    <a:lnTo>
                      <a:pt x="670" y="286"/>
                    </a:lnTo>
                    <a:lnTo>
                      <a:pt x="578" y="420"/>
                    </a:lnTo>
                    <a:lnTo>
                      <a:pt x="496" y="546"/>
                    </a:lnTo>
                    <a:lnTo>
                      <a:pt x="398" y="698"/>
                    </a:lnTo>
                    <a:lnTo>
                      <a:pt x="332" y="800"/>
                    </a:lnTo>
                    <a:lnTo>
                      <a:pt x="298" y="848"/>
                    </a:lnTo>
                    <a:lnTo>
                      <a:pt x="290" y="830"/>
                    </a:lnTo>
                    <a:lnTo>
                      <a:pt x="278" y="800"/>
                    </a:lnTo>
                    <a:lnTo>
                      <a:pt x="258" y="746"/>
                    </a:lnTo>
                    <a:lnTo>
                      <a:pt x="244" y="714"/>
                    </a:lnTo>
                    <a:lnTo>
                      <a:pt x="236" y="702"/>
                    </a:lnTo>
                    <a:lnTo>
                      <a:pt x="228" y="694"/>
                    </a:lnTo>
                    <a:lnTo>
                      <a:pt x="218" y="686"/>
                    </a:lnTo>
                    <a:lnTo>
                      <a:pt x="208" y="682"/>
                    </a:lnTo>
                    <a:lnTo>
                      <a:pt x="196" y="678"/>
                    </a:lnTo>
                    <a:lnTo>
                      <a:pt x="182" y="676"/>
                    </a:lnTo>
                    <a:lnTo>
                      <a:pt x="168" y="678"/>
                    </a:lnTo>
                    <a:lnTo>
                      <a:pt x="152" y="680"/>
                    </a:lnTo>
                    <a:lnTo>
                      <a:pt x="138" y="682"/>
                    </a:lnTo>
                    <a:lnTo>
                      <a:pt x="122" y="688"/>
                    </a:lnTo>
                    <a:lnTo>
                      <a:pt x="108" y="694"/>
                    </a:lnTo>
                    <a:lnTo>
                      <a:pt x="94" y="700"/>
                    </a:lnTo>
                    <a:lnTo>
                      <a:pt x="64" y="720"/>
                    </a:lnTo>
                    <a:lnTo>
                      <a:pt x="48" y="730"/>
                    </a:lnTo>
                    <a:lnTo>
                      <a:pt x="36" y="742"/>
                    </a:lnTo>
                    <a:lnTo>
                      <a:pt x="24" y="756"/>
                    </a:lnTo>
                    <a:lnTo>
                      <a:pt x="16" y="768"/>
                    </a:lnTo>
                    <a:lnTo>
                      <a:pt x="8" y="782"/>
                    </a:lnTo>
                    <a:lnTo>
                      <a:pt x="4" y="796"/>
                    </a:lnTo>
                    <a:lnTo>
                      <a:pt x="0" y="810"/>
                    </a:lnTo>
                    <a:lnTo>
                      <a:pt x="0" y="824"/>
                    </a:lnTo>
                    <a:lnTo>
                      <a:pt x="0" y="836"/>
                    </a:lnTo>
                    <a:lnTo>
                      <a:pt x="4" y="856"/>
                    </a:lnTo>
                    <a:lnTo>
                      <a:pt x="12" y="890"/>
                    </a:lnTo>
                    <a:lnTo>
                      <a:pt x="24" y="940"/>
                    </a:lnTo>
                    <a:lnTo>
                      <a:pt x="28" y="954"/>
                    </a:lnTo>
                    <a:lnTo>
                      <a:pt x="28" y="952"/>
                    </a:lnTo>
                    <a:lnTo>
                      <a:pt x="48" y="1022"/>
                    </a:lnTo>
                    <a:lnTo>
                      <a:pt x="66" y="1074"/>
                    </a:lnTo>
                    <a:lnTo>
                      <a:pt x="84" y="1114"/>
                    </a:lnTo>
                    <a:lnTo>
                      <a:pt x="94" y="1132"/>
                    </a:lnTo>
                    <a:lnTo>
                      <a:pt x="102" y="1146"/>
                    </a:lnTo>
                    <a:lnTo>
                      <a:pt x="116" y="1164"/>
                    </a:lnTo>
                    <a:lnTo>
                      <a:pt x="132" y="1176"/>
                    </a:lnTo>
                    <a:lnTo>
                      <a:pt x="146" y="1188"/>
                    </a:lnTo>
                    <a:lnTo>
                      <a:pt x="162" y="1196"/>
                    </a:lnTo>
                    <a:lnTo>
                      <a:pt x="178" y="1202"/>
                    </a:lnTo>
                    <a:lnTo>
                      <a:pt x="198" y="1208"/>
                    </a:lnTo>
                    <a:lnTo>
                      <a:pt x="218" y="1210"/>
                    </a:lnTo>
                    <a:lnTo>
                      <a:pt x="240" y="1210"/>
                    </a:lnTo>
                    <a:lnTo>
                      <a:pt x="266" y="1210"/>
                    </a:lnTo>
                    <a:lnTo>
                      <a:pt x="292" y="1204"/>
                    </a:lnTo>
                    <a:lnTo>
                      <a:pt x="316" y="1194"/>
                    </a:lnTo>
                    <a:lnTo>
                      <a:pt x="338" y="1182"/>
                    </a:lnTo>
                    <a:lnTo>
                      <a:pt x="358" y="1164"/>
                    </a:lnTo>
                    <a:lnTo>
                      <a:pt x="378" y="1144"/>
                    </a:lnTo>
                    <a:lnTo>
                      <a:pt x="394" y="1120"/>
                    </a:lnTo>
                    <a:lnTo>
                      <a:pt x="410" y="1094"/>
                    </a:lnTo>
                    <a:lnTo>
                      <a:pt x="436" y="1042"/>
                    </a:lnTo>
                    <a:lnTo>
                      <a:pt x="512" y="916"/>
                    </a:lnTo>
                    <a:lnTo>
                      <a:pt x="592" y="790"/>
                    </a:lnTo>
                    <a:lnTo>
                      <a:pt x="676" y="666"/>
                    </a:lnTo>
                    <a:lnTo>
                      <a:pt x="762" y="544"/>
                    </a:lnTo>
                    <a:lnTo>
                      <a:pt x="852" y="424"/>
                    </a:lnTo>
                    <a:lnTo>
                      <a:pt x="946" y="306"/>
                    </a:lnTo>
                    <a:lnTo>
                      <a:pt x="1044" y="190"/>
                    </a:lnTo>
                    <a:lnTo>
                      <a:pt x="1144" y="76"/>
                    </a:lnTo>
                    <a:lnTo>
                      <a:pt x="1154" y="62"/>
                    </a:lnTo>
                    <a:lnTo>
                      <a:pt x="1130" y="0"/>
                    </a:lnTo>
                    <a:close/>
                  </a:path>
                </a:pathLst>
              </a:custGeom>
              <a:solidFill>
                <a:srgbClr val="000000"/>
              </a:solidFill>
              <a:ln w="9525">
                <a:noFill/>
                <a:round/>
                <a:headEnd/>
                <a:tailEnd/>
              </a:ln>
            </p:spPr>
            <p:txBody>
              <a:bodyPr/>
              <a:lstStyle/>
              <a:p>
                <a:endParaRPr lang="en-US"/>
              </a:p>
            </p:txBody>
          </p:sp>
          <p:sp>
            <p:nvSpPr>
              <p:cNvPr id="227" name="Freeform 177"/>
              <p:cNvSpPr>
                <a:spLocks/>
              </p:cNvSpPr>
              <p:nvPr/>
            </p:nvSpPr>
            <p:spPr bwMode="auto">
              <a:xfrm>
                <a:off x="52" y="940"/>
                <a:ext cx="1096" cy="1154"/>
              </a:xfrm>
              <a:custGeom>
                <a:avLst/>
                <a:gdLst>
                  <a:gd name="T0" fmla="*/ 1096 w 1096"/>
                  <a:gd name="T1" fmla="*/ 28 h 1154"/>
                  <a:gd name="T2" fmla="*/ 900 w 1096"/>
                  <a:gd name="T3" fmla="*/ 258 h 1154"/>
                  <a:gd name="T4" fmla="*/ 714 w 1096"/>
                  <a:gd name="T5" fmla="*/ 498 h 1154"/>
                  <a:gd name="T6" fmla="*/ 628 w 1096"/>
                  <a:gd name="T7" fmla="*/ 622 h 1154"/>
                  <a:gd name="T8" fmla="*/ 464 w 1096"/>
                  <a:gd name="T9" fmla="*/ 870 h 1154"/>
                  <a:gd name="T10" fmla="*/ 386 w 1096"/>
                  <a:gd name="T11" fmla="*/ 998 h 1154"/>
                  <a:gd name="T12" fmla="*/ 360 w 1096"/>
                  <a:gd name="T13" fmla="*/ 1050 h 1154"/>
                  <a:gd name="T14" fmla="*/ 330 w 1096"/>
                  <a:gd name="T15" fmla="*/ 1096 h 1154"/>
                  <a:gd name="T16" fmla="*/ 298 w 1096"/>
                  <a:gd name="T17" fmla="*/ 1128 h 1154"/>
                  <a:gd name="T18" fmla="*/ 258 w 1096"/>
                  <a:gd name="T19" fmla="*/ 1148 h 1154"/>
                  <a:gd name="T20" fmla="*/ 214 w 1096"/>
                  <a:gd name="T21" fmla="*/ 1154 h 1154"/>
                  <a:gd name="T22" fmla="*/ 194 w 1096"/>
                  <a:gd name="T23" fmla="*/ 1152 h 1154"/>
                  <a:gd name="T24" fmla="*/ 162 w 1096"/>
                  <a:gd name="T25" fmla="*/ 1146 h 1154"/>
                  <a:gd name="T26" fmla="*/ 148 w 1096"/>
                  <a:gd name="T27" fmla="*/ 1142 h 1154"/>
                  <a:gd name="T28" fmla="*/ 122 w 1096"/>
                  <a:gd name="T29" fmla="*/ 1126 h 1154"/>
                  <a:gd name="T30" fmla="*/ 100 w 1096"/>
                  <a:gd name="T31" fmla="*/ 1100 h 1154"/>
                  <a:gd name="T32" fmla="*/ 90 w 1096"/>
                  <a:gd name="T33" fmla="*/ 1088 h 1154"/>
                  <a:gd name="T34" fmla="*/ 66 w 1096"/>
                  <a:gd name="T35" fmla="*/ 1034 h 1154"/>
                  <a:gd name="T36" fmla="*/ 48 w 1096"/>
                  <a:gd name="T37" fmla="*/ 984 h 1154"/>
                  <a:gd name="T38" fmla="*/ 28 w 1096"/>
                  <a:gd name="T39" fmla="*/ 916 h 1154"/>
                  <a:gd name="T40" fmla="*/ 26 w 1096"/>
                  <a:gd name="T41" fmla="*/ 904 h 1154"/>
                  <a:gd name="T42" fmla="*/ 2 w 1096"/>
                  <a:gd name="T43" fmla="*/ 810 h 1154"/>
                  <a:gd name="T44" fmla="*/ 0 w 1096"/>
                  <a:gd name="T45" fmla="*/ 794 h 1154"/>
                  <a:gd name="T46" fmla="*/ 4 w 1096"/>
                  <a:gd name="T47" fmla="*/ 772 h 1154"/>
                  <a:gd name="T48" fmla="*/ 14 w 1096"/>
                  <a:gd name="T49" fmla="*/ 750 h 1154"/>
                  <a:gd name="T50" fmla="*/ 30 w 1096"/>
                  <a:gd name="T51" fmla="*/ 730 h 1154"/>
                  <a:gd name="T52" fmla="*/ 54 w 1096"/>
                  <a:gd name="T53" fmla="*/ 712 h 1154"/>
                  <a:gd name="T54" fmla="*/ 80 w 1096"/>
                  <a:gd name="T55" fmla="*/ 696 h 1154"/>
                  <a:gd name="T56" fmla="*/ 132 w 1096"/>
                  <a:gd name="T57" fmla="*/ 676 h 1154"/>
                  <a:gd name="T58" fmla="*/ 156 w 1096"/>
                  <a:gd name="T59" fmla="*/ 674 h 1154"/>
                  <a:gd name="T60" fmla="*/ 172 w 1096"/>
                  <a:gd name="T61" fmla="*/ 676 h 1154"/>
                  <a:gd name="T62" fmla="*/ 184 w 1096"/>
                  <a:gd name="T63" fmla="*/ 684 h 1154"/>
                  <a:gd name="T64" fmla="*/ 188 w 1096"/>
                  <a:gd name="T65" fmla="*/ 690 h 1154"/>
                  <a:gd name="T66" fmla="*/ 208 w 1096"/>
                  <a:gd name="T67" fmla="*/ 726 h 1154"/>
                  <a:gd name="T68" fmla="*/ 226 w 1096"/>
                  <a:gd name="T69" fmla="*/ 780 h 1154"/>
                  <a:gd name="T70" fmla="*/ 240 w 1096"/>
                  <a:gd name="T71" fmla="*/ 812 h 1154"/>
                  <a:gd name="T72" fmla="*/ 256 w 1096"/>
                  <a:gd name="T73" fmla="*/ 844 h 1154"/>
                  <a:gd name="T74" fmla="*/ 268 w 1096"/>
                  <a:gd name="T75" fmla="*/ 854 h 1154"/>
                  <a:gd name="T76" fmla="*/ 272 w 1096"/>
                  <a:gd name="T77" fmla="*/ 856 h 1154"/>
                  <a:gd name="T78" fmla="*/ 286 w 1096"/>
                  <a:gd name="T79" fmla="*/ 844 h 1154"/>
                  <a:gd name="T80" fmla="*/ 348 w 1096"/>
                  <a:gd name="T81" fmla="*/ 758 h 1154"/>
                  <a:gd name="T82" fmla="*/ 396 w 1096"/>
                  <a:gd name="T83" fmla="*/ 682 h 1154"/>
                  <a:gd name="T84" fmla="*/ 574 w 1096"/>
                  <a:gd name="T85" fmla="*/ 406 h 1154"/>
                  <a:gd name="T86" fmla="*/ 668 w 1096"/>
                  <a:gd name="T87" fmla="*/ 272 h 1154"/>
                  <a:gd name="T88" fmla="*/ 734 w 1096"/>
                  <a:gd name="T89" fmla="*/ 180 h 1154"/>
                  <a:gd name="T90" fmla="*/ 760 w 1096"/>
                  <a:gd name="T91" fmla="*/ 146 h 1154"/>
                  <a:gd name="T92" fmla="*/ 810 w 1096"/>
                  <a:gd name="T93" fmla="*/ 94 h 1154"/>
                  <a:gd name="T94" fmla="*/ 834 w 1096"/>
                  <a:gd name="T95" fmla="*/ 74 h 1154"/>
                  <a:gd name="T96" fmla="*/ 878 w 1096"/>
                  <a:gd name="T97" fmla="*/ 46 h 1154"/>
                  <a:gd name="T98" fmla="*/ 932 w 1096"/>
                  <a:gd name="T99" fmla="*/ 24 h 1154"/>
                  <a:gd name="T100" fmla="*/ 964 w 1096"/>
                  <a:gd name="T101" fmla="*/ 16 h 1154"/>
                  <a:gd name="T102" fmla="*/ 1042 w 1096"/>
                  <a:gd name="T103" fmla="*/ 4 h 1154"/>
                  <a:gd name="T104" fmla="*/ 1096 w 1096"/>
                  <a:gd name="T105" fmla="*/ 28 h 11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96"/>
                  <a:gd name="T160" fmla="*/ 0 h 1154"/>
                  <a:gd name="T161" fmla="*/ 1096 w 1096"/>
                  <a:gd name="T162" fmla="*/ 1154 h 115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96" h="1154">
                    <a:moveTo>
                      <a:pt x="1096" y="28"/>
                    </a:moveTo>
                    <a:lnTo>
                      <a:pt x="1096" y="28"/>
                    </a:lnTo>
                    <a:lnTo>
                      <a:pt x="996" y="142"/>
                    </a:lnTo>
                    <a:lnTo>
                      <a:pt x="900" y="258"/>
                    </a:lnTo>
                    <a:lnTo>
                      <a:pt x="806" y="378"/>
                    </a:lnTo>
                    <a:lnTo>
                      <a:pt x="714" y="498"/>
                    </a:lnTo>
                    <a:lnTo>
                      <a:pt x="628" y="622"/>
                    </a:lnTo>
                    <a:lnTo>
                      <a:pt x="544" y="746"/>
                    </a:lnTo>
                    <a:lnTo>
                      <a:pt x="464" y="870"/>
                    </a:lnTo>
                    <a:lnTo>
                      <a:pt x="386" y="998"/>
                    </a:lnTo>
                    <a:lnTo>
                      <a:pt x="360" y="1050"/>
                    </a:lnTo>
                    <a:lnTo>
                      <a:pt x="346" y="1076"/>
                    </a:lnTo>
                    <a:lnTo>
                      <a:pt x="330" y="1096"/>
                    </a:lnTo>
                    <a:lnTo>
                      <a:pt x="314" y="1114"/>
                    </a:lnTo>
                    <a:lnTo>
                      <a:pt x="298" y="1128"/>
                    </a:lnTo>
                    <a:lnTo>
                      <a:pt x="278" y="1140"/>
                    </a:lnTo>
                    <a:lnTo>
                      <a:pt x="258" y="1148"/>
                    </a:lnTo>
                    <a:lnTo>
                      <a:pt x="236" y="1152"/>
                    </a:lnTo>
                    <a:lnTo>
                      <a:pt x="214" y="1154"/>
                    </a:lnTo>
                    <a:lnTo>
                      <a:pt x="194" y="1152"/>
                    </a:lnTo>
                    <a:lnTo>
                      <a:pt x="176" y="1150"/>
                    </a:lnTo>
                    <a:lnTo>
                      <a:pt x="162" y="1146"/>
                    </a:lnTo>
                    <a:lnTo>
                      <a:pt x="148" y="1142"/>
                    </a:lnTo>
                    <a:lnTo>
                      <a:pt x="134" y="1134"/>
                    </a:lnTo>
                    <a:lnTo>
                      <a:pt x="122" y="1126"/>
                    </a:lnTo>
                    <a:lnTo>
                      <a:pt x="110" y="1114"/>
                    </a:lnTo>
                    <a:lnTo>
                      <a:pt x="100" y="1100"/>
                    </a:lnTo>
                    <a:lnTo>
                      <a:pt x="90" y="1088"/>
                    </a:lnTo>
                    <a:lnTo>
                      <a:pt x="82" y="1072"/>
                    </a:lnTo>
                    <a:lnTo>
                      <a:pt x="66" y="1034"/>
                    </a:lnTo>
                    <a:lnTo>
                      <a:pt x="48" y="984"/>
                    </a:lnTo>
                    <a:lnTo>
                      <a:pt x="28" y="916"/>
                    </a:lnTo>
                    <a:lnTo>
                      <a:pt x="26" y="904"/>
                    </a:lnTo>
                    <a:lnTo>
                      <a:pt x="8" y="832"/>
                    </a:lnTo>
                    <a:lnTo>
                      <a:pt x="2" y="810"/>
                    </a:lnTo>
                    <a:lnTo>
                      <a:pt x="0" y="794"/>
                    </a:lnTo>
                    <a:lnTo>
                      <a:pt x="2" y="782"/>
                    </a:lnTo>
                    <a:lnTo>
                      <a:pt x="4" y="772"/>
                    </a:lnTo>
                    <a:lnTo>
                      <a:pt x="8" y="762"/>
                    </a:lnTo>
                    <a:lnTo>
                      <a:pt x="14" y="750"/>
                    </a:lnTo>
                    <a:lnTo>
                      <a:pt x="22" y="740"/>
                    </a:lnTo>
                    <a:lnTo>
                      <a:pt x="30" y="730"/>
                    </a:lnTo>
                    <a:lnTo>
                      <a:pt x="40" y="722"/>
                    </a:lnTo>
                    <a:lnTo>
                      <a:pt x="54" y="712"/>
                    </a:lnTo>
                    <a:lnTo>
                      <a:pt x="80" y="696"/>
                    </a:lnTo>
                    <a:lnTo>
                      <a:pt x="106" y="684"/>
                    </a:lnTo>
                    <a:lnTo>
                      <a:pt x="132" y="676"/>
                    </a:lnTo>
                    <a:lnTo>
                      <a:pt x="156" y="674"/>
                    </a:lnTo>
                    <a:lnTo>
                      <a:pt x="164" y="674"/>
                    </a:lnTo>
                    <a:lnTo>
                      <a:pt x="172" y="676"/>
                    </a:lnTo>
                    <a:lnTo>
                      <a:pt x="178" y="680"/>
                    </a:lnTo>
                    <a:lnTo>
                      <a:pt x="184" y="684"/>
                    </a:lnTo>
                    <a:lnTo>
                      <a:pt x="188" y="690"/>
                    </a:lnTo>
                    <a:lnTo>
                      <a:pt x="194" y="700"/>
                    </a:lnTo>
                    <a:lnTo>
                      <a:pt x="208" y="726"/>
                    </a:lnTo>
                    <a:lnTo>
                      <a:pt x="226" y="780"/>
                    </a:lnTo>
                    <a:lnTo>
                      <a:pt x="240" y="812"/>
                    </a:lnTo>
                    <a:lnTo>
                      <a:pt x="252" y="836"/>
                    </a:lnTo>
                    <a:lnTo>
                      <a:pt x="256" y="844"/>
                    </a:lnTo>
                    <a:lnTo>
                      <a:pt x="262" y="850"/>
                    </a:lnTo>
                    <a:lnTo>
                      <a:pt x="268" y="854"/>
                    </a:lnTo>
                    <a:lnTo>
                      <a:pt x="272" y="856"/>
                    </a:lnTo>
                    <a:lnTo>
                      <a:pt x="278" y="852"/>
                    </a:lnTo>
                    <a:lnTo>
                      <a:pt x="286" y="844"/>
                    </a:lnTo>
                    <a:lnTo>
                      <a:pt x="310" y="812"/>
                    </a:lnTo>
                    <a:lnTo>
                      <a:pt x="348" y="758"/>
                    </a:lnTo>
                    <a:lnTo>
                      <a:pt x="396" y="682"/>
                    </a:lnTo>
                    <a:lnTo>
                      <a:pt x="492" y="532"/>
                    </a:lnTo>
                    <a:lnTo>
                      <a:pt x="574" y="406"/>
                    </a:lnTo>
                    <a:lnTo>
                      <a:pt x="668" y="272"/>
                    </a:lnTo>
                    <a:lnTo>
                      <a:pt x="704" y="220"/>
                    </a:lnTo>
                    <a:lnTo>
                      <a:pt x="734" y="180"/>
                    </a:lnTo>
                    <a:lnTo>
                      <a:pt x="760" y="146"/>
                    </a:lnTo>
                    <a:lnTo>
                      <a:pt x="786" y="118"/>
                    </a:lnTo>
                    <a:lnTo>
                      <a:pt x="810" y="94"/>
                    </a:lnTo>
                    <a:lnTo>
                      <a:pt x="834" y="74"/>
                    </a:lnTo>
                    <a:lnTo>
                      <a:pt x="854" y="58"/>
                    </a:lnTo>
                    <a:lnTo>
                      <a:pt x="878" y="46"/>
                    </a:lnTo>
                    <a:lnTo>
                      <a:pt x="904" y="34"/>
                    </a:lnTo>
                    <a:lnTo>
                      <a:pt x="932" y="24"/>
                    </a:lnTo>
                    <a:lnTo>
                      <a:pt x="964" y="16"/>
                    </a:lnTo>
                    <a:lnTo>
                      <a:pt x="1000" y="8"/>
                    </a:lnTo>
                    <a:lnTo>
                      <a:pt x="1042" y="4"/>
                    </a:lnTo>
                    <a:lnTo>
                      <a:pt x="1086" y="0"/>
                    </a:lnTo>
                    <a:lnTo>
                      <a:pt x="1096" y="28"/>
                    </a:lnTo>
                    <a:close/>
                  </a:path>
                </a:pathLst>
              </a:custGeom>
              <a:solidFill>
                <a:srgbClr val="00CC00"/>
              </a:solidFill>
              <a:ln w="9525">
                <a:noFill/>
                <a:round/>
                <a:headEnd/>
                <a:tailEnd/>
              </a:ln>
            </p:spPr>
            <p:txBody>
              <a:bodyPr/>
              <a:lstStyle/>
              <a:p>
                <a:endParaRPr lang="en-US"/>
              </a:p>
            </p:txBody>
          </p:sp>
          <p:sp>
            <p:nvSpPr>
              <p:cNvPr id="228" name="Freeform 178"/>
              <p:cNvSpPr>
                <a:spLocks/>
              </p:cNvSpPr>
              <p:nvPr/>
            </p:nvSpPr>
            <p:spPr bwMode="auto">
              <a:xfrm>
                <a:off x="80" y="970"/>
                <a:ext cx="1030" cy="1096"/>
              </a:xfrm>
              <a:custGeom>
                <a:avLst/>
                <a:gdLst>
                  <a:gd name="T0" fmla="*/ 664 w 1030"/>
                  <a:gd name="T1" fmla="*/ 452 h 1096"/>
                  <a:gd name="T2" fmla="*/ 492 w 1030"/>
                  <a:gd name="T3" fmla="*/ 700 h 1096"/>
                  <a:gd name="T4" fmla="*/ 334 w 1030"/>
                  <a:gd name="T5" fmla="*/ 954 h 1096"/>
                  <a:gd name="T6" fmla="*/ 306 w 1030"/>
                  <a:gd name="T7" fmla="*/ 1008 h 1096"/>
                  <a:gd name="T8" fmla="*/ 294 w 1030"/>
                  <a:gd name="T9" fmla="*/ 1030 h 1096"/>
                  <a:gd name="T10" fmla="*/ 270 w 1030"/>
                  <a:gd name="T11" fmla="*/ 1062 h 1096"/>
                  <a:gd name="T12" fmla="*/ 238 w 1030"/>
                  <a:gd name="T13" fmla="*/ 1084 h 1096"/>
                  <a:gd name="T14" fmla="*/ 204 w 1030"/>
                  <a:gd name="T15" fmla="*/ 1094 h 1096"/>
                  <a:gd name="T16" fmla="*/ 186 w 1030"/>
                  <a:gd name="T17" fmla="*/ 1096 h 1096"/>
                  <a:gd name="T18" fmla="*/ 154 w 1030"/>
                  <a:gd name="T19" fmla="*/ 1094 h 1096"/>
                  <a:gd name="T20" fmla="*/ 130 w 1030"/>
                  <a:gd name="T21" fmla="*/ 1086 h 1096"/>
                  <a:gd name="T22" fmla="*/ 122 w 1030"/>
                  <a:gd name="T23" fmla="*/ 1082 h 1096"/>
                  <a:gd name="T24" fmla="*/ 102 w 1030"/>
                  <a:gd name="T25" fmla="*/ 1064 h 1096"/>
                  <a:gd name="T26" fmla="*/ 94 w 1030"/>
                  <a:gd name="T27" fmla="*/ 1054 h 1096"/>
                  <a:gd name="T28" fmla="*/ 64 w 1030"/>
                  <a:gd name="T29" fmla="*/ 994 h 1096"/>
                  <a:gd name="T30" fmla="*/ 46 w 1030"/>
                  <a:gd name="T31" fmla="*/ 946 h 1096"/>
                  <a:gd name="T32" fmla="*/ 26 w 1030"/>
                  <a:gd name="T33" fmla="*/ 876 h 1096"/>
                  <a:gd name="T34" fmla="*/ 24 w 1030"/>
                  <a:gd name="T35" fmla="*/ 866 h 1096"/>
                  <a:gd name="T36" fmla="*/ 12 w 1030"/>
                  <a:gd name="T37" fmla="*/ 820 h 1096"/>
                  <a:gd name="T38" fmla="*/ 2 w 1030"/>
                  <a:gd name="T39" fmla="*/ 772 h 1096"/>
                  <a:gd name="T40" fmla="*/ 0 w 1030"/>
                  <a:gd name="T41" fmla="*/ 764 h 1096"/>
                  <a:gd name="T42" fmla="*/ 2 w 1030"/>
                  <a:gd name="T43" fmla="*/ 748 h 1096"/>
                  <a:gd name="T44" fmla="*/ 24 w 1030"/>
                  <a:gd name="T45" fmla="*/ 718 h 1096"/>
                  <a:gd name="T46" fmla="*/ 42 w 1030"/>
                  <a:gd name="T47" fmla="*/ 704 h 1096"/>
                  <a:gd name="T48" fmla="*/ 86 w 1030"/>
                  <a:gd name="T49" fmla="*/ 680 h 1096"/>
                  <a:gd name="T50" fmla="*/ 128 w 1030"/>
                  <a:gd name="T51" fmla="*/ 672 h 1096"/>
                  <a:gd name="T52" fmla="*/ 134 w 1030"/>
                  <a:gd name="T53" fmla="*/ 672 h 1096"/>
                  <a:gd name="T54" fmla="*/ 136 w 1030"/>
                  <a:gd name="T55" fmla="*/ 674 h 1096"/>
                  <a:gd name="T56" fmla="*/ 154 w 1030"/>
                  <a:gd name="T57" fmla="*/ 706 h 1096"/>
                  <a:gd name="T58" fmla="*/ 172 w 1030"/>
                  <a:gd name="T59" fmla="*/ 758 h 1096"/>
                  <a:gd name="T60" fmla="*/ 188 w 1030"/>
                  <a:gd name="T61" fmla="*/ 798 h 1096"/>
                  <a:gd name="T62" fmla="*/ 204 w 1030"/>
                  <a:gd name="T63" fmla="*/ 828 h 1096"/>
                  <a:gd name="T64" fmla="*/ 222 w 1030"/>
                  <a:gd name="T65" fmla="*/ 846 h 1096"/>
                  <a:gd name="T66" fmla="*/ 244 w 1030"/>
                  <a:gd name="T67" fmla="*/ 852 h 1096"/>
                  <a:gd name="T68" fmla="*/ 250 w 1030"/>
                  <a:gd name="T69" fmla="*/ 852 h 1096"/>
                  <a:gd name="T70" fmla="*/ 268 w 1030"/>
                  <a:gd name="T71" fmla="*/ 842 h 1096"/>
                  <a:gd name="T72" fmla="*/ 298 w 1030"/>
                  <a:gd name="T73" fmla="*/ 808 h 1096"/>
                  <a:gd name="T74" fmla="*/ 352 w 1030"/>
                  <a:gd name="T75" fmla="*/ 728 h 1096"/>
                  <a:gd name="T76" fmla="*/ 392 w 1030"/>
                  <a:gd name="T77" fmla="*/ 668 h 1096"/>
                  <a:gd name="T78" fmla="*/ 570 w 1030"/>
                  <a:gd name="T79" fmla="*/ 392 h 1096"/>
                  <a:gd name="T80" fmla="*/ 662 w 1030"/>
                  <a:gd name="T81" fmla="*/ 258 h 1096"/>
                  <a:gd name="T82" fmla="*/ 728 w 1030"/>
                  <a:gd name="T83" fmla="*/ 166 h 1096"/>
                  <a:gd name="T84" fmla="*/ 754 w 1030"/>
                  <a:gd name="T85" fmla="*/ 136 h 1096"/>
                  <a:gd name="T86" fmla="*/ 800 w 1030"/>
                  <a:gd name="T87" fmla="*/ 84 h 1096"/>
                  <a:gd name="T88" fmla="*/ 822 w 1030"/>
                  <a:gd name="T89" fmla="*/ 64 h 1096"/>
                  <a:gd name="T90" fmla="*/ 862 w 1030"/>
                  <a:gd name="T91" fmla="*/ 40 h 1096"/>
                  <a:gd name="T92" fmla="*/ 912 w 1030"/>
                  <a:gd name="T93" fmla="*/ 20 h 1096"/>
                  <a:gd name="T94" fmla="*/ 938 w 1030"/>
                  <a:gd name="T95" fmla="*/ 14 h 1096"/>
                  <a:gd name="T96" fmla="*/ 996 w 1030"/>
                  <a:gd name="T97" fmla="*/ 4 h 1096"/>
                  <a:gd name="T98" fmla="*/ 1030 w 1030"/>
                  <a:gd name="T99" fmla="*/ 0 h 1096"/>
                  <a:gd name="T100" fmla="*/ 842 w 1030"/>
                  <a:gd name="T101" fmla="*/ 222 h 1096"/>
                  <a:gd name="T102" fmla="*/ 664 w 1030"/>
                  <a:gd name="T103" fmla="*/ 452 h 109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30"/>
                  <a:gd name="T157" fmla="*/ 0 h 1096"/>
                  <a:gd name="T158" fmla="*/ 1030 w 1030"/>
                  <a:gd name="T159" fmla="*/ 1096 h 109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30" h="1096">
                    <a:moveTo>
                      <a:pt x="664" y="452"/>
                    </a:moveTo>
                    <a:lnTo>
                      <a:pt x="664" y="452"/>
                    </a:lnTo>
                    <a:lnTo>
                      <a:pt x="576" y="576"/>
                    </a:lnTo>
                    <a:lnTo>
                      <a:pt x="492" y="700"/>
                    </a:lnTo>
                    <a:lnTo>
                      <a:pt x="412" y="826"/>
                    </a:lnTo>
                    <a:lnTo>
                      <a:pt x="334" y="954"/>
                    </a:lnTo>
                    <a:lnTo>
                      <a:pt x="306" y="1008"/>
                    </a:lnTo>
                    <a:lnTo>
                      <a:pt x="294" y="1030"/>
                    </a:lnTo>
                    <a:lnTo>
                      <a:pt x="282" y="1048"/>
                    </a:lnTo>
                    <a:lnTo>
                      <a:pt x="270" y="1062"/>
                    </a:lnTo>
                    <a:lnTo>
                      <a:pt x="254" y="1074"/>
                    </a:lnTo>
                    <a:lnTo>
                      <a:pt x="238" y="1084"/>
                    </a:lnTo>
                    <a:lnTo>
                      <a:pt x="222" y="1090"/>
                    </a:lnTo>
                    <a:lnTo>
                      <a:pt x="204" y="1094"/>
                    </a:lnTo>
                    <a:lnTo>
                      <a:pt x="186" y="1096"/>
                    </a:lnTo>
                    <a:lnTo>
                      <a:pt x="170" y="1096"/>
                    </a:lnTo>
                    <a:lnTo>
                      <a:pt x="154" y="1094"/>
                    </a:lnTo>
                    <a:lnTo>
                      <a:pt x="142" y="1090"/>
                    </a:lnTo>
                    <a:lnTo>
                      <a:pt x="130" y="1086"/>
                    </a:lnTo>
                    <a:lnTo>
                      <a:pt x="122" y="1082"/>
                    </a:lnTo>
                    <a:lnTo>
                      <a:pt x="112" y="1074"/>
                    </a:lnTo>
                    <a:lnTo>
                      <a:pt x="102" y="1064"/>
                    </a:lnTo>
                    <a:lnTo>
                      <a:pt x="94" y="1054"/>
                    </a:lnTo>
                    <a:lnTo>
                      <a:pt x="78" y="1028"/>
                    </a:lnTo>
                    <a:lnTo>
                      <a:pt x="64" y="994"/>
                    </a:lnTo>
                    <a:lnTo>
                      <a:pt x="46" y="946"/>
                    </a:lnTo>
                    <a:lnTo>
                      <a:pt x="28" y="878"/>
                    </a:lnTo>
                    <a:lnTo>
                      <a:pt x="26" y="876"/>
                    </a:lnTo>
                    <a:lnTo>
                      <a:pt x="24" y="868"/>
                    </a:lnTo>
                    <a:lnTo>
                      <a:pt x="24" y="866"/>
                    </a:lnTo>
                    <a:lnTo>
                      <a:pt x="12" y="820"/>
                    </a:lnTo>
                    <a:lnTo>
                      <a:pt x="4" y="788"/>
                    </a:lnTo>
                    <a:lnTo>
                      <a:pt x="2" y="772"/>
                    </a:lnTo>
                    <a:lnTo>
                      <a:pt x="0" y="764"/>
                    </a:lnTo>
                    <a:lnTo>
                      <a:pt x="2" y="756"/>
                    </a:lnTo>
                    <a:lnTo>
                      <a:pt x="2" y="748"/>
                    </a:lnTo>
                    <a:lnTo>
                      <a:pt x="10" y="734"/>
                    </a:lnTo>
                    <a:lnTo>
                      <a:pt x="24" y="718"/>
                    </a:lnTo>
                    <a:lnTo>
                      <a:pt x="42" y="704"/>
                    </a:lnTo>
                    <a:lnTo>
                      <a:pt x="64" y="690"/>
                    </a:lnTo>
                    <a:lnTo>
                      <a:pt x="86" y="680"/>
                    </a:lnTo>
                    <a:lnTo>
                      <a:pt x="108" y="674"/>
                    </a:lnTo>
                    <a:lnTo>
                      <a:pt x="128" y="672"/>
                    </a:lnTo>
                    <a:lnTo>
                      <a:pt x="134" y="672"/>
                    </a:lnTo>
                    <a:lnTo>
                      <a:pt x="136" y="674"/>
                    </a:lnTo>
                    <a:lnTo>
                      <a:pt x="142" y="680"/>
                    </a:lnTo>
                    <a:lnTo>
                      <a:pt x="154" y="706"/>
                    </a:lnTo>
                    <a:lnTo>
                      <a:pt x="172" y="758"/>
                    </a:lnTo>
                    <a:lnTo>
                      <a:pt x="188" y="798"/>
                    </a:lnTo>
                    <a:lnTo>
                      <a:pt x="196" y="814"/>
                    </a:lnTo>
                    <a:lnTo>
                      <a:pt x="204" y="828"/>
                    </a:lnTo>
                    <a:lnTo>
                      <a:pt x="212" y="838"/>
                    </a:lnTo>
                    <a:lnTo>
                      <a:pt x="222" y="846"/>
                    </a:lnTo>
                    <a:lnTo>
                      <a:pt x="232" y="852"/>
                    </a:lnTo>
                    <a:lnTo>
                      <a:pt x="244" y="852"/>
                    </a:lnTo>
                    <a:lnTo>
                      <a:pt x="250" y="852"/>
                    </a:lnTo>
                    <a:lnTo>
                      <a:pt x="258" y="850"/>
                    </a:lnTo>
                    <a:lnTo>
                      <a:pt x="268" y="842"/>
                    </a:lnTo>
                    <a:lnTo>
                      <a:pt x="280" y="830"/>
                    </a:lnTo>
                    <a:lnTo>
                      <a:pt x="298" y="808"/>
                    </a:lnTo>
                    <a:lnTo>
                      <a:pt x="322" y="774"/>
                    </a:lnTo>
                    <a:lnTo>
                      <a:pt x="352" y="728"/>
                    </a:lnTo>
                    <a:lnTo>
                      <a:pt x="392" y="668"/>
                    </a:lnTo>
                    <a:lnTo>
                      <a:pt x="488" y="516"/>
                    </a:lnTo>
                    <a:lnTo>
                      <a:pt x="570" y="392"/>
                    </a:lnTo>
                    <a:lnTo>
                      <a:pt x="662" y="258"/>
                    </a:lnTo>
                    <a:lnTo>
                      <a:pt x="698" y="206"/>
                    </a:lnTo>
                    <a:lnTo>
                      <a:pt x="728" y="166"/>
                    </a:lnTo>
                    <a:lnTo>
                      <a:pt x="754" y="136"/>
                    </a:lnTo>
                    <a:lnTo>
                      <a:pt x="778" y="108"/>
                    </a:lnTo>
                    <a:lnTo>
                      <a:pt x="800" y="84"/>
                    </a:lnTo>
                    <a:lnTo>
                      <a:pt x="822" y="64"/>
                    </a:lnTo>
                    <a:lnTo>
                      <a:pt x="840" y="52"/>
                    </a:lnTo>
                    <a:lnTo>
                      <a:pt x="862" y="40"/>
                    </a:lnTo>
                    <a:lnTo>
                      <a:pt x="886" y="30"/>
                    </a:lnTo>
                    <a:lnTo>
                      <a:pt x="912" y="20"/>
                    </a:lnTo>
                    <a:lnTo>
                      <a:pt x="938" y="14"/>
                    </a:lnTo>
                    <a:lnTo>
                      <a:pt x="966" y="8"/>
                    </a:lnTo>
                    <a:lnTo>
                      <a:pt x="996" y="4"/>
                    </a:lnTo>
                    <a:lnTo>
                      <a:pt x="1030" y="0"/>
                    </a:lnTo>
                    <a:lnTo>
                      <a:pt x="934" y="110"/>
                    </a:lnTo>
                    <a:lnTo>
                      <a:pt x="842" y="222"/>
                    </a:lnTo>
                    <a:lnTo>
                      <a:pt x="752" y="336"/>
                    </a:lnTo>
                    <a:lnTo>
                      <a:pt x="664" y="452"/>
                    </a:lnTo>
                    <a:close/>
                  </a:path>
                </a:pathLst>
              </a:custGeom>
              <a:solidFill>
                <a:srgbClr val="00CC00"/>
              </a:solidFill>
              <a:ln w="9525">
                <a:noFill/>
                <a:round/>
                <a:headEnd/>
                <a:tailEnd/>
              </a:ln>
            </p:spPr>
            <p:txBody>
              <a:bodyPr/>
              <a:lstStyle/>
              <a:p>
                <a:endParaRPr lang="en-US"/>
              </a:p>
            </p:txBody>
          </p:sp>
          <p:sp>
            <p:nvSpPr>
              <p:cNvPr id="229" name="Freeform 179"/>
              <p:cNvSpPr>
                <a:spLocks/>
              </p:cNvSpPr>
              <p:nvPr/>
            </p:nvSpPr>
            <p:spPr bwMode="auto">
              <a:xfrm>
                <a:off x="142" y="1706"/>
                <a:ext cx="72" cy="54"/>
              </a:xfrm>
              <a:custGeom>
                <a:avLst/>
                <a:gdLst>
                  <a:gd name="T0" fmla="*/ 72 w 72"/>
                  <a:gd name="T1" fmla="*/ 26 h 54"/>
                  <a:gd name="T2" fmla="*/ 72 w 72"/>
                  <a:gd name="T3" fmla="*/ 26 h 54"/>
                  <a:gd name="T4" fmla="*/ 72 w 72"/>
                  <a:gd name="T5" fmla="*/ 32 h 54"/>
                  <a:gd name="T6" fmla="*/ 70 w 72"/>
                  <a:gd name="T7" fmla="*/ 38 h 54"/>
                  <a:gd name="T8" fmla="*/ 66 w 72"/>
                  <a:gd name="T9" fmla="*/ 42 h 54"/>
                  <a:gd name="T10" fmla="*/ 62 w 72"/>
                  <a:gd name="T11" fmla="*/ 46 h 54"/>
                  <a:gd name="T12" fmla="*/ 50 w 72"/>
                  <a:gd name="T13" fmla="*/ 52 h 54"/>
                  <a:gd name="T14" fmla="*/ 36 w 72"/>
                  <a:gd name="T15" fmla="*/ 54 h 54"/>
                  <a:gd name="T16" fmla="*/ 36 w 72"/>
                  <a:gd name="T17" fmla="*/ 54 h 54"/>
                  <a:gd name="T18" fmla="*/ 22 w 72"/>
                  <a:gd name="T19" fmla="*/ 52 h 54"/>
                  <a:gd name="T20" fmla="*/ 12 w 72"/>
                  <a:gd name="T21" fmla="*/ 46 h 54"/>
                  <a:gd name="T22" fmla="*/ 8 w 72"/>
                  <a:gd name="T23" fmla="*/ 42 h 54"/>
                  <a:gd name="T24" fmla="*/ 4 w 72"/>
                  <a:gd name="T25" fmla="*/ 38 h 54"/>
                  <a:gd name="T26" fmla="*/ 2 w 72"/>
                  <a:gd name="T27" fmla="*/ 32 h 54"/>
                  <a:gd name="T28" fmla="*/ 0 w 72"/>
                  <a:gd name="T29" fmla="*/ 26 h 54"/>
                  <a:gd name="T30" fmla="*/ 0 w 72"/>
                  <a:gd name="T31" fmla="*/ 26 h 54"/>
                  <a:gd name="T32" fmla="*/ 2 w 72"/>
                  <a:gd name="T33" fmla="*/ 22 h 54"/>
                  <a:gd name="T34" fmla="*/ 4 w 72"/>
                  <a:gd name="T35" fmla="*/ 16 h 54"/>
                  <a:gd name="T36" fmla="*/ 8 w 72"/>
                  <a:gd name="T37" fmla="*/ 12 h 54"/>
                  <a:gd name="T38" fmla="*/ 12 w 72"/>
                  <a:gd name="T39" fmla="*/ 8 h 54"/>
                  <a:gd name="T40" fmla="*/ 22 w 72"/>
                  <a:gd name="T41" fmla="*/ 2 h 54"/>
                  <a:gd name="T42" fmla="*/ 36 w 72"/>
                  <a:gd name="T43" fmla="*/ 0 h 54"/>
                  <a:gd name="T44" fmla="*/ 36 w 72"/>
                  <a:gd name="T45" fmla="*/ 0 h 54"/>
                  <a:gd name="T46" fmla="*/ 50 w 72"/>
                  <a:gd name="T47" fmla="*/ 2 h 54"/>
                  <a:gd name="T48" fmla="*/ 62 w 72"/>
                  <a:gd name="T49" fmla="*/ 8 h 54"/>
                  <a:gd name="T50" fmla="*/ 66 w 72"/>
                  <a:gd name="T51" fmla="*/ 12 h 54"/>
                  <a:gd name="T52" fmla="*/ 70 w 72"/>
                  <a:gd name="T53" fmla="*/ 16 h 54"/>
                  <a:gd name="T54" fmla="*/ 72 w 72"/>
                  <a:gd name="T55" fmla="*/ 22 h 54"/>
                  <a:gd name="T56" fmla="*/ 72 w 72"/>
                  <a:gd name="T57" fmla="*/ 26 h 54"/>
                  <a:gd name="T58" fmla="*/ 72 w 72"/>
                  <a:gd name="T59" fmla="*/ 26 h 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4"/>
                  <a:gd name="T92" fmla="*/ 72 w 72"/>
                  <a:gd name="T93" fmla="*/ 54 h 5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4">
                    <a:moveTo>
                      <a:pt x="72" y="26"/>
                    </a:moveTo>
                    <a:lnTo>
                      <a:pt x="72" y="26"/>
                    </a:lnTo>
                    <a:lnTo>
                      <a:pt x="72" y="32"/>
                    </a:lnTo>
                    <a:lnTo>
                      <a:pt x="70" y="38"/>
                    </a:lnTo>
                    <a:lnTo>
                      <a:pt x="66" y="42"/>
                    </a:lnTo>
                    <a:lnTo>
                      <a:pt x="62" y="46"/>
                    </a:lnTo>
                    <a:lnTo>
                      <a:pt x="50" y="52"/>
                    </a:lnTo>
                    <a:lnTo>
                      <a:pt x="36" y="54"/>
                    </a:lnTo>
                    <a:lnTo>
                      <a:pt x="22" y="52"/>
                    </a:lnTo>
                    <a:lnTo>
                      <a:pt x="12" y="46"/>
                    </a:lnTo>
                    <a:lnTo>
                      <a:pt x="8" y="42"/>
                    </a:lnTo>
                    <a:lnTo>
                      <a:pt x="4" y="38"/>
                    </a:lnTo>
                    <a:lnTo>
                      <a:pt x="2" y="32"/>
                    </a:lnTo>
                    <a:lnTo>
                      <a:pt x="0" y="26"/>
                    </a:lnTo>
                    <a:lnTo>
                      <a:pt x="2" y="22"/>
                    </a:lnTo>
                    <a:lnTo>
                      <a:pt x="4" y="16"/>
                    </a:lnTo>
                    <a:lnTo>
                      <a:pt x="8" y="12"/>
                    </a:lnTo>
                    <a:lnTo>
                      <a:pt x="12" y="8"/>
                    </a:lnTo>
                    <a:lnTo>
                      <a:pt x="22" y="2"/>
                    </a:lnTo>
                    <a:lnTo>
                      <a:pt x="36" y="0"/>
                    </a:lnTo>
                    <a:lnTo>
                      <a:pt x="50" y="2"/>
                    </a:lnTo>
                    <a:lnTo>
                      <a:pt x="62" y="8"/>
                    </a:lnTo>
                    <a:lnTo>
                      <a:pt x="66" y="12"/>
                    </a:lnTo>
                    <a:lnTo>
                      <a:pt x="70" y="16"/>
                    </a:lnTo>
                    <a:lnTo>
                      <a:pt x="72" y="22"/>
                    </a:lnTo>
                    <a:lnTo>
                      <a:pt x="72" y="26"/>
                    </a:lnTo>
                    <a:close/>
                  </a:path>
                </a:pathLst>
              </a:custGeom>
              <a:solidFill>
                <a:srgbClr val="00CC00"/>
              </a:solidFill>
              <a:ln w="9525">
                <a:noFill/>
                <a:round/>
                <a:headEnd/>
                <a:tailEnd/>
              </a:ln>
            </p:spPr>
            <p:txBody>
              <a:bodyPr/>
              <a:lstStyle/>
              <a:p>
                <a:endParaRPr lang="en-US"/>
              </a:p>
            </p:txBody>
          </p:sp>
          <p:sp>
            <p:nvSpPr>
              <p:cNvPr id="230" name="Freeform 180"/>
              <p:cNvSpPr>
                <a:spLocks/>
              </p:cNvSpPr>
              <p:nvPr/>
            </p:nvSpPr>
            <p:spPr bwMode="auto">
              <a:xfrm>
                <a:off x="184" y="1776"/>
                <a:ext cx="34" cy="32"/>
              </a:xfrm>
              <a:custGeom>
                <a:avLst/>
                <a:gdLst>
                  <a:gd name="T0" fmla="*/ 34 w 34"/>
                  <a:gd name="T1" fmla="*/ 16 h 32"/>
                  <a:gd name="T2" fmla="*/ 34 w 34"/>
                  <a:gd name="T3" fmla="*/ 16 h 32"/>
                  <a:gd name="T4" fmla="*/ 32 w 34"/>
                  <a:gd name="T5" fmla="*/ 22 h 32"/>
                  <a:gd name="T6" fmla="*/ 28 w 34"/>
                  <a:gd name="T7" fmla="*/ 26 h 32"/>
                  <a:gd name="T8" fmla="*/ 24 w 34"/>
                  <a:gd name="T9" fmla="*/ 30 h 32"/>
                  <a:gd name="T10" fmla="*/ 16 w 34"/>
                  <a:gd name="T11" fmla="*/ 32 h 32"/>
                  <a:gd name="T12" fmla="*/ 16 w 34"/>
                  <a:gd name="T13" fmla="*/ 32 h 32"/>
                  <a:gd name="T14" fmla="*/ 10 w 34"/>
                  <a:gd name="T15" fmla="*/ 30 h 32"/>
                  <a:gd name="T16" fmla="*/ 6 w 34"/>
                  <a:gd name="T17" fmla="*/ 26 h 32"/>
                  <a:gd name="T18" fmla="*/ 2 w 34"/>
                  <a:gd name="T19" fmla="*/ 22 h 32"/>
                  <a:gd name="T20" fmla="*/ 0 w 34"/>
                  <a:gd name="T21" fmla="*/ 16 h 32"/>
                  <a:gd name="T22" fmla="*/ 0 w 34"/>
                  <a:gd name="T23" fmla="*/ 16 h 32"/>
                  <a:gd name="T24" fmla="*/ 2 w 34"/>
                  <a:gd name="T25" fmla="*/ 10 h 32"/>
                  <a:gd name="T26" fmla="*/ 6 w 34"/>
                  <a:gd name="T27" fmla="*/ 6 h 32"/>
                  <a:gd name="T28" fmla="*/ 10 w 34"/>
                  <a:gd name="T29" fmla="*/ 2 h 32"/>
                  <a:gd name="T30" fmla="*/ 16 w 34"/>
                  <a:gd name="T31" fmla="*/ 0 h 32"/>
                  <a:gd name="T32" fmla="*/ 16 w 34"/>
                  <a:gd name="T33" fmla="*/ 0 h 32"/>
                  <a:gd name="T34" fmla="*/ 24 w 34"/>
                  <a:gd name="T35" fmla="*/ 2 h 32"/>
                  <a:gd name="T36" fmla="*/ 28 w 34"/>
                  <a:gd name="T37" fmla="*/ 6 h 32"/>
                  <a:gd name="T38" fmla="*/ 32 w 34"/>
                  <a:gd name="T39" fmla="*/ 10 h 32"/>
                  <a:gd name="T40" fmla="*/ 34 w 34"/>
                  <a:gd name="T41" fmla="*/ 16 h 32"/>
                  <a:gd name="T42" fmla="*/ 34 w 34"/>
                  <a:gd name="T43" fmla="*/ 16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
                  <a:gd name="T67" fmla="*/ 0 h 32"/>
                  <a:gd name="T68" fmla="*/ 34 w 34"/>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 h="32">
                    <a:moveTo>
                      <a:pt x="34" y="16"/>
                    </a:moveTo>
                    <a:lnTo>
                      <a:pt x="34" y="16"/>
                    </a:lnTo>
                    <a:lnTo>
                      <a:pt x="32" y="22"/>
                    </a:lnTo>
                    <a:lnTo>
                      <a:pt x="28" y="26"/>
                    </a:lnTo>
                    <a:lnTo>
                      <a:pt x="24" y="30"/>
                    </a:lnTo>
                    <a:lnTo>
                      <a:pt x="16" y="32"/>
                    </a:lnTo>
                    <a:lnTo>
                      <a:pt x="10" y="30"/>
                    </a:lnTo>
                    <a:lnTo>
                      <a:pt x="6" y="26"/>
                    </a:lnTo>
                    <a:lnTo>
                      <a:pt x="2" y="22"/>
                    </a:lnTo>
                    <a:lnTo>
                      <a:pt x="0" y="16"/>
                    </a:lnTo>
                    <a:lnTo>
                      <a:pt x="2" y="10"/>
                    </a:lnTo>
                    <a:lnTo>
                      <a:pt x="6" y="6"/>
                    </a:lnTo>
                    <a:lnTo>
                      <a:pt x="10" y="2"/>
                    </a:lnTo>
                    <a:lnTo>
                      <a:pt x="16" y="0"/>
                    </a:lnTo>
                    <a:lnTo>
                      <a:pt x="24" y="2"/>
                    </a:lnTo>
                    <a:lnTo>
                      <a:pt x="28" y="6"/>
                    </a:lnTo>
                    <a:lnTo>
                      <a:pt x="32" y="10"/>
                    </a:lnTo>
                    <a:lnTo>
                      <a:pt x="34" y="16"/>
                    </a:lnTo>
                    <a:close/>
                  </a:path>
                </a:pathLst>
              </a:custGeom>
              <a:solidFill>
                <a:srgbClr val="00CC00"/>
              </a:solidFill>
              <a:ln w="9525">
                <a:noFill/>
                <a:round/>
                <a:headEnd/>
                <a:tailEnd/>
              </a:ln>
            </p:spPr>
            <p:txBody>
              <a:bodyPr/>
              <a:lstStyle/>
              <a:p>
                <a:endParaRPr lang="en-US"/>
              </a:p>
            </p:txBody>
          </p:sp>
        </p:grpSp>
      </p:grpSp>
      <p:sp>
        <p:nvSpPr>
          <p:cNvPr id="252" name="Text Box 126"/>
          <p:cNvSpPr txBox="1">
            <a:spLocks noChangeArrowheads="1"/>
          </p:cNvSpPr>
          <p:nvPr/>
        </p:nvSpPr>
        <p:spPr bwMode="auto">
          <a:xfrm>
            <a:off x="277098" y="330325"/>
            <a:ext cx="1932702" cy="369332"/>
          </a:xfrm>
          <a:prstGeom prst="rect">
            <a:avLst/>
          </a:prstGeom>
          <a:noFill/>
          <a:ln w="9525" algn="ctr">
            <a:noFill/>
            <a:miter lim="800000"/>
            <a:headEnd/>
            <a:tailEnd/>
          </a:ln>
        </p:spPr>
        <p:txBody>
          <a:bodyPr wrap="square">
            <a:spAutoFit/>
          </a:bodyPr>
          <a:lstStyle/>
          <a:p>
            <a:pPr algn="l"/>
            <a:r>
              <a:rPr lang="en-US" b="1" dirty="0"/>
              <a:t> </a:t>
            </a:r>
            <a:r>
              <a:rPr lang="en-US" sz="1400" b="1" dirty="0" smtClean="0"/>
              <a:t>Salt Water Intrusion</a:t>
            </a:r>
            <a:endParaRPr lang="en-US" sz="1400" b="1"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0"/>
            <a:ext cx="8382000" cy="838200"/>
          </a:xfrm>
        </p:spPr>
        <p:txBody>
          <a:bodyPr/>
          <a:lstStyle/>
          <a:p>
            <a:pPr algn="ctr"/>
            <a:r>
              <a:rPr lang="en-US" sz="2600" b="1" u="sng" dirty="0" smtClean="0">
                <a:solidFill>
                  <a:schemeClr val="tx1"/>
                </a:solidFill>
              </a:rPr>
              <a:t>Environmental &amp; Cultural Resource Considerations</a:t>
            </a:r>
            <a:endParaRPr lang="en-US" sz="2600" b="1" u="sng" dirty="0">
              <a:solidFill>
                <a:schemeClr val="tx1"/>
              </a:solidFill>
            </a:endParaRPr>
          </a:p>
        </p:txBody>
      </p:sp>
      <p:sp>
        <p:nvSpPr>
          <p:cNvPr id="7" name="Text Placeholder 6"/>
          <p:cNvSpPr>
            <a:spLocks noGrp="1"/>
          </p:cNvSpPr>
          <p:nvPr>
            <p:ph type="body" sz="half" idx="1"/>
          </p:nvPr>
        </p:nvSpPr>
        <p:spPr>
          <a:xfrm>
            <a:off x="381000" y="685800"/>
            <a:ext cx="8763000" cy="5257800"/>
          </a:xfrm>
        </p:spPr>
        <p:txBody>
          <a:bodyPr/>
          <a:lstStyle/>
          <a:p>
            <a:r>
              <a:rPr lang="en-US" sz="1800" dirty="0" smtClean="0"/>
              <a:t>Protection of Submerged Aquatic Vegetation (SAV)</a:t>
            </a:r>
          </a:p>
          <a:p>
            <a:pPr lvl="1"/>
            <a:r>
              <a:rPr lang="en-US" sz="1400" dirty="0" smtClean="0"/>
              <a:t>USACE will install turbidity barriers through a separate Environmental Services contract to protect the SAVs north of West and East Ship Islands.</a:t>
            </a:r>
          </a:p>
          <a:p>
            <a:pPr lvl="1"/>
            <a:r>
              <a:rPr lang="en-US" sz="1400" dirty="0" smtClean="0"/>
              <a:t>The turbidity barriers will remain in place and be maintained by the Environmental Services contractor throughout the life of the Phase 1 contract.</a:t>
            </a:r>
          </a:p>
          <a:p>
            <a:pPr lvl="1"/>
            <a:r>
              <a:rPr lang="en-US" sz="1400" dirty="0" smtClean="0"/>
              <a:t>Phase 1 contractor will be responsible for monitoring the turbidity levels in the vicinity of the SAVs and ensuring they remain within the acceptable range (50 NTU above ambient).</a:t>
            </a:r>
          </a:p>
          <a:p>
            <a:pPr lvl="1"/>
            <a:endParaRPr lang="en-US" sz="800" dirty="0" smtClean="0"/>
          </a:p>
          <a:p>
            <a:r>
              <a:rPr lang="en-US" sz="1800" dirty="0" smtClean="0"/>
              <a:t>Water Quality </a:t>
            </a:r>
          </a:p>
          <a:p>
            <a:pPr lvl="1"/>
            <a:r>
              <a:rPr lang="en-US" sz="1400" dirty="0" smtClean="0"/>
              <a:t>Mixing zone at the placement site is 750 ft with a 50 NTU above ambient limit outside of the zone. Reasonable exceedance is allowed.  </a:t>
            </a:r>
          </a:p>
          <a:p>
            <a:pPr lvl="1">
              <a:buNone/>
            </a:pPr>
            <a:endParaRPr lang="en-US" sz="800" dirty="0" smtClean="0"/>
          </a:p>
          <a:p>
            <a:r>
              <a:rPr lang="en-US" sz="1800" dirty="0" smtClean="0"/>
              <a:t>Cultural resource sites are present within the Phase 1 construction template</a:t>
            </a:r>
          </a:p>
          <a:p>
            <a:pPr lvl="1"/>
            <a:r>
              <a:rPr lang="en-US" sz="1400" dirty="0" smtClean="0"/>
              <a:t>Quarantine Station site on west end of East Ship Island.</a:t>
            </a:r>
          </a:p>
          <a:p>
            <a:pPr lvl="1"/>
            <a:r>
              <a:rPr lang="en-US" sz="1400" dirty="0" smtClean="0"/>
              <a:t>This island has had periods of human occupation dating back thousands of years, consequently an inadvertent discoveries plan will be provided to the contractor which outlines notification chain and protocols for discovering any potential cultural resources.</a:t>
            </a:r>
          </a:p>
          <a:p>
            <a:pPr lvl="1"/>
            <a:endParaRPr lang="en-US" sz="800" dirty="0" smtClean="0"/>
          </a:p>
          <a:p>
            <a:r>
              <a:rPr lang="en-US" sz="1800" dirty="0" smtClean="0"/>
              <a:t>Sand Placement Requirements on Quarantine Station Site</a:t>
            </a:r>
          </a:p>
          <a:p>
            <a:pPr lvl="1"/>
            <a:r>
              <a:rPr lang="en-US" sz="1400" dirty="0" smtClean="0"/>
              <a:t>USACE will provide a Cultural Resource Plan of Action that identifies the requirements and protocols when working around these sites.</a:t>
            </a:r>
          </a:p>
          <a:p>
            <a:pPr lvl="1"/>
            <a:r>
              <a:rPr lang="en-US" sz="1400" dirty="0" smtClean="0"/>
              <a:t>At a minimum, 2 ft of sand will be required to be placed over the sites before </a:t>
            </a:r>
          </a:p>
          <a:p>
            <a:pPr lvl="1"/>
            <a:r>
              <a:rPr lang="en-US" sz="1400" dirty="0" smtClean="0"/>
              <a:t>equipment is allowed on top.</a:t>
            </a:r>
          </a:p>
          <a:p>
            <a:endParaRPr lang="en-US" sz="1800" dirty="0" smtClean="0"/>
          </a:p>
          <a:p>
            <a:endParaRPr lang="en-US" sz="1800" dirty="0" smtClean="0"/>
          </a:p>
          <a:p>
            <a:endParaRPr lang="en-US" sz="1800" dirty="0" smtClean="0"/>
          </a:p>
          <a:p>
            <a:endParaRPr lang="en-US" sz="1800" dirty="0" smtClean="0"/>
          </a:p>
          <a:p>
            <a:pPr>
              <a:buNone/>
            </a:pPr>
            <a:endParaRPr lang="en-US" sz="2400" dirty="0"/>
          </a:p>
        </p:txBody>
      </p:sp>
    </p:spTree>
    <p:extLst>
      <p:ext uri="{BB962C8B-B14F-4D97-AF65-F5344CB8AC3E}">
        <p14:creationId xmlns:p14="http://schemas.microsoft.com/office/powerpoint/2010/main" val="419910199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 y="0"/>
            <a:ext cx="8382000" cy="838200"/>
          </a:xfrm>
        </p:spPr>
        <p:txBody>
          <a:bodyPr/>
          <a:lstStyle/>
          <a:p>
            <a:pPr algn="ctr"/>
            <a:r>
              <a:rPr lang="en-US" sz="2600" b="1" u="sng" dirty="0" smtClean="0">
                <a:solidFill>
                  <a:schemeClr val="tx1"/>
                </a:solidFill>
              </a:rPr>
              <a:t>Eagle &amp; Osprey Closure Areas</a:t>
            </a:r>
            <a:endParaRPr lang="en-US" sz="2600" b="1" u="sng" dirty="0">
              <a:solidFill>
                <a:schemeClr val="tx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685800"/>
            <a:ext cx="8382000" cy="5577840"/>
          </a:xfrm>
          <a:prstGeom prst="rect">
            <a:avLst/>
          </a:prstGeom>
        </p:spPr>
      </p:pic>
    </p:spTree>
    <p:extLst>
      <p:ext uri="{BB962C8B-B14F-4D97-AF65-F5344CB8AC3E}">
        <p14:creationId xmlns:p14="http://schemas.microsoft.com/office/powerpoint/2010/main" val="91439294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914400"/>
          </a:xfrm>
        </p:spPr>
        <p:txBody>
          <a:bodyPr/>
          <a:lstStyle/>
          <a:p>
            <a:pPr algn="ctr"/>
            <a:r>
              <a:rPr lang="en-US" sz="2400" b="1" u="sng" dirty="0" smtClean="0">
                <a:solidFill>
                  <a:schemeClr val="tx1"/>
                </a:solidFill>
              </a:rPr>
              <a:t>Contracting Timeline for Phase 1</a:t>
            </a:r>
            <a:endParaRPr lang="en-US" sz="2400" b="1" u="sng" dirty="0">
              <a:solidFill>
                <a:schemeClr val="tx1"/>
              </a:solidFill>
            </a:endParaRPr>
          </a:p>
        </p:txBody>
      </p:sp>
      <p:sp>
        <p:nvSpPr>
          <p:cNvPr id="17" name="Text Placeholder 16"/>
          <p:cNvSpPr>
            <a:spLocks noGrp="1"/>
          </p:cNvSpPr>
          <p:nvPr>
            <p:ph type="body" sz="half" idx="1"/>
          </p:nvPr>
        </p:nvSpPr>
        <p:spPr>
          <a:xfrm>
            <a:off x="152400" y="990600"/>
            <a:ext cx="4572000" cy="4525963"/>
          </a:xfrm>
        </p:spPr>
        <p:txBody>
          <a:bodyPr/>
          <a:lstStyle/>
          <a:p>
            <a:r>
              <a:rPr lang="en-US" sz="1800" dirty="0" smtClean="0"/>
              <a:t>Phase 1 will be a “C” type Invitation for Bid (IFB) contract</a:t>
            </a:r>
          </a:p>
          <a:p>
            <a:pPr lvl="1"/>
            <a:r>
              <a:rPr lang="en-US" sz="1400" dirty="0" smtClean="0"/>
              <a:t>Advance Notice: late-October</a:t>
            </a:r>
          </a:p>
          <a:p>
            <a:pPr lvl="1"/>
            <a:r>
              <a:rPr lang="en-US" sz="1400" dirty="0" smtClean="0"/>
              <a:t>Advertise: late November </a:t>
            </a:r>
          </a:p>
          <a:p>
            <a:pPr lvl="1"/>
            <a:r>
              <a:rPr lang="en-US" sz="1400" dirty="0" smtClean="0"/>
              <a:t>Bid Opening : late December</a:t>
            </a:r>
          </a:p>
          <a:p>
            <a:pPr lvl="1"/>
            <a:r>
              <a:rPr lang="en-US" sz="1400" dirty="0" smtClean="0"/>
              <a:t>Contract Award: mid-January</a:t>
            </a:r>
          </a:p>
          <a:p>
            <a:pPr lvl="1"/>
            <a:r>
              <a:rPr lang="en-US" sz="1400" dirty="0" smtClean="0"/>
              <a:t>Period of Performance : 15 months</a:t>
            </a:r>
          </a:p>
          <a:p>
            <a:pPr lvl="1">
              <a:buFont typeface="Wingdings" pitchFamily="2" charset="2"/>
              <a:buChar char="§"/>
            </a:pPr>
            <a:endParaRPr lang="en-US" sz="1400" dirty="0" smtClean="0"/>
          </a:p>
          <a:p>
            <a:pPr lvl="1">
              <a:buNone/>
            </a:pPr>
            <a:endParaRPr lang="en-US" sz="1400" dirty="0" smtClean="0"/>
          </a:p>
          <a:p>
            <a:pPr lvl="1"/>
            <a:endParaRPr lang="en-US" sz="1400" dirty="0" smtClean="0"/>
          </a:p>
          <a:p>
            <a:pPr lvl="1">
              <a:buFont typeface="Wingdings" pitchFamily="2" charset="2"/>
              <a:buChar char="§"/>
            </a:pPr>
            <a:endParaRPr lang="en-US" sz="1400" dirty="0" smtClean="0"/>
          </a:p>
          <a:p>
            <a:pPr lvl="1"/>
            <a:endParaRPr lang="en-US" sz="2000" dirty="0"/>
          </a:p>
        </p:txBody>
      </p:sp>
      <p:pic>
        <p:nvPicPr>
          <p:cNvPr id="16" name="Picture 15" descr="photo1.JPG"/>
          <p:cNvPicPr>
            <a:picLocks noChangeAspect="1"/>
          </p:cNvPicPr>
          <p:nvPr/>
        </p:nvPicPr>
        <p:blipFill>
          <a:blip r:embed="rId2" cstate="print"/>
          <a:stretch>
            <a:fillRect/>
          </a:stretch>
        </p:blipFill>
        <p:spPr>
          <a:xfrm>
            <a:off x="4800600" y="838200"/>
            <a:ext cx="3672714" cy="2362200"/>
          </a:xfrm>
          <a:prstGeom prst="rect">
            <a:avLst/>
          </a:prstGeom>
          <a:ln>
            <a:solidFill>
              <a:schemeClr val="tx1"/>
            </a:solidFill>
          </a:ln>
        </p:spPr>
      </p:pic>
      <p:pic>
        <p:nvPicPr>
          <p:cNvPr id="18" name="Picture 17" descr="photo2.JPG"/>
          <p:cNvPicPr>
            <a:picLocks noChangeAspect="1"/>
          </p:cNvPicPr>
          <p:nvPr/>
        </p:nvPicPr>
        <p:blipFill>
          <a:blip r:embed="rId3" cstate="print"/>
          <a:stretch>
            <a:fillRect/>
          </a:stretch>
        </p:blipFill>
        <p:spPr>
          <a:xfrm>
            <a:off x="4800600" y="3276600"/>
            <a:ext cx="3657600" cy="237744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838200"/>
          </a:xfrm>
        </p:spPr>
        <p:txBody>
          <a:bodyPr/>
          <a:lstStyle/>
          <a:p>
            <a:pPr algn="ctr"/>
            <a:r>
              <a:rPr lang="en-US" sz="2800" b="1" u="sng" dirty="0" smtClean="0">
                <a:solidFill>
                  <a:schemeClr val="tx1"/>
                </a:solidFill>
              </a:rPr>
              <a:t>Summary of Phase 1 Project</a:t>
            </a:r>
            <a:endParaRPr lang="en-US" sz="2800" b="1" u="sng" dirty="0">
              <a:solidFill>
                <a:schemeClr val="tx1"/>
              </a:solidFill>
            </a:endParaRPr>
          </a:p>
        </p:txBody>
      </p:sp>
      <p:sp>
        <p:nvSpPr>
          <p:cNvPr id="7" name="Text Placeholder 6"/>
          <p:cNvSpPr>
            <a:spLocks noGrp="1"/>
          </p:cNvSpPr>
          <p:nvPr>
            <p:ph type="body" sz="half" idx="1"/>
          </p:nvPr>
        </p:nvSpPr>
        <p:spPr>
          <a:xfrm>
            <a:off x="228600" y="685800"/>
            <a:ext cx="8915400" cy="4800600"/>
          </a:xfrm>
        </p:spPr>
        <p:txBody>
          <a:bodyPr/>
          <a:lstStyle/>
          <a:p>
            <a:r>
              <a:rPr lang="en-US" sz="2000" dirty="0" smtClean="0"/>
              <a:t>Scope:</a:t>
            </a:r>
          </a:p>
          <a:p>
            <a:pPr lvl="1"/>
            <a:r>
              <a:rPr lang="en-US" sz="1600" dirty="0" smtClean="0"/>
              <a:t>Total quantity of 6.9 </a:t>
            </a:r>
            <a:r>
              <a:rPr lang="en-US" sz="1600" dirty="0" err="1" smtClean="0"/>
              <a:t>mcy</a:t>
            </a:r>
            <a:r>
              <a:rPr lang="en-US" sz="1600" dirty="0" smtClean="0"/>
              <a:t> in-place at Camille Cut/East Ship Island</a:t>
            </a:r>
          </a:p>
          <a:p>
            <a:pPr lvl="1"/>
            <a:r>
              <a:rPr lang="en-US" sz="1600" dirty="0" smtClean="0"/>
              <a:t>Four borrow areas (HI Pass, PBP MS, PBP OCS East, and PBP OCS West) with a total available required quantity of 9.2 </a:t>
            </a:r>
            <a:r>
              <a:rPr lang="en-US" sz="1600" dirty="0" err="1" smtClean="0"/>
              <a:t>mcy</a:t>
            </a:r>
            <a:r>
              <a:rPr lang="en-US" sz="1600" dirty="0" smtClean="0"/>
              <a:t> and allowable </a:t>
            </a:r>
            <a:r>
              <a:rPr lang="en-US" sz="1600" dirty="0" err="1" smtClean="0"/>
              <a:t>overdepth</a:t>
            </a:r>
            <a:r>
              <a:rPr lang="en-US" sz="1600" dirty="0" smtClean="0"/>
              <a:t> quantity of 4.3 </a:t>
            </a:r>
            <a:r>
              <a:rPr lang="en-US" sz="1600" dirty="0" err="1" smtClean="0"/>
              <a:t>mcy</a:t>
            </a:r>
            <a:endParaRPr lang="en-US" sz="1600" dirty="0" smtClean="0"/>
          </a:p>
          <a:p>
            <a:pPr lvl="1"/>
            <a:r>
              <a:rPr lang="en-US" sz="1600" dirty="0" smtClean="0"/>
              <a:t>Specific construction access and pipeline corridors are provided at various locations along the project</a:t>
            </a:r>
          </a:p>
          <a:p>
            <a:pPr lvl="1"/>
            <a:endParaRPr lang="en-US" sz="600" dirty="0" smtClean="0"/>
          </a:p>
          <a:p>
            <a:r>
              <a:rPr lang="en-US" sz="2000" dirty="0" smtClean="0"/>
              <a:t>Environmental &amp; Cultural Resource Considerations</a:t>
            </a:r>
          </a:p>
          <a:p>
            <a:pPr lvl="1"/>
            <a:r>
              <a:rPr lang="en-US" sz="1600" dirty="0" smtClean="0"/>
              <a:t>Trawling required for all borrow areas for first 7 days of work. At USACE discretion afterwards.</a:t>
            </a:r>
          </a:p>
          <a:p>
            <a:pPr lvl="1"/>
            <a:r>
              <a:rPr lang="en-US" sz="1600" dirty="0" smtClean="0"/>
              <a:t>Daily shorebird and sea turtle monitoring for nests required during season</a:t>
            </a:r>
          </a:p>
          <a:p>
            <a:pPr lvl="1"/>
            <a:r>
              <a:rPr lang="en-US" sz="1600" dirty="0" smtClean="0"/>
              <a:t>USACE will install and maintain turbidity barriers around SAVs through separate contract</a:t>
            </a:r>
          </a:p>
          <a:p>
            <a:pPr lvl="1"/>
            <a:r>
              <a:rPr lang="en-US" sz="1600" dirty="0" smtClean="0"/>
              <a:t>USACE will provide plan of action for cultural resource sites within project footprint</a:t>
            </a:r>
          </a:p>
          <a:p>
            <a:pPr lvl="1"/>
            <a:endParaRPr lang="en-US" sz="600" dirty="0" smtClean="0"/>
          </a:p>
          <a:p>
            <a:r>
              <a:rPr lang="en-US" sz="2000" dirty="0" smtClean="0"/>
              <a:t>Contracting Timeline</a:t>
            </a:r>
          </a:p>
          <a:p>
            <a:pPr lvl="1"/>
            <a:r>
              <a:rPr lang="en-US" sz="1600" dirty="0" smtClean="0"/>
              <a:t>Advertise: late November</a:t>
            </a:r>
          </a:p>
          <a:p>
            <a:pPr lvl="1"/>
            <a:r>
              <a:rPr lang="en-US" sz="1600" dirty="0" smtClean="0"/>
              <a:t>Bid Opening / Contract Award : late December / mid-January</a:t>
            </a:r>
          </a:p>
          <a:p>
            <a:pPr lvl="1"/>
            <a:r>
              <a:rPr lang="en-US" sz="1600" dirty="0" smtClean="0"/>
              <a:t>Period of Performance : 15 months</a:t>
            </a:r>
          </a:p>
          <a:p>
            <a:endParaRPr lang="en-US" sz="2000" dirty="0" smtClean="0"/>
          </a:p>
          <a:p>
            <a:pPr lvl="1"/>
            <a:endParaRPr lang="en-US" sz="1600" dirty="0" smtClean="0"/>
          </a:p>
          <a:p>
            <a:pPr lvl="1"/>
            <a:endParaRPr lang="en-US" sz="1600" dirty="0" smtClean="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1066800"/>
            <a:ext cx="8610600" cy="1143000"/>
          </a:xfrm>
        </p:spPr>
        <p:txBody>
          <a:bodyPr/>
          <a:lstStyle/>
          <a:p>
            <a:pPr algn="ctr" eaLnBrk="1" hangingPunct="1"/>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400" dirty="0" smtClean="0">
                <a:solidFill>
                  <a:schemeClr val="tx1"/>
                </a:solidFill>
              </a:rPr>
              <a:t/>
            </a:r>
            <a:br>
              <a:rPr lang="en-US" sz="2400" dirty="0" smtClean="0">
                <a:solidFill>
                  <a:schemeClr val="tx1"/>
                </a:solidFill>
              </a:rPr>
            </a:br>
            <a:r>
              <a:rPr lang="en-US" sz="2800" dirty="0" smtClean="0">
                <a:solidFill>
                  <a:schemeClr val="tx1"/>
                </a:solidFill>
              </a:rPr>
              <a:t>QUESTIONS??</a:t>
            </a:r>
            <a:endParaRPr lang="en-US" sz="2800" b="1" dirty="0" smtClean="0">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52400" y="152400"/>
            <a:ext cx="8778240" cy="5486400"/>
            <a:chOff x="-48" y="0"/>
            <a:chExt cx="5904" cy="4320"/>
          </a:xfrm>
        </p:grpSpPr>
        <p:pic>
          <p:nvPicPr>
            <p:cNvPr id="16387" name="Picture 2"/>
            <p:cNvPicPr>
              <a:picLocks noChangeAspect="1" noChangeArrowheads="1"/>
            </p:cNvPicPr>
            <p:nvPr/>
          </p:nvPicPr>
          <p:blipFill>
            <a:blip r:embed="rId2" cstate="print"/>
            <a:srcRect/>
            <a:stretch>
              <a:fillRect/>
            </a:stretch>
          </p:blipFill>
          <p:spPr bwMode="auto">
            <a:xfrm>
              <a:off x="-48" y="0"/>
              <a:ext cx="5904" cy="4320"/>
            </a:xfrm>
            <a:prstGeom prst="rect">
              <a:avLst/>
            </a:prstGeom>
            <a:noFill/>
            <a:ln w="9525">
              <a:solidFill>
                <a:schemeClr val="tx1"/>
              </a:solidFill>
              <a:miter lim="800000"/>
              <a:headEnd/>
              <a:tailEnd/>
            </a:ln>
          </p:spPr>
        </p:pic>
        <p:pic>
          <p:nvPicPr>
            <p:cNvPr id="16388" name="Picture 9"/>
            <p:cNvPicPr>
              <a:picLocks noChangeAspect="1" noChangeArrowheads="1"/>
            </p:cNvPicPr>
            <p:nvPr/>
          </p:nvPicPr>
          <p:blipFill>
            <a:blip r:embed="rId3" cstate="print"/>
            <a:srcRect/>
            <a:stretch>
              <a:fillRect/>
            </a:stretch>
          </p:blipFill>
          <p:spPr bwMode="auto">
            <a:xfrm>
              <a:off x="48" y="3408"/>
              <a:ext cx="962" cy="750"/>
            </a:xfrm>
            <a:prstGeom prst="rect">
              <a:avLst/>
            </a:prstGeom>
            <a:noFill/>
            <a:ln w="9525">
              <a:noFill/>
              <a:miter lim="800000"/>
              <a:headEnd/>
              <a:tailEnd/>
            </a:ln>
          </p:spPr>
        </p:pic>
        <p:pic>
          <p:nvPicPr>
            <p:cNvPr id="16389" name="Picture 10"/>
            <p:cNvPicPr>
              <a:picLocks noChangeAspect="1" noChangeArrowheads="1"/>
            </p:cNvPicPr>
            <p:nvPr/>
          </p:nvPicPr>
          <p:blipFill>
            <a:blip r:embed="rId4" cstate="print"/>
            <a:srcRect/>
            <a:stretch>
              <a:fillRect/>
            </a:stretch>
          </p:blipFill>
          <p:spPr bwMode="auto">
            <a:xfrm>
              <a:off x="2400" y="2400"/>
              <a:ext cx="979" cy="919"/>
            </a:xfrm>
            <a:prstGeom prst="rect">
              <a:avLst/>
            </a:prstGeom>
            <a:noFill/>
            <a:ln w="9525">
              <a:noFill/>
              <a:miter lim="800000"/>
              <a:headEnd/>
              <a:tailEnd/>
            </a:ln>
          </p:spPr>
        </p:pic>
        <p:pic>
          <p:nvPicPr>
            <p:cNvPr id="16390" name="Picture 11"/>
            <p:cNvPicPr>
              <a:picLocks noChangeAspect="1" noChangeArrowheads="1"/>
            </p:cNvPicPr>
            <p:nvPr/>
          </p:nvPicPr>
          <p:blipFill>
            <a:blip r:embed="rId5" cstate="print"/>
            <a:srcRect/>
            <a:stretch>
              <a:fillRect/>
            </a:stretch>
          </p:blipFill>
          <p:spPr bwMode="auto">
            <a:xfrm>
              <a:off x="2224" y="64"/>
              <a:ext cx="1200" cy="1180"/>
            </a:xfrm>
            <a:prstGeom prst="rect">
              <a:avLst/>
            </a:prstGeom>
            <a:noFill/>
            <a:ln w="9525">
              <a:noFill/>
              <a:miter lim="800000"/>
              <a:headEnd/>
              <a:tailEnd/>
            </a:ln>
          </p:spPr>
        </p:pic>
        <p:pic>
          <p:nvPicPr>
            <p:cNvPr id="16391" name="Picture 12"/>
            <p:cNvPicPr>
              <a:picLocks noChangeAspect="1" noChangeArrowheads="1"/>
            </p:cNvPicPr>
            <p:nvPr/>
          </p:nvPicPr>
          <p:blipFill>
            <a:blip r:embed="rId6" cstate="print"/>
            <a:srcRect/>
            <a:stretch>
              <a:fillRect/>
            </a:stretch>
          </p:blipFill>
          <p:spPr bwMode="auto">
            <a:xfrm>
              <a:off x="4800" y="2256"/>
              <a:ext cx="967" cy="978"/>
            </a:xfrm>
            <a:prstGeom prst="rect">
              <a:avLst/>
            </a:prstGeom>
            <a:noFill/>
            <a:ln w="9525">
              <a:noFill/>
              <a:miter lim="800000"/>
              <a:headEnd/>
              <a:tailEnd/>
            </a:ln>
          </p:spPr>
        </p:pic>
        <p:pic>
          <p:nvPicPr>
            <p:cNvPr id="16392" name="Picture 13"/>
            <p:cNvPicPr>
              <a:picLocks noChangeAspect="1" noChangeArrowheads="1"/>
            </p:cNvPicPr>
            <p:nvPr/>
          </p:nvPicPr>
          <p:blipFill>
            <a:blip r:embed="rId7" cstate="print"/>
            <a:srcRect/>
            <a:stretch>
              <a:fillRect/>
            </a:stretch>
          </p:blipFill>
          <p:spPr bwMode="auto">
            <a:xfrm>
              <a:off x="4721" y="96"/>
              <a:ext cx="1041" cy="1138"/>
            </a:xfrm>
            <a:prstGeom prst="rect">
              <a:avLst/>
            </a:prstGeom>
            <a:noFill/>
            <a:ln w="9525">
              <a:noFill/>
              <a:miter lim="800000"/>
              <a:headEnd/>
              <a:tailEnd/>
            </a:ln>
          </p:spPr>
        </p:pic>
        <p:pic>
          <p:nvPicPr>
            <p:cNvPr id="16393" name="Picture 14"/>
            <p:cNvPicPr>
              <a:picLocks noChangeAspect="1" noChangeArrowheads="1"/>
            </p:cNvPicPr>
            <p:nvPr/>
          </p:nvPicPr>
          <p:blipFill>
            <a:blip r:embed="rId8" cstate="print"/>
            <a:srcRect/>
            <a:stretch>
              <a:fillRect/>
            </a:stretch>
          </p:blipFill>
          <p:spPr bwMode="auto">
            <a:xfrm>
              <a:off x="56" y="160"/>
              <a:ext cx="838" cy="1057"/>
            </a:xfrm>
            <a:prstGeom prst="rect">
              <a:avLst/>
            </a:prstGeom>
            <a:noFill/>
            <a:ln w="9525">
              <a:noFill/>
              <a:miter lim="800000"/>
              <a:headEnd/>
              <a:tailEnd/>
            </a:ln>
          </p:spPr>
        </p:pic>
        <p:pic>
          <p:nvPicPr>
            <p:cNvPr id="16394" name="Picture 15"/>
            <p:cNvPicPr>
              <a:picLocks noChangeAspect="1" noChangeArrowheads="1"/>
            </p:cNvPicPr>
            <p:nvPr/>
          </p:nvPicPr>
          <p:blipFill>
            <a:blip r:embed="rId9" cstate="print"/>
            <a:srcRect/>
            <a:stretch>
              <a:fillRect/>
            </a:stretch>
          </p:blipFill>
          <p:spPr bwMode="auto">
            <a:xfrm>
              <a:off x="4793" y="1296"/>
              <a:ext cx="967" cy="919"/>
            </a:xfrm>
            <a:prstGeom prst="rect">
              <a:avLst/>
            </a:prstGeom>
            <a:noFill/>
            <a:ln w="9525">
              <a:noFill/>
              <a:miter lim="800000"/>
              <a:headEnd/>
              <a:tailEnd/>
            </a:ln>
          </p:spPr>
        </p:pic>
        <p:pic>
          <p:nvPicPr>
            <p:cNvPr id="16395" name="Picture 16"/>
            <p:cNvPicPr>
              <a:picLocks noChangeAspect="1" noChangeArrowheads="1"/>
            </p:cNvPicPr>
            <p:nvPr/>
          </p:nvPicPr>
          <p:blipFill>
            <a:blip r:embed="rId10" cstate="print"/>
            <a:srcRect/>
            <a:stretch>
              <a:fillRect/>
            </a:stretch>
          </p:blipFill>
          <p:spPr bwMode="auto">
            <a:xfrm>
              <a:off x="31" y="2706"/>
              <a:ext cx="1440" cy="533"/>
            </a:xfrm>
            <a:prstGeom prst="rect">
              <a:avLst/>
            </a:prstGeom>
            <a:noFill/>
            <a:ln w="9525">
              <a:noFill/>
              <a:miter lim="800000"/>
              <a:headEnd/>
              <a:tailEnd/>
            </a:ln>
          </p:spPr>
        </p:pic>
        <p:pic>
          <p:nvPicPr>
            <p:cNvPr id="16396" name="Picture 17"/>
            <p:cNvPicPr>
              <a:picLocks noChangeAspect="1" noChangeArrowheads="1"/>
            </p:cNvPicPr>
            <p:nvPr/>
          </p:nvPicPr>
          <p:blipFill>
            <a:blip r:embed="rId11" cstate="print"/>
            <a:srcRect/>
            <a:stretch>
              <a:fillRect/>
            </a:stretch>
          </p:blipFill>
          <p:spPr bwMode="auto">
            <a:xfrm>
              <a:off x="24" y="2051"/>
              <a:ext cx="1440" cy="485"/>
            </a:xfrm>
            <a:prstGeom prst="rect">
              <a:avLst/>
            </a:prstGeom>
            <a:noFill/>
            <a:ln w="9525">
              <a:noFill/>
              <a:miter lim="800000"/>
              <a:headEnd/>
              <a:tailEnd/>
            </a:ln>
          </p:spPr>
        </p:pic>
        <p:pic>
          <p:nvPicPr>
            <p:cNvPr id="16397" name="Picture 18"/>
            <p:cNvPicPr>
              <a:picLocks noChangeAspect="1" noChangeArrowheads="1"/>
            </p:cNvPicPr>
            <p:nvPr/>
          </p:nvPicPr>
          <p:blipFill>
            <a:blip r:embed="rId12" cstate="print"/>
            <a:srcRect/>
            <a:stretch>
              <a:fillRect/>
            </a:stretch>
          </p:blipFill>
          <p:spPr bwMode="auto">
            <a:xfrm>
              <a:off x="33" y="1381"/>
              <a:ext cx="1440" cy="523"/>
            </a:xfrm>
            <a:prstGeom prst="rect">
              <a:avLst/>
            </a:prstGeom>
            <a:noFill/>
            <a:ln w="9525">
              <a:noFill/>
              <a:miter lim="800000"/>
              <a:headEnd/>
              <a:tailEnd/>
            </a:ln>
          </p:spPr>
        </p:pic>
        <p:pic>
          <p:nvPicPr>
            <p:cNvPr id="16398" name="Picture 20"/>
            <p:cNvPicPr>
              <a:picLocks noChangeAspect="1" noChangeArrowheads="1"/>
            </p:cNvPicPr>
            <p:nvPr/>
          </p:nvPicPr>
          <p:blipFill>
            <a:blip r:embed="rId13" cstate="print"/>
            <a:srcRect/>
            <a:stretch>
              <a:fillRect/>
            </a:stretch>
          </p:blipFill>
          <p:spPr bwMode="auto">
            <a:xfrm>
              <a:off x="3581" y="240"/>
              <a:ext cx="979" cy="747"/>
            </a:xfrm>
            <a:prstGeom prst="rect">
              <a:avLst/>
            </a:prstGeom>
            <a:noFill/>
            <a:ln w="9525">
              <a:noFill/>
              <a:miter lim="800000"/>
              <a:headEnd/>
              <a:tailEnd/>
            </a:ln>
          </p:spPr>
        </p:pic>
        <p:pic>
          <p:nvPicPr>
            <p:cNvPr id="16399" name="Picture 21"/>
            <p:cNvPicPr>
              <a:picLocks noChangeAspect="1" noChangeArrowheads="1"/>
            </p:cNvPicPr>
            <p:nvPr/>
          </p:nvPicPr>
          <p:blipFill>
            <a:blip r:embed="rId14" cstate="print"/>
            <a:srcRect/>
            <a:stretch>
              <a:fillRect/>
            </a:stretch>
          </p:blipFill>
          <p:spPr bwMode="auto">
            <a:xfrm>
              <a:off x="1056" y="240"/>
              <a:ext cx="1002" cy="749"/>
            </a:xfrm>
            <a:prstGeom prst="rect">
              <a:avLst/>
            </a:prstGeom>
            <a:noFill/>
            <a:ln w="9525">
              <a:noFill/>
              <a:miter lim="800000"/>
              <a:headEnd/>
              <a:tailEnd/>
            </a:ln>
          </p:spPr>
        </p:pic>
        <p:pic>
          <p:nvPicPr>
            <p:cNvPr id="16400" name="Picture 24"/>
            <p:cNvPicPr>
              <a:picLocks noChangeAspect="1" noChangeArrowheads="1"/>
            </p:cNvPicPr>
            <p:nvPr/>
          </p:nvPicPr>
          <p:blipFill>
            <a:blip r:embed="rId15" cstate="print"/>
            <a:srcRect/>
            <a:stretch>
              <a:fillRect/>
            </a:stretch>
          </p:blipFill>
          <p:spPr bwMode="auto">
            <a:xfrm>
              <a:off x="4800" y="3264"/>
              <a:ext cx="972" cy="1008"/>
            </a:xfrm>
            <a:prstGeom prst="rect">
              <a:avLst/>
            </a:prstGeom>
            <a:noFill/>
            <a:ln w="9525">
              <a:noFill/>
              <a:miter lim="800000"/>
              <a:headEnd/>
              <a:tailEnd/>
            </a:ln>
          </p:spPr>
        </p:pic>
        <p:pic>
          <p:nvPicPr>
            <p:cNvPr id="16401" name="Picture 21" descr="Hancock County Public Meeting 3"/>
            <p:cNvPicPr preferRelativeResize="0">
              <a:picLocks noChangeArrowheads="1"/>
            </p:cNvPicPr>
            <p:nvPr/>
          </p:nvPicPr>
          <p:blipFill>
            <a:blip r:embed="rId16" cstate="print"/>
            <a:srcRect l="13264" r="4791" b="32315"/>
            <a:stretch>
              <a:fillRect/>
            </a:stretch>
          </p:blipFill>
          <p:spPr bwMode="auto">
            <a:xfrm>
              <a:off x="1200" y="3360"/>
              <a:ext cx="1584" cy="912"/>
            </a:xfrm>
            <a:prstGeom prst="rect">
              <a:avLst/>
            </a:prstGeom>
            <a:noFill/>
            <a:ln w="63500">
              <a:solidFill>
                <a:schemeClr val="bg1"/>
              </a:solidFill>
              <a:miter lim="800000"/>
              <a:headEnd/>
              <a:tailEnd/>
            </a:ln>
          </p:spPr>
        </p:pic>
        <p:pic>
          <p:nvPicPr>
            <p:cNvPr id="16402" name="Picture 23" descr="John providing discussion"/>
            <p:cNvPicPr preferRelativeResize="0">
              <a:picLocks noChangeArrowheads="1"/>
            </p:cNvPicPr>
            <p:nvPr/>
          </p:nvPicPr>
          <p:blipFill>
            <a:blip r:embed="rId17" cstate="print"/>
            <a:srcRect/>
            <a:stretch>
              <a:fillRect/>
            </a:stretch>
          </p:blipFill>
          <p:spPr bwMode="auto">
            <a:xfrm>
              <a:off x="3024" y="3348"/>
              <a:ext cx="1590" cy="926"/>
            </a:xfrm>
            <a:prstGeom prst="rect">
              <a:avLst/>
            </a:prstGeom>
            <a:noFill/>
            <a:ln w="63500">
              <a:solidFill>
                <a:schemeClr val="bg1"/>
              </a:solidFill>
              <a:miter lim="800000"/>
              <a:headEnd/>
              <a:tailEnd/>
            </a:ln>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8382000" cy="1143000"/>
          </a:xfrm>
        </p:spPr>
        <p:txBody>
          <a:bodyPr/>
          <a:lstStyle/>
          <a:p>
            <a:pPr algn="ctr"/>
            <a:r>
              <a:rPr lang="en-US" sz="2800" b="1" u="sng" dirty="0" smtClean="0">
                <a:solidFill>
                  <a:schemeClr val="tx1"/>
                </a:solidFill>
              </a:rPr>
              <a:t>Objectives of Comprehensive Barrier Island </a:t>
            </a:r>
            <a:br>
              <a:rPr lang="en-US" sz="2800" b="1" u="sng" dirty="0" smtClean="0">
                <a:solidFill>
                  <a:schemeClr val="tx1"/>
                </a:solidFill>
              </a:rPr>
            </a:br>
            <a:r>
              <a:rPr lang="en-US" sz="2800" b="1" u="sng" dirty="0" smtClean="0">
                <a:solidFill>
                  <a:schemeClr val="tx1"/>
                </a:solidFill>
              </a:rPr>
              <a:t>Restoration Plan</a:t>
            </a:r>
            <a:endParaRPr lang="en-US" sz="2800" b="1" u="sng" dirty="0">
              <a:solidFill>
                <a:schemeClr val="tx1"/>
              </a:solidFill>
            </a:endParaRPr>
          </a:p>
        </p:txBody>
      </p:sp>
      <p:sp>
        <p:nvSpPr>
          <p:cNvPr id="7" name="Text Placeholder 6"/>
          <p:cNvSpPr>
            <a:spLocks noGrp="1"/>
          </p:cNvSpPr>
          <p:nvPr>
            <p:ph type="body" sz="half" idx="1"/>
          </p:nvPr>
        </p:nvSpPr>
        <p:spPr>
          <a:xfrm>
            <a:off x="457200" y="1219200"/>
            <a:ext cx="8382000" cy="4373563"/>
          </a:xfrm>
        </p:spPr>
        <p:txBody>
          <a:bodyPr/>
          <a:lstStyle/>
          <a:p>
            <a:pPr lvl="0"/>
            <a:r>
              <a:rPr lang="en-US" sz="2400" dirty="0" smtClean="0"/>
              <a:t>Restore the barrier islands structure to reduce storm damage impacts on the mainland coast of Mississippi.  </a:t>
            </a:r>
          </a:p>
          <a:p>
            <a:pPr lvl="0"/>
            <a:endParaRPr lang="en-US" sz="1200" dirty="0" smtClean="0"/>
          </a:p>
          <a:p>
            <a:pPr lvl="0"/>
            <a:r>
              <a:rPr lang="en-US" sz="2400" dirty="0" smtClean="0"/>
              <a:t>Enhance the long-term littoral drift system for the Mississippi barrier islands.</a:t>
            </a:r>
          </a:p>
          <a:p>
            <a:pPr lvl="1"/>
            <a:endParaRPr lang="en-US" sz="1200" dirty="0" smtClean="0"/>
          </a:p>
          <a:p>
            <a:pPr lvl="0"/>
            <a:r>
              <a:rPr lang="en-US" sz="2400" dirty="0" smtClean="0"/>
              <a:t>Maintain the estuarine ecosystem and resources of the Mississippi Sound.</a:t>
            </a:r>
          </a:p>
          <a:p>
            <a:pPr lvl="0">
              <a:buNone/>
            </a:pPr>
            <a:endParaRPr lang="en-US" sz="1200" dirty="0" smtClean="0"/>
          </a:p>
          <a:p>
            <a:pPr lvl="0"/>
            <a:r>
              <a:rPr lang="en-US" sz="2400" dirty="0" smtClean="0"/>
              <a:t>Preserve the natural and cultural resources of the Mississippi barrier islands.</a:t>
            </a:r>
          </a:p>
          <a:p>
            <a:pPr lvl="0">
              <a:buNone/>
            </a:pPr>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8534400" cy="1143000"/>
          </a:xfrm>
        </p:spPr>
        <p:txBody>
          <a:bodyPr/>
          <a:lstStyle/>
          <a:p>
            <a:pPr algn="ctr"/>
            <a:r>
              <a:rPr lang="en-US" sz="2800" b="1" u="sng" dirty="0" smtClean="0">
                <a:solidFill>
                  <a:schemeClr val="tx1"/>
                </a:solidFill>
              </a:rPr>
              <a:t>Comprehensive Barrier Island Restoration Plan Components</a:t>
            </a:r>
            <a:endParaRPr lang="en-US" sz="2800" b="1" u="sng" dirty="0">
              <a:solidFill>
                <a:schemeClr val="tx1"/>
              </a:solidFill>
            </a:endParaRPr>
          </a:p>
        </p:txBody>
      </p:sp>
      <p:sp>
        <p:nvSpPr>
          <p:cNvPr id="7" name="Text Placeholder 6"/>
          <p:cNvSpPr>
            <a:spLocks noGrp="1"/>
          </p:cNvSpPr>
          <p:nvPr>
            <p:ph type="body" sz="half" idx="1"/>
          </p:nvPr>
        </p:nvSpPr>
        <p:spPr>
          <a:xfrm>
            <a:off x="381000" y="1219201"/>
            <a:ext cx="4572000" cy="4373563"/>
          </a:xfrm>
        </p:spPr>
        <p:txBody>
          <a:bodyPr/>
          <a:lstStyle/>
          <a:p>
            <a:r>
              <a:rPr lang="en-US" sz="2400" dirty="0" smtClean="0"/>
              <a:t>Sediment budget of barrier island chain</a:t>
            </a:r>
          </a:p>
          <a:p>
            <a:pPr>
              <a:buNone/>
            </a:pPr>
            <a:endParaRPr lang="en-US" sz="1200" dirty="0" smtClean="0"/>
          </a:p>
          <a:p>
            <a:r>
              <a:rPr lang="en-US" sz="2400" dirty="0" smtClean="0"/>
              <a:t>Eastern shoreline of Cat Island</a:t>
            </a:r>
          </a:p>
          <a:p>
            <a:endParaRPr lang="en-US" sz="1200" dirty="0" smtClean="0"/>
          </a:p>
          <a:p>
            <a:r>
              <a:rPr lang="en-US" sz="2400" dirty="0" smtClean="0"/>
              <a:t>Revised dredge material disposal plan for Pascagoula navigation channel </a:t>
            </a:r>
          </a:p>
          <a:p>
            <a:endParaRPr lang="en-US" sz="1200" dirty="0" smtClean="0"/>
          </a:p>
          <a:p>
            <a:r>
              <a:rPr lang="en-US" sz="2400" dirty="0" smtClean="0"/>
              <a:t>Northern shoreline of West Ship Island </a:t>
            </a:r>
          </a:p>
          <a:p>
            <a:endParaRPr lang="en-US" sz="1200" dirty="0" smtClean="0"/>
          </a:p>
          <a:p>
            <a:endParaRPr lang="en-US" sz="2400" dirty="0" smtClean="0"/>
          </a:p>
          <a:p>
            <a:endParaRPr lang="en-US" sz="2400" dirty="0" smtClean="0"/>
          </a:p>
          <a:p>
            <a:endParaRPr lang="en-US" sz="2400" dirty="0" smtClean="0"/>
          </a:p>
          <a:p>
            <a:endParaRPr lang="en-US" sz="2400" dirty="0" smtClean="0"/>
          </a:p>
          <a:p>
            <a:endParaRPr lang="en-US" sz="2400" dirty="0"/>
          </a:p>
        </p:txBody>
      </p:sp>
      <p:pic>
        <p:nvPicPr>
          <p:cNvPr id="8" name="Content Placeholder 7" descr="Post Katrina.jpg"/>
          <p:cNvPicPr>
            <a:picLocks noGrp="1" noChangeAspect="1"/>
          </p:cNvPicPr>
          <p:nvPr>
            <p:ph sz="quarter" idx="2"/>
          </p:nvPr>
        </p:nvPicPr>
        <p:blipFill>
          <a:blip r:embed="rId2" cstate="print"/>
          <a:stretch>
            <a:fillRect/>
          </a:stretch>
        </p:blipFill>
        <p:spPr>
          <a:xfrm>
            <a:off x="5257800" y="1219200"/>
            <a:ext cx="3048000" cy="2066013"/>
          </a:xfrm>
        </p:spPr>
      </p:pic>
      <p:pic>
        <p:nvPicPr>
          <p:cNvPr id="9" name="Content Placeholder 8" descr="Post Gustav.jpg"/>
          <p:cNvPicPr>
            <a:picLocks noGrp="1" noChangeAspect="1"/>
          </p:cNvPicPr>
          <p:nvPr>
            <p:ph sz="quarter" idx="3"/>
          </p:nvPr>
        </p:nvPicPr>
        <p:blipFill>
          <a:blip r:embed="rId3" cstate="print"/>
          <a:stretch>
            <a:fillRect/>
          </a:stretch>
        </p:blipFill>
        <p:spPr>
          <a:xfrm>
            <a:off x="5257800" y="3352800"/>
            <a:ext cx="3048000" cy="2177143"/>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Grp="1" noChangeAspect="1" noChangeArrowheads="1"/>
          </p:cNvPicPr>
          <p:nvPr>
            <p:ph idx="1"/>
          </p:nvPr>
        </p:nvPicPr>
        <p:blipFill>
          <a:blip r:embed="rId2" cstate="print"/>
          <a:srcRect/>
          <a:stretch>
            <a:fillRect/>
          </a:stretch>
        </p:blipFill>
        <p:spPr bwMode="auto">
          <a:xfrm>
            <a:off x="533400" y="990600"/>
            <a:ext cx="8077200" cy="4572000"/>
          </a:xfrm>
          <a:prstGeom prst="rect">
            <a:avLst/>
          </a:prstGeom>
          <a:noFill/>
          <a:ln w="9525">
            <a:solidFill>
              <a:schemeClr val="tx1"/>
            </a:solidFill>
            <a:miter lim="800000"/>
            <a:headEnd/>
            <a:tailEnd/>
          </a:ln>
        </p:spPr>
      </p:pic>
      <p:sp>
        <p:nvSpPr>
          <p:cNvPr id="8194" name="Title 1"/>
          <p:cNvSpPr>
            <a:spLocks noGrp="1"/>
          </p:cNvSpPr>
          <p:nvPr>
            <p:ph type="title"/>
          </p:nvPr>
        </p:nvSpPr>
        <p:spPr>
          <a:xfrm>
            <a:off x="0" y="-76200"/>
            <a:ext cx="8382000" cy="1143000"/>
          </a:xfrm>
        </p:spPr>
        <p:txBody>
          <a:bodyPr/>
          <a:lstStyle/>
          <a:p>
            <a:pPr algn="ctr" eaLnBrk="1" hangingPunct="1"/>
            <a:r>
              <a:rPr lang="en-US" sz="2400" b="1" u="sng" dirty="0" smtClean="0">
                <a:solidFill>
                  <a:schemeClr val="tx1"/>
                </a:solidFill>
              </a:rPr>
              <a:t>Original Placements for Restoration of </a:t>
            </a:r>
            <a:br>
              <a:rPr lang="en-US" sz="2400" b="1" u="sng" dirty="0" smtClean="0">
                <a:solidFill>
                  <a:schemeClr val="tx1"/>
                </a:solidFill>
              </a:rPr>
            </a:br>
            <a:r>
              <a:rPr lang="en-US" sz="2400" b="1" u="sng" dirty="0" smtClean="0">
                <a:solidFill>
                  <a:schemeClr val="tx1"/>
                </a:solidFill>
              </a:rPr>
              <a:t>Sediment Budget – Mississippi Barrier Islands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8458200" cy="1143000"/>
          </a:xfrm>
        </p:spPr>
        <p:txBody>
          <a:bodyPr/>
          <a:lstStyle/>
          <a:p>
            <a:pPr lvl="0" algn="ctr" eaLnBrk="1" hangingPunct="1"/>
            <a:r>
              <a:rPr lang="en-US" sz="2400" b="1" u="sng" dirty="0" smtClean="0">
                <a:solidFill>
                  <a:schemeClr val="tx1"/>
                </a:solidFill>
              </a:rPr>
              <a:t>Modeling/Analyses Completed in Support of the Project</a:t>
            </a:r>
          </a:p>
        </p:txBody>
      </p:sp>
      <p:sp>
        <p:nvSpPr>
          <p:cNvPr id="7" name="Content Placeholder 6"/>
          <p:cNvSpPr>
            <a:spLocks noGrp="1"/>
          </p:cNvSpPr>
          <p:nvPr>
            <p:ph idx="1"/>
          </p:nvPr>
        </p:nvSpPr>
        <p:spPr>
          <a:xfrm>
            <a:off x="457200" y="990600"/>
            <a:ext cx="8458200" cy="4648200"/>
          </a:xfrm>
        </p:spPr>
        <p:txBody>
          <a:bodyPr/>
          <a:lstStyle/>
          <a:p>
            <a:r>
              <a:rPr lang="en-US" sz="1600" b="1" dirty="0" smtClean="0"/>
              <a:t>Barrier Island Sediment Budget (1917/20 – 2005/10) – Applied Coastal Engineering</a:t>
            </a:r>
          </a:p>
          <a:p>
            <a:pPr lvl="1"/>
            <a:r>
              <a:rPr lang="en-US" sz="1400" dirty="0" smtClean="0"/>
              <a:t>Limits: Dauphin Island in the East to Cat Island in the West</a:t>
            </a:r>
          </a:p>
          <a:p>
            <a:pPr lvl="1"/>
            <a:endParaRPr lang="en-US" sz="800" dirty="0" smtClean="0"/>
          </a:p>
          <a:p>
            <a:r>
              <a:rPr lang="en-US" sz="1600" b="1" dirty="0" smtClean="0"/>
              <a:t>Desktop Analysis – USACE, Mobile District</a:t>
            </a:r>
          </a:p>
          <a:p>
            <a:pPr lvl="1"/>
            <a:r>
              <a:rPr lang="en-US" sz="1400" dirty="0" smtClean="0"/>
              <a:t>Provided a relative comparison of borrow sources. Used as a screening tool to identify alternatives for further detailed analysis and modeling</a:t>
            </a:r>
          </a:p>
          <a:p>
            <a:pPr lvl="1"/>
            <a:endParaRPr lang="en-US" sz="800" dirty="0" smtClean="0"/>
          </a:p>
          <a:p>
            <a:r>
              <a:rPr lang="en-US" sz="1600" b="1" dirty="0" smtClean="0"/>
              <a:t>Hydrodynamic, Water Quality, Wave, Sediment Transport, &amp; Morphology – ERDC &amp; CH2MHill/</a:t>
            </a:r>
            <a:r>
              <a:rPr lang="en-US" sz="1600" b="1" dirty="0" err="1" smtClean="0"/>
              <a:t>Deltares</a:t>
            </a:r>
            <a:r>
              <a:rPr lang="en-US" sz="1600" b="1" dirty="0" smtClean="0"/>
              <a:t>/DHV</a:t>
            </a:r>
          </a:p>
          <a:p>
            <a:pPr lvl="1"/>
            <a:r>
              <a:rPr lang="en-US" sz="1400" dirty="0" smtClean="0"/>
              <a:t>Circulation: ADCIRC and CH3D (ERDC)</a:t>
            </a:r>
          </a:p>
          <a:p>
            <a:pPr lvl="1"/>
            <a:r>
              <a:rPr lang="en-US" sz="1400" dirty="0" smtClean="0"/>
              <a:t>WQ: CH3D and CEQUAL-ICM (ERDC)</a:t>
            </a:r>
          </a:p>
          <a:p>
            <a:pPr lvl="1"/>
            <a:r>
              <a:rPr lang="en-US" sz="1400" dirty="0" smtClean="0"/>
              <a:t>Reduction in waves along MS coast: ADCIRC &amp; STWAVE (ERDC)</a:t>
            </a:r>
          </a:p>
          <a:p>
            <a:pPr lvl="1"/>
            <a:r>
              <a:rPr lang="en-US" sz="1400" dirty="0" err="1" smtClean="0"/>
              <a:t>Nearshore</a:t>
            </a:r>
            <a:r>
              <a:rPr lang="en-US" sz="1400" dirty="0" smtClean="0"/>
              <a:t> sediment transport at Ship Island (1-,10-, &amp; 500-Year Storms): C2SHORE (ERDC)</a:t>
            </a:r>
          </a:p>
          <a:p>
            <a:pPr lvl="1"/>
            <a:r>
              <a:rPr lang="en-US" sz="1400" dirty="0" smtClean="0"/>
              <a:t>Wave impacts of </a:t>
            </a:r>
            <a:r>
              <a:rPr lang="en-US" sz="1400" dirty="0" err="1" smtClean="0"/>
              <a:t>nearshore</a:t>
            </a:r>
            <a:r>
              <a:rPr lang="en-US" sz="1400" dirty="0" smtClean="0"/>
              <a:t> borrow areas: STWAVE &amp; GENESIS (ERDC)</a:t>
            </a:r>
          </a:p>
          <a:p>
            <a:pPr lvl="1"/>
            <a:r>
              <a:rPr lang="en-US" sz="1400" dirty="0" smtClean="0"/>
              <a:t>Morphology of the restored Ship Island &amp; impacts to Gulfport Navigation Channel for average conditions (4-year simulation) and storm events (6 hurricanes): Delft-3D (CH2/</a:t>
            </a:r>
            <a:r>
              <a:rPr lang="en-US" sz="1400" dirty="0" err="1" smtClean="0"/>
              <a:t>Deltares</a:t>
            </a:r>
            <a:r>
              <a:rPr lang="en-US" sz="1400" dirty="0" smtClean="0"/>
              <a:t>/DHV)</a:t>
            </a:r>
          </a:p>
          <a:p>
            <a:pPr lvl="1"/>
            <a:r>
              <a:rPr lang="en-US" sz="1400" dirty="0" smtClean="0"/>
              <a:t>Recovery potential of the restored Ship Island to storm events: Delft-3D (CH2/</a:t>
            </a:r>
            <a:r>
              <a:rPr lang="en-US" sz="1400" dirty="0" err="1" smtClean="0"/>
              <a:t>Deltares</a:t>
            </a:r>
            <a:r>
              <a:rPr lang="en-US" sz="1400" dirty="0" smtClean="0"/>
              <a:t>/DHV)</a:t>
            </a:r>
          </a:p>
          <a:p>
            <a:pPr lvl="1"/>
            <a:r>
              <a:rPr lang="en-US" sz="1400" dirty="0" smtClean="0"/>
              <a:t>Optimization of construction methods (profile design, sand losses, and turbidity): Delft-3D &amp; </a:t>
            </a:r>
            <a:r>
              <a:rPr lang="en-US" sz="1400" dirty="0" err="1" smtClean="0"/>
              <a:t>Unibest</a:t>
            </a:r>
            <a:r>
              <a:rPr lang="en-US" sz="1400" dirty="0" smtClean="0"/>
              <a:t>-TC (CH2/</a:t>
            </a:r>
            <a:r>
              <a:rPr lang="en-US" sz="1400" dirty="0" err="1" smtClean="0"/>
              <a:t>Deltares</a:t>
            </a:r>
            <a:r>
              <a:rPr lang="en-US" sz="1400" dirty="0" smtClean="0"/>
              <a:t>/DHV)</a:t>
            </a:r>
          </a:p>
          <a:p>
            <a:pPr lvl="1">
              <a:buNone/>
            </a:pPr>
            <a:endParaRPr lang="en-US" sz="1400" dirty="0" smtClean="0"/>
          </a:p>
          <a:p>
            <a:pPr lvl="1"/>
            <a:endParaRPr lang="en-US" sz="1400" dirty="0" smtClean="0"/>
          </a:p>
          <a:p>
            <a:pPr marL="800100" lvl="1" indent="-342900">
              <a:buNone/>
            </a:pPr>
            <a:endParaRPr lang="en-US" sz="1400" dirty="0" smtClean="0"/>
          </a:p>
          <a:p>
            <a:pPr marL="800100" lvl="1" indent="-342900">
              <a:buNone/>
            </a:pPr>
            <a:endParaRPr lang="en-US" sz="1400" dirty="0" smtClean="0"/>
          </a:p>
          <a:p>
            <a:pPr lvl="1"/>
            <a:endParaRPr lang="en-US" sz="1400" dirty="0" smtClean="0"/>
          </a:p>
          <a:p>
            <a:pPr lvl="1"/>
            <a:endParaRPr lang="en-US"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609600" y="938604"/>
          <a:ext cx="7924800" cy="4700196"/>
        </p:xfrm>
        <a:graphic>
          <a:graphicData uri="http://schemas.openxmlformats.org/presentationml/2006/ole">
            <mc:AlternateContent xmlns:mc="http://schemas.openxmlformats.org/markup-compatibility/2006">
              <mc:Choice xmlns:v="urn:schemas-microsoft-com:vml" Requires="v">
                <p:oleObj spid="_x0000_s29738" name="Acrobat Document" r:id="rId3" imgW="6682320" imgH="5149800" progId="AcroExch.Document.7">
                  <p:embed/>
                </p:oleObj>
              </mc:Choice>
              <mc:Fallback>
                <p:oleObj name="Acrobat Document" r:id="rId3" imgW="6682320" imgH="5149800" progId="AcroExch.Document.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38604"/>
                        <a:ext cx="7924800" cy="4700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4" name="Title 1"/>
          <p:cNvSpPr>
            <a:spLocks noGrp="1"/>
          </p:cNvSpPr>
          <p:nvPr>
            <p:ph type="title"/>
          </p:nvPr>
        </p:nvSpPr>
        <p:spPr>
          <a:xfrm>
            <a:off x="0" y="0"/>
            <a:ext cx="8458200" cy="1143000"/>
          </a:xfrm>
        </p:spPr>
        <p:txBody>
          <a:bodyPr/>
          <a:lstStyle/>
          <a:p>
            <a:pPr algn="ctr" eaLnBrk="1" hangingPunct="1"/>
            <a:r>
              <a:rPr lang="en-US" sz="2400" b="1" u="sng" dirty="0" smtClean="0">
                <a:solidFill>
                  <a:schemeClr val="tx1"/>
                </a:solidFill>
              </a:rPr>
              <a:t>Recommended Placements for Restoration of Sediment Budget – Mississippi Barrier Islands</a:t>
            </a:r>
          </a:p>
        </p:txBody>
      </p:sp>
      <p:cxnSp>
        <p:nvCxnSpPr>
          <p:cNvPr id="5" name="Straight Arrow Connector 4"/>
          <p:cNvCxnSpPr/>
          <p:nvPr/>
        </p:nvCxnSpPr>
        <p:spPr bwMode="auto">
          <a:xfrm flipH="1">
            <a:off x="2876003" y="2133600"/>
            <a:ext cx="857797" cy="1419191"/>
          </a:xfrm>
          <a:prstGeom prst="straightConnector1">
            <a:avLst/>
          </a:prstGeom>
          <a:solidFill>
            <a:srgbClr val="FFFFFF"/>
          </a:solidFill>
          <a:ln w="25400" cap="flat" cmpd="sng" algn="ctr">
            <a:solidFill>
              <a:srgbClr val="000000"/>
            </a:solidFill>
            <a:prstDash val="solid"/>
            <a:round/>
            <a:headEnd type="none" w="med" len="med"/>
            <a:tailEnd type="arrow"/>
          </a:ln>
          <a:effectLst/>
        </p:spPr>
      </p:cxnSp>
      <p:cxnSp>
        <p:nvCxnSpPr>
          <p:cNvPr id="11" name="Straight Arrow Connector 10"/>
          <p:cNvCxnSpPr/>
          <p:nvPr/>
        </p:nvCxnSpPr>
        <p:spPr bwMode="auto">
          <a:xfrm>
            <a:off x="4953000" y="1752600"/>
            <a:ext cx="1504403" cy="580991"/>
          </a:xfrm>
          <a:prstGeom prst="straightConnector1">
            <a:avLst/>
          </a:prstGeom>
          <a:solidFill>
            <a:srgbClr val="FFFFFF"/>
          </a:solidFill>
          <a:ln w="25400" cap="flat" cmpd="sng" algn="ctr">
            <a:solidFill>
              <a:srgbClr val="000000"/>
            </a:solidFill>
            <a:prstDash val="solid"/>
            <a:round/>
            <a:headEnd type="none" w="med" len="med"/>
            <a:tailEnd type="arrow"/>
          </a:ln>
          <a:effectLst/>
        </p:spPr>
      </p:cxnSp>
      <p:cxnSp>
        <p:nvCxnSpPr>
          <p:cNvPr id="19" name="Straight Connector 18"/>
          <p:cNvCxnSpPr/>
          <p:nvPr/>
        </p:nvCxnSpPr>
        <p:spPr bwMode="auto">
          <a:xfrm flipV="1">
            <a:off x="3714203" y="1749437"/>
            <a:ext cx="1259701" cy="384163"/>
          </a:xfrm>
          <a:prstGeom prst="line">
            <a:avLst/>
          </a:prstGeom>
          <a:solidFill>
            <a:srgbClr val="FFFFFF"/>
          </a:solidFill>
          <a:ln w="25400" cap="flat" cmpd="sng" algn="ctr">
            <a:solidFill>
              <a:srgbClr val="000000"/>
            </a:solidFill>
            <a:prstDash val="solid"/>
            <a:round/>
            <a:headEnd type="none" w="med" len="med"/>
            <a:tailEnd type="none" w="med" len="med"/>
          </a:ln>
          <a:effectLst/>
        </p:spPr>
      </p:cxnSp>
      <p:cxnSp>
        <p:nvCxnSpPr>
          <p:cNvPr id="24" name="Straight Connector 23"/>
          <p:cNvCxnSpPr/>
          <p:nvPr/>
        </p:nvCxnSpPr>
        <p:spPr bwMode="auto">
          <a:xfrm rot="16200000" flipV="1">
            <a:off x="4057102" y="1762092"/>
            <a:ext cx="304801" cy="76198"/>
          </a:xfrm>
          <a:prstGeom prst="line">
            <a:avLst/>
          </a:prstGeom>
          <a:solidFill>
            <a:srgbClr val="FFFFFF"/>
          </a:solidFill>
          <a:ln w="25400" cap="flat" cmpd="sng" algn="ctr">
            <a:solidFill>
              <a:srgbClr val="000000"/>
            </a:solidFill>
            <a:prstDash val="solid"/>
            <a:round/>
            <a:headEnd type="none" w="med" len="med"/>
            <a:tailEnd type="none" w="med" len="med"/>
          </a:ln>
          <a:effectLst/>
        </p:spPr>
      </p:cxnSp>
      <p:sp>
        <p:nvSpPr>
          <p:cNvPr id="28" name="TextBox 27"/>
          <p:cNvSpPr txBox="1"/>
          <p:nvPr/>
        </p:nvSpPr>
        <p:spPr>
          <a:xfrm rot="20683038">
            <a:off x="3360737" y="1286847"/>
            <a:ext cx="1524000" cy="369332"/>
          </a:xfrm>
          <a:prstGeom prst="rect">
            <a:avLst/>
          </a:prstGeom>
          <a:noFill/>
        </p:spPr>
        <p:txBody>
          <a:bodyPr wrap="square" rtlCol="0">
            <a:spAutoFit/>
          </a:bodyPr>
          <a:lstStyle/>
          <a:p>
            <a:r>
              <a:rPr lang="en-US" b="1" dirty="0" smtClean="0"/>
              <a:t>13.5 m.c.y</a:t>
            </a:r>
            <a:endParaRPr lang="en-US" b="1" dirty="0"/>
          </a:p>
        </p:txBody>
      </p:sp>
      <p:cxnSp>
        <p:nvCxnSpPr>
          <p:cNvPr id="29" name="Straight Arrow Connector 28"/>
          <p:cNvCxnSpPr/>
          <p:nvPr/>
        </p:nvCxnSpPr>
        <p:spPr bwMode="auto">
          <a:xfrm rot="5400000" flipH="1" flipV="1">
            <a:off x="7143203" y="1952591"/>
            <a:ext cx="381000" cy="76200"/>
          </a:xfrm>
          <a:prstGeom prst="straightConnector1">
            <a:avLst/>
          </a:prstGeom>
          <a:solidFill>
            <a:srgbClr val="FFFFFF"/>
          </a:solidFill>
          <a:ln w="25400" cap="flat" cmpd="sng" algn="ctr">
            <a:solidFill>
              <a:srgbClr val="000000"/>
            </a:solidFill>
            <a:prstDash val="solid"/>
            <a:round/>
            <a:headEnd type="none" w="med" len="med"/>
            <a:tailEnd type="arrow"/>
          </a:ln>
          <a:effectLst/>
        </p:spPr>
      </p:cxnSp>
      <p:cxnSp>
        <p:nvCxnSpPr>
          <p:cNvPr id="32" name="Straight Arrow Connector 31"/>
          <p:cNvCxnSpPr/>
          <p:nvPr/>
        </p:nvCxnSpPr>
        <p:spPr bwMode="auto">
          <a:xfrm rot="10800000">
            <a:off x="6533603" y="2333591"/>
            <a:ext cx="533400" cy="1588"/>
          </a:xfrm>
          <a:prstGeom prst="straightConnector1">
            <a:avLst/>
          </a:prstGeom>
          <a:solidFill>
            <a:srgbClr val="FFFFFF"/>
          </a:solidFill>
          <a:ln w="25400" cap="flat" cmpd="sng" algn="ctr">
            <a:solidFill>
              <a:srgbClr val="000000"/>
            </a:solidFill>
            <a:prstDash val="solid"/>
            <a:round/>
            <a:headEnd type="none" w="med" len="med"/>
            <a:tailEnd type="arrow"/>
          </a:ln>
          <a:effectLst/>
        </p:spPr>
      </p:cxnSp>
      <p:cxnSp>
        <p:nvCxnSpPr>
          <p:cNvPr id="35" name="Straight Connector 34"/>
          <p:cNvCxnSpPr/>
          <p:nvPr/>
        </p:nvCxnSpPr>
        <p:spPr bwMode="auto">
          <a:xfrm flipV="1">
            <a:off x="7067003" y="2181191"/>
            <a:ext cx="228600" cy="152401"/>
          </a:xfrm>
          <a:prstGeom prst="line">
            <a:avLst/>
          </a:prstGeom>
          <a:solidFill>
            <a:srgbClr val="FFFFFF"/>
          </a:solidFill>
          <a:ln w="25400" cap="flat" cmpd="sng" algn="ctr">
            <a:solidFill>
              <a:srgbClr val="000000"/>
            </a:solidFill>
            <a:prstDash val="solid"/>
            <a:round/>
            <a:headEnd type="none" w="med" len="med"/>
            <a:tailEnd type="none" w="med" len="med"/>
          </a:ln>
          <a:effectLst/>
        </p:spPr>
      </p:cxnSp>
      <p:cxnSp>
        <p:nvCxnSpPr>
          <p:cNvPr id="46" name="Straight Connector 45"/>
          <p:cNvCxnSpPr/>
          <p:nvPr/>
        </p:nvCxnSpPr>
        <p:spPr bwMode="auto">
          <a:xfrm rot="16200000" flipH="1">
            <a:off x="7219403" y="2257391"/>
            <a:ext cx="152400" cy="152400"/>
          </a:xfrm>
          <a:prstGeom prst="line">
            <a:avLst/>
          </a:prstGeom>
          <a:solidFill>
            <a:srgbClr val="FFFFFF"/>
          </a:solidFill>
          <a:ln w="25400" cap="flat" cmpd="sng" algn="ctr">
            <a:solidFill>
              <a:srgbClr val="000000"/>
            </a:solidFill>
            <a:prstDash val="solid"/>
            <a:round/>
            <a:headEnd type="none" w="med" len="med"/>
            <a:tailEnd type="none" w="med" len="med"/>
          </a:ln>
          <a:effectLst/>
        </p:spPr>
      </p:cxnSp>
      <p:sp>
        <p:nvSpPr>
          <p:cNvPr id="47" name="TextBox 46"/>
          <p:cNvSpPr txBox="1"/>
          <p:nvPr/>
        </p:nvSpPr>
        <p:spPr>
          <a:xfrm rot="19745720">
            <a:off x="6741587" y="2301460"/>
            <a:ext cx="1524000" cy="369332"/>
          </a:xfrm>
          <a:prstGeom prst="rect">
            <a:avLst/>
          </a:prstGeom>
          <a:noFill/>
        </p:spPr>
        <p:txBody>
          <a:bodyPr wrap="square" rtlCol="0">
            <a:spAutoFit/>
          </a:bodyPr>
          <a:lstStyle/>
          <a:p>
            <a:pPr algn="ctr"/>
            <a:r>
              <a:rPr lang="en-US" b="1" dirty="0" smtClean="0"/>
              <a:t>5.5 m.c.y</a:t>
            </a:r>
            <a:endParaRPr lang="en-US" b="1"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7331</TotalTime>
  <Words>3571</Words>
  <Application>Microsoft Office PowerPoint</Application>
  <PresentationFormat>On-screen Show (4:3)</PresentationFormat>
  <Paragraphs>564</Paragraphs>
  <Slides>45</Slides>
  <Notes>3</Notes>
  <HiddenSlides>10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53" baseType="lpstr">
      <vt:lpstr>Arial</vt:lpstr>
      <vt:lpstr>Calibri</vt:lpstr>
      <vt:lpstr>Times New Roman</vt:lpstr>
      <vt:lpstr>Wingdings</vt:lpstr>
      <vt:lpstr>Wingdings 3</vt:lpstr>
      <vt:lpstr>Default Design</vt:lpstr>
      <vt:lpstr>Custom Design</vt:lpstr>
      <vt:lpstr>Acrobat Document</vt:lpstr>
      <vt:lpstr>Mississippi Coastal Improvements Program (MsCIP) Comprehensive Barrier Island Restoration Plan  Ship Island Design &amp; Construction</vt:lpstr>
      <vt:lpstr>Presentation Outline</vt:lpstr>
      <vt:lpstr>Mississippi Coastal Improvements Program</vt:lpstr>
      <vt:lpstr>PowerPoint Presentation</vt:lpstr>
      <vt:lpstr>Objectives of Comprehensive Barrier Island  Restoration Plan</vt:lpstr>
      <vt:lpstr>Comprehensive Barrier Island Restoration Plan Components</vt:lpstr>
      <vt:lpstr>Original Placements for Restoration of  Sediment Budget – Mississippi Barrier Islands</vt:lpstr>
      <vt:lpstr>Modeling/Analyses Completed in Support of the Project</vt:lpstr>
      <vt:lpstr>Recommended Placements for Restoration of Sediment Budget – Mississippi Barrier Islands</vt:lpstr>
      <vt:lpstr>Criteria for Selection of a Borrow Source</vt:lpstr>
      <vt:lpstr>Fill Color</vt:lpstr>
      <vt:lpstr>Geophysical and Geotechnical Investigations USGS &amp; USACE</vt:lpstr>
      <vt:lpstr>Offshore Geology</vt:lpstr>
      <vt:lpstr>Offshore Geology, cont’d</vt:lpstr>
      <vt:lpstr>Offshore Geology, cont’d</vt:lpstr>
      <vt:lpstr>USGS Cat Island Morphology Study</vt:lpstr>
      <vt:lpstr>Fill Color</vt:lpstr>
      <vt:lpstr>Geotechnical Investigations &amp; Identified Borrow Sources</vt:lpstr>
      <vt:lpstr>Borrow Area Quantities</vt:lpstr>
      <vt:lpstr>Recommended Plan for Ship Island Restoration</vt:lpstr>
      <vt:lpstr>Ship Island Phases of Construction</vt:lpstr>
      <vt:lpstr>Tentatively Selected Plan for Cat Island  </vt:lpstr>
      <vt:lpstr>Existing Dredge Material Disposal Areas for Pascagoula </vt:lpstr>
      <vt:lpstr>Proposed Modification to Dredge Material Disposal Plan</vt:lpstr>
      <vt:lpstr>West Ship Island North Shore Restoration</vt:lpstr>
      <vt:lpstr>West Ship Island North Shore Restoration</vt:lpstr>
      <vt:lpstr>Protection of Submerged Aquatic Vegetation</vt:lpstr>
      <vt:lpstr>Summary of Overall Restoration Plan</vt:lpstr>
      <vt:lpstr>Ship Island Restoration – Phase 1</vt:lpstr>
      <vt:lpstr>Phase 1 Placement Site Details</vt:lpstr>
      <vt:lpstr>Contract Highlights</vt:lpstr>
      <vt:lpstr>Phase 1 Borrow Area Details</vt:lpstr>
      <vt:lpstr>Horn Island (HI) Pass Borrow Area</vt:lpstr>
      <vt:lpstr>Petit Bois Pass (PBP) MS Borrow Area</vt:lpstr>
      <vt:lpstr>Petit Bois Pass (PBP) OCS East Borrow Area</vt:lpstr>
      <vt:lpstr>Petit Bois Pass (PBP) OCS West 4 Borrow Area</vt:lpstr>
      <vt:lpstr>Construction Access for Phase 1 </vt:lpstr>
      <vt:lpstr>Environmental &amp; Cultural Resource Considerations</vt:lpstr>
      <vt:lpstr>Environmental &amp; Cultural Resource Considerations</vt:lpstr>
      <vt:lpstr>Environmental &amp; Cultural Resource Considerations</vt:lpstr>
      <vt:lpstr>Eagle &amp; Osprey Closure Areas</vt:lpstr>
      <vt:lpstr>Contracting Timeline for Phase 1</vt:lpstr>
      <vt:lpstr>Summary of Phase 1 Project</vt:lpstr>
      <vt:lpstr>     QUESTIONS??</vt:lpstr>
      <vt:lpstr>PowerPoint Presentation</vt:lpstr>
    </vt:vector>
  </TitlesOfParts>
  <Company>US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Justin S. McDonald</cp:lastModifiedBy>
  <cp:revision>149</cp:revision>
  <dcterms:created xsi:type="dcterms:W3CDTF">2009-05-21T17:19:18Z</dcterms:created>
  <dcterms:modified xsi:type="dcterms:W3CDTF">2016-11-10T02:43:15Z</dcterms:modified>
</cp:coreProperties>
</file>